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notesSlides/notesSlide3.xml" ContentType="application/vnd.openxmlformats-officedocument.presentationml.notesSlide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notesSlides/notesSlide4.xml" ContentType="application/vnd.openxmlformats-officedocument.presentationml.notesSlide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3" r:id="rId1"/>
  </p:sldMasterIdLst>
  <p:notesMasterIdLst>
    <p:notesMasterId r:id="rId53"/>
  </p:notesMasterIdLst>
  <p:sldIdLst>
    <p:sldId id="256" r:id="rId2"/>
    <p:sldId id="279" r:id="rId3"/>
    <p:sldId id="257" r:id="rId4"/>
    <p:sldId id="258" r:id="rId5"/>
    <p:sldId id="259" r:id="rId6"/>
    <p:sldId id="261" r:id="rId7"/>
    <p:sldId id="260" r:id="rId8"/>
    <p:sldId id="309" r:id="rId9"/>
    <p:sldId id="310" r:id="rId10"/>
    <p:sldId id="311" r:id="rId11"/>
    <p:sldId id="308" r:id="rId12"/>
    <p:sldId id="286" r:id="rId13"/>
    <p:sldId id="289" r:id="rId14"/>
    <p:sldId id="262" r:id="rId15"/>
    <p:sldId id="287" r:id="rId16"/>
    <p:sldId id="263" r:id="rId17"/>
    <p:sldId id="283" r:id="rId18"/>
    <p:sldId id="291" r:id="rId19"/>
    <p:sldId id="290" r:id="rId20"/>
    <p:sldId id="288" r:id="rId21"/>
    <p:sldId id="264" r:id="rId22"/>
    <p:sldId id="265" r:id="rId23"/>
    <p:sldId id="292" r:id="rId24"/>
    <p:sldId id="266" r:id="rId25"/>
    <p:sldId id="267" r:id="rId26"/>
    <p:sldId id="268" r:id="rId27"/>
    <p:sldId id="312" r:id="rId28"/>
    <p:sldId id="313" r:id="rId29"/>
    <p:sldId id="281" r:id="rId30"/>
    <p:sldId id="280" r:id="rId31"/>
    <p:sldId id="297" r:id="rId32"/>
    <p:sldId id="305" r:id="rId33"/>
    <p:sldId id="306" r:id="rId34"/>
    <p:sldId id="304" r:id="rId35"/>
    <p:sldId id="301" r:id="rId36"/>
    <p:sldId id="293" r:id="rId37"/>
    <p:sldId id="270" r:id="rId38"/>
    <p:sldId id="284" r:id="rId39"/>
    <p:sldId id="294" r:id="rId40"/>
    <p:sldId id="276" r:id="rId41"/>
    <p:sldId id="271" r:id="rId42"/>
    <p:sldId id="285" r:id="rId43"/>
    <p:sldId id="282" r:id="rId44"/>
    <p:sldId id="277" r:id="rId45"/>
    <p:sldId id="275" r:id="rId46"/>
    <p:sldId id="295" r:id="rId47"/>
    <p:sldId id="274" r:id="rId48"/>
    <p:sldId id="314" r:id="rId49"/>
    <p:sldId id="296" r:id="rId50"/>
    <p:sldId id="272" r:id="rId51"/>
    <p:sldId id="278" r:id="rId52"/>
  </p:sldIdLst>
  <p:sldSz cx="7561263" cy="567055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00-ORP-Ruler" initials="1" lastIdx="53" clrIdx="0">
    <p:extLst>
      <p:ext uri="{19B8F6BF-5375-455C-9EA6-DF929625EA0E}">
        <p15:presenceInfo xmlns:p15="http://schemas.microsoft.com/office/powerpoint/2012/main" userId="00-ORP-Ruler" providerId="None"/>
      </p:ext>
    </p:extLst>
  </p:cmAuthor>
  <p:cmAuthor id="2" name="Екатерина Грачева" initials="ЕГ" lastIdx="4" clrIdx="1">
    <p:extLst>
      <p:ext uri="{19B8F6BF-5375-455C-9EA6-DF929625EA0E}">
        <p15:presenceInfo xmlns:p15="http://schemas.microsoft.com/office/powerpoint/2012/main" userId="Екатерина Грачева" providerId="None"/>
      </p:ext>
    </p:extLst>
  </p:cmAuthor>
  <p:cmAuthor id="3" name="Пользователь Windows" initials="ПW" lastIdx="3" clrIdx="2">
    <p:extLst>
      <p:ext uri="{19B8F6BF-5375-455C-9EA6-DF929625EA0E}">
        <p15:presenceInfo xmlns:p15="http://schemas.microsoft.com/office/powerpoint/2012/main" userId="Пользователь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418D"/>
    <a:srgbClr val="FEF1E8"/>
    <a:srgbClr val="BD5149"/>
    <a:srgbClr val="E1A198"/>
    <a:srgbClr val="DF775B"/>
    <a:srgbClr val="73EFDA"/>
    <a:srgbClr val="02A298"/>
    <a:srgbClr val="BAE2D2"/>
    <a:srgbClr val="E0D3E8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28" autoAdjust="0"/>
    <p:restoredTop sz="93818" autoAdjust="0"/>
  </p:normalViewPr>
  <p:slideViewPr>
    <p:cSldViewPr snapToGrid="0">
      <p:cViewPr varScale="1">
        <p:scale>
          <a:sx n="83" d="100"/>
          <a:sy n="83" d="100"/>
        </p:scale>
        <p:origin x="12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617581878162687E-2"/>
          <c:y val="0.11608896871413453"/>
          <c:w val="0.8783698319084412"/>
          <c:h val="0.601596874954319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 пациентов</c:v>
                </c:pt>
              </c:strCache>
            </c:strRef>
          </c:tx>
          <c:spPr>
            <a:solidFill>
              <a:srgbClr val="DF775B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1A19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DD5-4217-958B-9B359DBEDC07}"/>
              </c:ext>
            </c:extLst>
          </c:dPt>
          <c:dPt>
            <c:idx val="1"/>
            <c:invertIfNegative val="0"/>
            <c:bubble3D val="0"/>
            <c:spPr>
              <a:solidFill>
                <a:srgbClr val="02A29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DD5-4217-958B-9B359DBEDC07}"/>
              </c:ext>
            </c:extLst>
          </c:dPt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501</c:v>
                </c:pt>
                <c:pt idx="1">
                  <c:v>578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6D-488E-BADA-1AEF36BB51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5441664"/>
        <c:axId val="215435784"/>
      </c:barChart>
      <c:catAx>
        <c:axId val="215441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5435784"/>
        <c:crosses val="autoZero"/>
        <c:auto val="1"/>
        <c:lblAlgn val="ctr"/>
        <c:lblOffset val="100"/>
        <c:noMultiLvlLbl val="0"/>
      </c:catAx>
      <c:valAx>
        <c:axId val="215435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5441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4-14T09:05:03.031" idx="37">
    <p:pos x="10" y="10"/>
    <p:text>фото Рудницкой  - Эсмине запросить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4-06T16:21:04.605" idx="36">
    <p:pos x="10" y="10"/>
    <p:text>может встретиться часто. дописать про сальность , про то что вызвано амитриптилин + что-т +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4-06T16:21:04.605" idx="36">
    <p:pos x="10" y="10"/>
    <p:text>может встретиться часто. дописать про сальность , про то что вызвано амитриптилин + что-т +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12-12T18:40:12.811" idx="4">
    <p:pos x="4152" y="1515"/>
    <p:text>аспирационные осложнения?</p:text>
    <p:extLst mod="1">
      <p:ext uri="{C676402C-5697-4E1C-873F-D02D1690AC5C}">
        <p15:threadingInfo xmlns:p15="http://schemas.microsoft.com/office/powerpoint/2012/main" timeZoneBias="-18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12-12T18:40:12.811" idx="4">
    <p:pos x="4130" y="1318"/>
    <p:text>аспирационные осложнения?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4-14T09:41:32.047" idx="49">
    <p:pos x="133" y="114"/>
    <p:text>фото нудны большого пальца и ортезов на руку  и ногу - Анастасьи Евгеньевне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4-14T09:51:09.595" idx="51">
    <p:pos x="10" y="10"/>
    <p:text>фото.. АНО ФИЗ РЕАБИЛИТАЦИЯ Клочкова - найти у них презентацию позиционированиеи  0 найти график над крвтью..</p:text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ADECD9-2E3C-423B-ACEE-F69BCA77CCEB}" type="datetimeFigureOut">
              <a:rPr lang="ru-RU" smtClean="0"/>
              <a:t>13.12.2019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53B6B2-110E-40EC-AF54-35327F18F2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559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ФОТО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3B6B2-110E-40EC-AF54-35327F18F2D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9145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ФОТО!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3B6B2-110E-40EC-AF54-35327F18F2D0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987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3B6B2-110E-40EC-AF54-35327F18F2D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848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Фото людей с </a:t>
            </a:r>
            <a:r>
              <a:rPr lang="ru-RU" dirty="0" err="1" smtClean="0"/>
              <a:t>терапорезами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3B6B2-110E-40EC-AF54-35327F18F2D0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890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3B6B2-110E-40EC-AF54-35327F18F2D0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192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ПРОВЕРИТЬ ТЕКСТ!! ФОТО!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3B6B2-110E-40EC-AF54-35327F18F2D0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07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ФОТО!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3B6B2-110E-40EC-AF54-35327F18F2D0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723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ФОТО 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3B6B2-110E-40EC-AF54-35327F18F2D0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606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ФОТО 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3B6B2-110E-40EC-AF54-35327F18F2D0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303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ФОТО!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3B6B2-110E-40EC-AF54-35327F18F2D0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571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095" y="928028"/>
            <a:ext cx="6427074" cy="1974191"/>
          </a:xfrm>
        </p:spPr>
        <p:txBody>
          <a:bodyPr anchor="b"/>
          <a:lstStyle>
            <a:lvl1pPr algn="ctr">
              <a:defRPr sz="496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5158" y="2978352"/>
            <a:ext cx="5670947" cy="1369070"/>
          </a:xfrm>
        </p:spPr>
        <p:txBody>
          <a:bodyPr/>
          <a:lstStyle>
            <a:lvl1pPr marL="0" indent="0" algn="ctr">
              <a:buNone/>
              <a:defRPr sz="1985"/>
            </a:lvl1pPr>
            <a:lvl2pPr marL="378059" indent="0" algn="ctr">
              <a:buNone/>
              <a:defRPr sz="1654"/>
            </a:lvl2pPr>
            <a:lvl3pPr marL="756117" indent="0" algn="ctr">
              <a:buNone/>
              <a:defRPr sz="1488"/>
            </a:lvl3pPr>
            <a:lvl4pPr marL="1134176" indent="0" algn="ctr">
              <a:buNone/>
              <a:defRPr sz="1323"/>
            </a:lvl4pPr>
            <a:lvl5pPr marL="1512235" indent="0" algn="ctr">
              <a:buNone/>
              <a:defRPr sz="1323"/>
            </a:lvl5pPr>
            <a:lvl6pPr marL="1890293" indent="0" algn="ctr">
              <a:buNone/>
              <a:defRPr sz="1323"/>
            </a:lvl6pPr>
            <a:lvl7pPr marL="2268352" indent="0" algn="ctr">
              <a:buNone/>
              <a:defRPr sz="1323"/>
            </a:lvl7pPr>
            <a:lvl8pPr marL="2646411" indent="0" algn="ctr">
              <a:buNone/>
              <a:defRPr sz="1323"/>
            </a:lvl8pPr>
            <a:lvl9pPr marL="3024469" indent="0" algn="ctr">
              <a:buNone/>
              <a:defRPr sz="1323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93000"/>
              </a:lnSpc>
            </a:pPr>
            <a:r>
              <a:rPr lang="ru-RU" sz="1050" b="0" strike="noStrike" spc="-1" smtClean="0">
                <a:solidFill>
                  <a:srgbClr val="000000"/>
                </a:solidFill>
                <a:latin typeface="Arial"/>
              </a:rPr>
              <a:t>&lt;дата/время&gt;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lnSpc>
                <a:spcPct val="93000"/>
              </a:lnSpc>
            </a:pPr>
            <a:r>
              <a:rPr lang="ru-RU" sz="1050" b="0" strike="noStrike" spc="-1" smtClean="0">
                <a:solidFill>
                  <a:srgbClr val="000000"/>
                </a:solidFill>
                <a:latin typeface="Arial"/>
              </a:rPr>
              <a:t>&lt;нижний колонтитул&gt;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93000"/>
              </a:lnSpc>
            </a:pPr>
            <a:fld id="{DBCD88DE-AB7E-451E-A602-5BE2B44AE725}" type="slidenum">
              <a:rPr lang="ru-RU" sz="1050" b="0" strike="noStrike" spc="-1" smtClean="0">
                <a:solidFill>
                  <a:srgbClr val="000000"/>
                </a:solidFill>
                <a:latin typeface="Arial"/>
              </a:rPr>
              <a:t>‹#›</a:t>
            </a:fld>
            <a:endParaRPr lang="ru-RU" sz="105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8602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93000"/>
              </a:lnSpc>
            </a:pPr>
            <a:r>
              <a:rPr lang="ru-RU" sz="1050" b="0" strike="noStrike" spc="-1" smtClean="0">
                <a:solidFill>
                  <a:srgbClr val="000000"/>
                </a:solidFill>
                <a:latin typeface="Arial"/>
              </a:rPr>
              <a:t>&lt;дата/время&gt;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lnSpc>
                <a:spcPct val="93000"/>
              </a:lnSpc>
            </a:pPr>
            <a:r>
              <a:rPr lang="ru-RU" sz="1050" b="0" strike="noStrike" spc="-1" smtClean="0">
                <a:solidFill>
                  <a:srgbClr val="000000"/>
                </a:solidFill>
                <a:latin typeface="Arial"/>
              </a:rPr>
              <a:t>&lt;нижний колонтитул&gt;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93000"/>
              </a:lnSpc>
            </a:pPr>
            <a:fld id="{DBCD88DE-AB7E-451E-A602-5BE2B44AE725}" type="slidenum">
              <a:rPr lang="ru-RU" sz="1050" b="0" strike="noStrike" spc="-1" smtClean="0">
                <a:solidFill>
                  <a:srgbClr val="000000"/>
                </a:solidFill>
                <a:latin typeface="Arial"/>
              </a:rPr>
              <a:t>‹#›</a:t>
            </a:fld>
            <a:endParaRPr lang="ru-RU" sz="105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7975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11029" y="301904"/>
            <a:ext cx="1630397" cy="480552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837" y="301904"/>
            <a:ext cx="4796676" cy="48055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93000"/>
              </a:lnSpc>
            </a:pPr>
            <a:r>
              <a:rPr lang="ru-RU" sz="1050" b="0" strike="noStrike" spc="-1" smtClean="0">
                <a:solidFill>
                  <a:srgbClr val="000000"/>
                </a:solidFill>
                <a:latin typeface="Arial"/>
              </a:rPr>
              <a:t>&lt;дата/время&gt;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lnSpc>
                <a:spcPct val="93000"/>
              </a:lnSpc>
            </a:pPr>
            <a:r>
              <a:rPr lang="ru-RU" sz="1050" b="0" strike="noStrike" spc="-1" smtClean="0">
                <a:solidFill>
                  <a:srgbClr val="000000"/>
                </a:solidFill>
                <a:latin typeface="Arial"/>
              </a:rPr>
              <a:t>&lt;нижний колонтитул&gt;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93000"/>
              </a:lnSpc>
            </a:pPr>
            <a:fld id="{DBCD88DE-AB7E-451E-A602-5BE2B44AE725}" type="slidenum">
              <a:rPr lang="ru-RU" sz="1050" b="0" strike="noStrike" spc="-1" smtClean="0">
                <a:solidFill>
                  <a:srgbClr val="000000"/>
                </a:solidFill>
                <a:latin typeface="Arial"/>
              </a:rPr>
              <a:t>‹#›</a:t>
            </a:fld>
            <a:endParaRPr lang="ru-RU" sz="105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7917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214588" y="510987"/>
            <a:ext cx="6072938" cy="342786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2475" b="0" strike="noStrike" spc="-1">
              <a:solidFill>
                <a:srgbClr val="050505"/>
              </a:solidFill>
              <a:latin typeface="Times New Roman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1214588" y="2844481"/>
            <a:ext cx="6072938" cy="3323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257074" indent="-257074" algn="ctr">
              <a:defRPr/>
            </a:lvl1pPr>
          </a:lstStyle>
          <a:p>
            <a:pPr marL="342720" indent="-342720" algn="ctr"/>
            <a:endParaRPr lang="ru-RU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30824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93000"/>
              </a:lnSpc>
            </a:pPr>
            <a:r>
              <a:rPr lang="ru-RU" sz="1050" b="0" strike="noStrike" spc="-1" smtClean="0">
                <a:solidFill>
                  <a:srgbClr val="000000"/>
                </a:solidFill>
                <a:latin typeface="Arial"/>
              </a:rPr>
              <a:t>&lt;дата/время&gt;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lnSpc>
                <a:spcPct val="93000"/>
              </a:lnSpc>
            </a:pPr>
            <a:r>
              <a:rPr lang="ru-RU" sz="1050" b="0" strike="noStrike" spc="-1" smtClean="0">
                <a:solidFill>
                  <a:srgbClr val="000000"/>
                </a:solidFill>
                <a:latin typeface="Arial"/>
              </a:rPr>
              <a:t>&lt;нижний колонтитул&gt;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93000"/>
              </a:lnSpc>
            </a:pPr>
            <a:fld id="{DBCD88DE-AB7E-451E-A602-5BE2B44AE725}" type="slidenum">
              <a:rPr lang="ru-RU" sz="1050" b="0" strike="noStrike" spc="-1" smtClean="0">
                <a:solidFill>
                  <a:srgbClr val="000000"/>
                </a:solidFill>
                <a:latin typeface="Arial"/>
              </a:rPr>
              <a:t>‹#›</a:t>
            </a:fld>
            <a:endParaRPr lang="ru-RU" sz="105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3297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899" y="1413701"/>
            <a:ext cx="6521589" cy="2358791"/>
          </a:xfrm>
        </p:spPr>
        <p:txBody>
          <a:bodyPr anchor="b"/>
          <a:lstStyle>
            <a:lvl1pPr>
              <a:defRPr sz="496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899" y="3794807"/>
            <a:ext cx="6521589" cy="1240432"/>
          </a:xfrm>
        </p:spPr>
        <p:txBody>
          <a:bodyPr/>
          <a:lstStyle>
            <a:lvl1pPr marL="0" indent="0">
              <a:buNone/>
              <a:defRPr sz="1985">
                <a:solidFill>
                  <a:schemeClr val="tx1"/>
                </a:solidFill>
              </a:defRPr>
            </a:lvl1pPr>
            <a:lvl2pPr marL="378059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2pPr>
            <a:lvl3pPr marL="756117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417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2235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9029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835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641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44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93000"/>
              </a:lnSpc>
            </a:pPr>
            <a:r>
              <a:rPr lang="ru-RU" sz="1050" b="0" strike="noStrike" spc="-1" smtClean="0">
                <a:solidFill>
                  <a:srgbClr val="000000"/>
                </a:solidFill>
                <a:latin typeface="Arial"/>
              </a:rPr>
              <a:t>&lt;дата/время&gt;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lnSpc>
                <a:spcPct val="93000"/>
              </a:lnSpc>
            </a:pPr>
            <a:r>
              <a:rPr lang="ru-RU" sz="1050" b="0" strike="noStrike" spc="-1" smtClean="0">
                <a:solidFill>
                  <a:srgbClr val="000000"/>
                </a:solidFill>
                <a:latin typeface="Arial"/>
              </a:rPr>
              <a:t>&lt;нижний колонтитул&gt;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93000"/>
              </a:lnSpc>
            </a:pPr>
            <a:fld id="{DBCD88DE-AB7E-451E-A602-5BE2B44AE725}" type="slidenum">
              <a:rPr lang="ru-RU" sz="1050" b="0" strike="noStrike" spc="-1" smtClean="0">
                <a:solidFill>
                  <a:srgbClr val="000000"/>
                </a:solidFill>
                <a:latin typeface="Arial"/>
              </a:rPr>
              <a:t>‹#›</a:t>
            </a:fld>
            <a:endParaRPr lang="ru-RU" sz="105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8609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837" y="1509521"/>
            <a:ext cx="3213537" cy="35979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889" y="1509521"/>
            <a:ext cx="3213537" cy="35979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93000"/>
              </a:lnSpc>
            </a:pPr>
            <a:r>
              <a:rPr lang="ru-RU" sz="1050" b="0" strike="noStrike" spc="-1" smtClean="0">
                <a:solidFill>
                  <a:srgbClr val="000000"/>
                </a:solidFill>
                <a:latin typeface="Arial"/>
              </a:rPr>
              <a:t>&lt;дата/время&gt;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lnSpc>
                <a:spcPct val="93000"/>
              </a:lnSpc>
            </a:pPr>
            <a:r>
              <a:rPr lang="ru-RU" sz="1050" b="0" strike="noStrike" spc="-1" smtClean="0">
                <a:solidFill>
                  <a:srgbClr val="000000"/>
                </a:solidFill>
                <a:latin typeface="Arial"/>
              </a:rPr>
              <a:t>&lt;нижний колонтитул&gt;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93000"/>
              </a:lnSpc>
            </a:pPr>
            <a:fld id="{DBCD88DE-AB7E-451E-A602-5BE2B44AE725}" type="slidenum">
              <a:rPr lang="ru-RU" sz="1050" b="0" strike="noStrike" spc="-1" smtClean="0">
                <a:solidFill>
                  <a:srgbClr val="000000"/>
                </a:solidFill>
                <a:latin typeface="Arial"/>
              </a:rPr>
              <a:t>‹#›</a:t>
            </a:fld>
            <a:endParaRPr lang="ru-RU" sz="105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8551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822" y="301906"/>
            <a:ext cx="6521589" cy="109604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823" y="1390073"/>
            <a:ext cx="3198768" cy="681253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059" indent="0">
              <a:buNone/>
              <a:defRPr sz="1654" b="1"/>
            </a:lvl2pPr>
            <a:lvl3pPr marL="756117" indent="0">
              <a:buNone/>
              <a:defRPr sz="1488" b="1"/>
            </a:lvl3pPr>
            <a:lvl4pPr marL="1134176" indent="0">
              <a:buNone/>
              <a:defRPr sz="1323" b="1"/>
            </a:lvl4pPr>
            <a:lvl5pPr marL="1512235" indent="0">
              <a:buNone/>
              <a:defRPr sz="1323" b="1"/>
            </a:lvl5pPr>
            <a:lvl6pPr marL="1890293" indent="0">
              <a:buNone/>
              <a:defRPr sz="1323" b="1"/>
            </a:lvl6pPr>
            <a:lvl7pPr marL="2268352" indent="0">
              <a:buNone/>
              <a:defRPr sz="1323" b="1"/>
            </a:lvl7pPr>
            <a:lvl8pPr marL="2646411" indent="0">
              <a:buNone/>
              <a:defRPr sz="1323" b="1"/>
            </a:lvl8pPr>
            <a:lvl9pPr marL="3024469" indent="0">
              <a:buNone/>
              <a:defRPr sz="132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823" y="2071326"/>
            <a:ext cx="3198768" cy="30466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890" y="1390073"/>
            <a:ext cx="3214522" cy="681253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059" indent="0">
              <a:buNone/>
              <a:defRPr sz="1654" b="1"/>
            </a:lvl2pPr>
            <a:lvl3pPr marL="756117" indent="0">
              <a:buNone/>
              <a:defRPr sz="1488" b="1"/>
            </a:lvl3pPr>
            <a:lvl4pPr marL="1134176" indent="0">
              <a:buNone/>
              <a:defRPr sz="1323" b="1"/>
            </a:lvl4pPr>
            <a:lvl5pPr marL="1512235" indent="0">
              <a:buNone/>
              <a:defRPr sz="1323" b="1"/>
            </a:lvl5pPr>
            <a:lvl6pPr marL="1890293" indent="0">
              <a:buNone/>
              <a:defRPr sz="1323" b="1"/>
            </a:lvl6pPr>
            <a:lvl7pPr marL="2268352" indent="0">
              <a:buNone/>
              <a:defRPr sz="1323" b="1"/>
            </a:lvl7pPr>
            <a:lvl8pPr marL="2646411" indent="0">
              <a:buNone/>
              <a:defRPr sz="1323" b="1"/>
            </a:lvl8pPr>
            <a:lvl9pPr marL="3024469" indent="0">
              <a:buNone/>
              <a:defRPr sz="132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890" y="2071326"/>
            <a:ext cx="3214522" cy="30466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93000"/>
              </a:lnSpc>
            </a:pPr>
            <a:r>
              <a:rPr lang="ru-RU" sz="1050" b="0" strike="noStrike" spc="-1" smtClean="0">
                <a:solidFill>
                  <a:srgbClr val="000000"/>
                </a:solidFill>
                <a:latin typeface="Arial"/>
              </a:rPr>
              <a:t>&lt;дата/время&gt;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lnSpc>
                <a:spcPct val="93000"/>
              </a:lnSpc>
            </a:pPr>
            <a:r>
              <a:rPr lang="ru-RU" sz="1050" b="0" strike="noStrike" spc="-1" smtClean="0">
                <a:solidFill>
                  <a:srgbClr val="000000"/>
                </a:solidFill>
                <a:latin typeface="Arial"/>
              </a:rPr>
              <a:t>&lt;нижний колонтитул&gt;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93000"/>
              </a:lnSpc>
            </a:pPr>
            <a:fld id="{DBCD88DE-AB7E-451E-A602-5BE2B44AE725}" type="slidenum">
              <a:rPr lang="ru-RU" sz="1050" b="0" strike="noStrike" spc="-1" smtClean="0">
                <a:solidFill>
                  <a:srgbClr val="000000"/>
                </a:solidFill>
                <a:latin typeface="Arial"/>
              </a:rPr>
              <a:t>‹#›</a:t>
            </a:fld>
            <a:endParaRPr lang="ru-RU" sz="105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3699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93000"/>
              </a:lnSpc>
            </a:pPr>
            <a:r>
              <a:rPr lang="ru-RU" sz="1050" b="0" strike="noStrike" spc="-1" smtClean="0">
                <a:solidFill>
                  <a:srgbClr val="000000"/>
                </a:solidFill>
                <a:latin typeface="Arial"/>
              </a:rPr>
              <a:t>&lt;дата/время&gt;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lnSpc>
                <a:spcPct val="93000"/>
              </a:lnSpc>
            </a:pPr>
            <a:r>
              <a:rPr lang="ru-RU" sz="1050" b="0" strike="noStrike" spc="-1" smtClean="0">
                <a:solidFill>
                  <a:srgbClr val="000000"/>
                </a:solidFill>
                <a:latin typeface="Arial"/>
              </a:rPr>
              <a:t>&lt;нижний колонтитул&gt;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93000"/>
              </a:lnSpc>
            </a:pPr>
            <a:fld id="{DBCD88DE-AB7E-451E-A602-5BE2B44AE725}" type="slidenum">
              <a:rPr lang="ru-RU" sz="1050" b="0" strike="noStrike" spc="-1" smtClean="0">
                <a:solidFill>
                  <a:srgbClr val="000000"/>
                </a:solidFill>
                <a:latin typeface="Arial"/>
              </a:rPr>
              <a:t>‹#›</a:t>
            </a:fld>
            <a:endParaRPr lang="ru-RU" sz="105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0575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93000"/>
              </a:lnSpc>
            </a:pPr>
            <a:r>
              <a:rPr lang="ru-RU" sz="1050" b="0" strike="noStrike" spc="-1" smtClean="0">
                <a:solidFill>
                  <a:srgbClr val="000000"/>
                </a:solidFill>
                <a:latin typeface="Arial"/>
              </a:rPr>
              <a:t>&lt;дата/время&gt;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lnSpc>
                <a:spcPct val="93000"/>
              </a:lnSpc>
            </a:pPr>
            <a:r>
              <a:rPr lang="ru-RU" sz="1050" b="0" strike="noStrike" spc="-1" smtClean="0">
                <a:solidFill>
                  <a:srgbClr val="000000"/>
                </a:solidFill>
                <a:latin typeface="Arial"/>
              </a:rPr>
              <a:t>&lt;нижний колонтитул&gt;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93000"/>
              </a:lnSpc>
            </a:pPr>
            <a:fld id="{DBCD88DE-AB7E-451E-A602-5BE2B44AE725}" type="slidenum">
              <a:rPr lang="ru-RU" sz="1050" b="0" strike="noStrike" spc="-1" smtClean="0">
                <a:solidFill>
                  <a:srgbClr val="000000"/>
                </a:solidFill>
                <a:latin typeface="Arial"/>
              </a:rPr>
              <a:t>‹#›</a:t>
            </a:fld>
            <a:endParaRPr lang="ru-RU" sz="105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909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822" y="378037"/>
            <a:ext cx="2438704" cy="1323128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4522" y="816455"/>
            <a:ext cx="3827889" cy="4029766"/>
          </a:xfrm>
        </p:spPr>
        <p:txBody>
          <a:bodyPr/>
          <a:lstStyle>
            <a:lvl1pPr>
              <a:defRPr sz="2646"/>
            </a:lvl1pPr>
            <a:lvl2pPr>
              <a:defRPr sz="2315"/>
            </a:lvl2pPr>
            <a:lvl3pPr>
              <a:defRPr sz="1985"/>
            </a:lvl3pPr>
            <a:lvl4pPr>
              <a:defRPr sz="1654"/>
            </a:lvl4pPr>
            <a:lvl5pPr>
              <a:defRPr sz="1654"/>
            </a:lvl5pPr>
            <a:lvl6pPr>
              <a:defRPr sz="1654"/>
            </a:lvl6pPr>
            <a:lvl7pPr>
              <a:defRPr sz="1654"/>
            </a:lvl7pPr>
            <a:lvl8pPr>
              <a:defRPr sz="1654"/>
            </a:lvl8pPr>
            <a:lvl9pPr>
              <a:defRPr sz="165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822" y="1701165"/>
            <a:ext cx="2438704" cy="3151619"/>
          </a:xfrm>
        </p:spPr>
        <p:txBody>
          <a:bodyPr/>
          <a:lstStyle>
            <a:lvl1pPr marL="0" indent="0">
              <a:buNone/>
              <a:defRPr sz="1323"/>
            </a:lvl1pPr>
            <a:lvl2pPr marL="378059" indent="0">
              <a:buNone/>
              <a:defRPr sz="1158"/>
            </a:lvl2pPr>
            <a:lvl3pPr marL="756117" indent="0">
              <a:buNone/>
              <a:defRPr sz="992"/>
            </a:lvl3pPr>
            <a:lvl4pPr marL="1134176" indent="0">
              <a:buNone/>
              <a:defRPr sz="827"/>
            </a:lvl4pPr>
            <a:lvl5pPr marL="1512235" indent="0">
              <a:buNone/>
              <a:defRPr sz="827"/>
            </a:lvl5pPr>
            <a:lvl6pPr marL="1890293" indent="0">
              <a:buNone/>
              <a:defRPr sz="827"/>
            </a:lvl6pPr>
            <a:lvl7pPr marL="2268352" indent="0">
              <a:buNone/>
              <a:defRPr sz="827"/>
            </a:lvl7pPr>
            <a:lvl8pPr marL="2646411" indent="0">
              <a:buNone/>
              <a:defRPr sz="827"/>
            </a:lvl8pPr>
            <a:lvl9pPr marL="3024469" indent="0">
              <a:buNone/>
              <a:defRPr sz="82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93000"/>
              </a:lnSpc>
            </a:pPr>
            <a:r>
              <a:rPr lang="ru-RU" sz="1050" b="0" strike="noStrike" spc="-1" smtClean="0">
                <a:solidFill>
                  <a:srgbClr val="000000"/>
                </a:solidFill>
                <a:latin typeface="Arial"/>
              </a:rPr>
              <a:t>&lt;дата/время&gt;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lnSpc>
                <a:spcPct val="93000"/>
              </a:lnSpc>
            </a:pPr>
            <a:r>
              <a:rPr lang="ru-RU" sz="1050" b="0" strike="noStrike" spc="-1" smtClean="0">
                <a:solidFill>
                  <a:srgbClr val="000000"/>
                </a:solidFill>
                <a:latin typeface="Arial"/>
              </a:rPr>
              <a:t>&lt;нижний колонтитул&gt;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93000"/>
              </a:lnSpc>
            </a:pPr>
            <a:fld id="{DBCD88DE-AB7E-451E-A602-5BE2B44AE725}" type="slidenum">
              <a:rPr lang="ru-RU" sz="1050" b="0" strike="noStrike" spc="-1" smtClean="0">
                <a:solidFill>
                  <a:srgbClr val="000000"/>
                </a:solidFill>
                <a:latin typeface="Arial"/>
              </a:rPr>
              <a:t>‹#›</a:t>
            </a:fld>
            <a:endParaRPr lang="ru-RU" sz="105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0375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822" y="378037"/>
            <a:ext cx="2438704" cy="1323128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4522" y="816455"/>
            <a:ext cx="3827889" cy="4029766"/>
          </a:xfrm>
        </p:spPr>
        <p:txBody>
          <a:bodyPr anchor="t"/>
          <a:lstStyle>
            <a:lvl1pPr marL="0" indent="0">
              <a:buNone/>
              <a:defRPr sz="2646"/>
            </a:lvl1pPr>
            <a:lvl2pPr marL="378059" indent="0">
              <a:buNone/>
              <a:defRPr sz="2315"/>
            </a:lvl2pPr>
            <a:lvl3pPr marL="756117" indent="0">
              <a:buNone/>
              <a:defRPr sz="1985"/>
            </a:lvl3pPr>
            <a:lvl4pPr marL="1134176" indent="0">
              <a:buNone/>
              <a:defRPr sz="1654"/>
            </a:lvl4pPr>
            <a:lvl5pPr marL="1512235" indent="0">
              <a:buNone/>
              <a:defRPr sz="1654"/>
            </a:lvl5pPr>
            <a:lvl6pPr marL="1890293" indent="0">
              <a:buNone/>
              <a:defRPr sz="1654"/>
            </a:lvl6pPr>
            <a:lvl7pPr marL="2268352" indent="0">
              <a:buNone/>
              <a:defRPr sz="1654"/>
            </a:lvl7pPr>
            <a:lvl8pPr marL="2646411" indent="0">
              <a:buNone/>
              <a:defRPr sz="1654"/>
            </a:lvl8pPr>
            <a:lvl9pPr marL="3024469" indent="0">
              <a:buNone/>
              <a:defRPr sz="1654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822" y="1701165"/>
            <a:ext cx="2438704" cy="3151619"/>
          </a:xfrm>
        </p:spPr>
        <p:txBody>
          <a:bodyPr/>
          <a:lstStyle>
            <a:lvl1pPr marL="0" indent="0">
              <a:buNone/>
              <a:defRPr sz="1323"/>
            </a:lvl1pPr>
            <a:lvl2pPr marL="378059" indent="0">
              <a:buNone/>
              <a:defRPr sz="1158"/>
            </a:lvl2pPr>
            <a:lvl3pPr marL="756117" indent="0">
              <a:buNone/>
              <a:defRPr sz="992"/>
            </a:lvl3pPr>
            <a:lvl4pPr marL="1134176" indent="0">
              <a:buNone/>
              <a:defRPr sz="827"/>
            </a:lvl4pPr>
            <a:lvl5pPr marL="1512235" indent="0">
              <a:buNone/>
              <a:defRPr sz="827"/>
            </a:lvl5pPr>
            <a:lvl6pPr marL="1890293" indent="0">
              <a:buNone/>
              <a:defRPr sz="827"/>
            </a:lvl6pPr>
            <a:lvl7pPr marL="2268352" indent="0">
              <a:buNone/>
              <a:defRPr sz="827"/>
            </a:lvl7pPr>
            <a:lvl8pPr marL="2646411" indent="0">
              <a:buNone/>
              <a:defRPr sz="827"/>
            </a:lvl8pPr>
            <a:lvl9pPr marL="3024469" indent="0">
              <a:buNone/>
              <a:defRPr sz="82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93000"/>
              </a:lnSpc>
            </a:pPr>
            <a:r>
              <a:rPr lang="ru-RU" sz="1050" b="0" strike="noStrike" spc="-1" smtClean="0">
                <a:solidFill>
                  <a:srgbClr val="000000"/>
                </a:solidFill>
                <a:latin typeface="Arial"/>
              </a:rPr>
              <a:t>&lt;дата/время&gt;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lnSpc>
                <a:spcPct val="93000"/>
              </a:lnSpc>
            </a:pPr>
            <a:r>
              <a:rPr lang="ru-RU" sz="1050" b="0" strike="noStrike" spc="-1" smtClean="0">
                <a:solidFill>
                  <a:srgbClr val="000000"/>
                </a:solidFill>
                <a:latin typeface="Arial"/>
              </a:rPr>
              <a:t>&lt;нижний колонтитул&gt;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93000"/>
              </a:lnSpc>
            </a:pPr>
            <a:fld id="{DBCD88DE-AB7E-451E-A602-5BE2B44AE725}" type="slidenum">
              <a:rPr lang="ru-RU" sz="1050" b="0" strike="noStrike" spc="-1" smtClean="0">
                <a:solidFill>
                  <a:srgbClr val="000000"/>
                </a:solidFill>
                <a:latin typeface="Arial"/>
              </a:rPr>
              <a:t>‹#›</a:t>
            </a:fld>
            <a:endParaRPr lang="ru-RU" sz="105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1090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837" y="301906"/>
            <a:ext cx="6521589" cy="1096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837" y="1509521"/>
            <a:ext cx="6521589" cy="3597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837" y="5255761"/>
            <a:ext cx="1701284" cy="301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93000"/>
              </a:lnSpc>
            </a:pPr>
            <a:r>
              <a:rPr lang="ru-RU" sz="1050" b="0" strike="noStrike" spc="-1" smtClean="0">
                <a:solidFill>
                  <a:srgbClr val="000000"/>
                </a:solidFill>
                <a:latin typeface="Arial"/>
              </a:rPr>
              <a:t>&lt;дата/время&gt;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669" y="5255761"/>
            <a:ext cx="2551926" cy="301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>
              <a:lnSpc>
                <a:spcPct val="93000"/>
              </a:lnSpc>
            </a:pPr>
            <a:r>
              <a:rPr lang="ru-RU" sz="1050" b="0" strike="noStrike" spc="-1" smtClean="0">
                <a:solidFill>
                  <a:srgbClr val="000000"/>
                </a:solidFill>
                <a:latin typeface="Arial"/>
              </a:rPr>
              <a:t>&lt;нижний колонтитул&gt;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40142" y="5255761"/>
            <a:ext cx="1701284" cy="301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>
              <a:lnSpc>
                <a:spcPct val="93000"/>
              </a:lnSpc>
            </a:pPr>
            <a:fld id="{DBCD88DE-AB7E-451E-A602-5BE2B44AE725}" type="slidenum">
              <a:rPr lang="ru-RU" sz="1050" b="0" strike="noStrike" spc="-1" smtClean="0">
                <a:solidFill>
                  <a:srgbClr val="000000"/>
                </a:solidFill>
                <a:latin typeface="Arial"/>
              </a:rPr>
              <a:t>‹#›</a:t>
            </a:fld>
            <a:endParaRPr lang="ru-RU" sz="105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0246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</p:sldLayoutIdLst>
  <p:txStyles>
    <p:titleStyle>
      <a:lvl1pPr algn="l" defTabSz="756117" rtl="0" eaLnBrk="1" latinLnBrk="0" hangingPunct="1">
        <a:lnSpc>
          <a:spcPct val="90000"/>
        </a:lnSpc>
        <a:spcBef>
          <a:spcPct val="0"/>
        </a:spcBef>
        <a:buNone/>
        <a:defRPr sz="363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29" indent="-189029" algn="l" defTabSz="756117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7088" indent="-189029" algn="l" defTabSz="75611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945147" indent="-189029" algn="l" defTabSz="75611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205" indent="-189029" algn="l" defTabSz="75611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1264" indent="-189029" algn="l" defTabSz="75611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9323" indent="-189029" algn="l" defTabSz="75611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7381" indent="-189029" algn="l" defTabSz="75611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5440" indent="-189029" algn="l" defTabSz="75611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3499" indent="-189029" algn="l" defTabSz="75611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8059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6117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4176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2235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90293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8352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6411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4469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7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Shape 1"/>
          <p:cNvSpPr txBox="1"/>
          <p:nvPr/>
        </p:nvSpPr>
        <p:spPr>
          <a:xfrm>
            <a:off x="479539" y="1887475"/>
            <a:ext cx="6476846" cy="1895599"/>
          </a:xfrm>
          <a:prstGeom prst="rect">
            <a:avLst/>
          </a:prstGeom>
          <a:noFill/>
          <a:ln>
            <a:noFill/>
          </a:ln>
        </p:spPr>
        <p:txBody>
          <a:bodyPr lIns="0" tIns="21872" rIns="0" bIns="0" anchor="ctr">
            <a:noAutofit/>
          </a:bodyPr>
          <a:lstStyle/>
          <a:p>
            <a:pPr>
              <a:lnSpc>
                <a:spcPct val="93000"/>
              </a:lnSpc>
            </a:pPr>
            <a:r>
              <a:rPr lang="ru-RU" sz="2800" b="1" spc="-1" dirty="0" smtClean="0">
                <a:solidFill>
                  <a:srgbClr val="2E41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СПАСТИКА </a:t>
            </a:r>
          </a:p>
          <a:p>
            <a:pPr>
              <a:lnSpc>
                <a:spcPct val="93000"/>
              </a:lnSpc>
            </a:pPr>
            <a:r>
              <a:rPr lang="ru-RU" sz="2800" b="1" spc="-1" dirty="0" smtClean="0">
                <a:solidFill>
                  <a:srgbClr val="2E41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ПАЛЛИАТИВНОЙ ПОМОЩИ</a:t>
            </a:r>
          </a:p>
          <a:p>
            <a:pPr>
              <a:lnSpc>
                <a:spcPct val="93000"/>
              </a:lnSpc>
            </a:pPr>
            <a:r>
              <a:rPr lang="ru-RU" sz="2400" b="1" spc="-1" dirty="0" smtClean="0">
                <a:solidFill>
                  <a:srgbClr val="2E41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lnSpc>
                <a:spcPct val="93000"/>
              </a:lnSpc>
            </a:pPr>
            <a:r>
              <a:rPr lang="ru-RU" b="1" spc="-1" dirty="0" smtClean="0">
                <a:solidFill>
                  <a:srgbClr val="2E41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ОСНОВНЫЕ ПРИЧИНЫ И ПРОЯВЛЕНИЯ, ДИФФЕРЕНЦИАЛЬНАЯ ДИАГНОСТИКА И ЛЕЧЕНИЕ ОСТРЫХ И ХРОНИЧЕСКИХ СПАСТИЧЕСКИХ СОСТОЯНИЙ В ПРАКТИКЕ ПАЛЛИАТИВНОГО ВРАЧА</a:t>
            </a:r>
            <a:endParaRPr lang="ru-RU" b="1" spc="-1" dirty="0">
              <a:solidFill>
                <a:srgbClr val="2E41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TextShape 2"/>
          <p:cNvSpPr txBox="1"/>
          <p:nvPr/>
        </p:nvSpPr>
        <p:spPr>
          <a:xfrm>
            <a:off x="479539" y="5168909"/>
            <a:ext cx="6075098" cy="382990"/>
          </a:xfrm>
          <a:prstGeom prst="rect">
            <a:avLst/>
          </a:prstGeom>
          <a:noFill/>
          <a:ln>
            <a:noFill/>
          </a:ln>
        </p:spPr>
        <p:txBody>
          <a:bodyPr lIns="0" tIns="21332" rIns="0" bIns="0" anchor="ctr">
            <a:noAutofit/>
          </a:bodyPr>
          <a:lstStyle/>
          <a:p>
            <a:pPr>
              <a:lnSpc>
                <a:spcPct val="93000"/>
              </a:lnSpc>
            </a:pPr>
            <a:endParaRPr lang="ru-RU" sz="1400" spc="-1" dirty="0">
              <a:solidFill>
                <a:srgbClr val="008080"/>
              </a:solidFill>
              <a:latin typeface="Arial Black" panose="020B0A04020102020204" pitchFamily="34" charset="0"/>
            </a:endParaRPr>
          </a:p>
          <a:p>
            <a:pPr>
              <a:defRPr/>
            </a:pP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Московский многопрофильный центр паллиативной помощи Департамента здравоохранения города Москвы</a:t>
            </a:r>
          </a:p>
          <a:p>
            <a:pPr>
              <a:defRPr/>
            </a:pP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Москва, 2019 г.</a:t>
            </a:r>
          </a:p>
          <a:p>
            <a:pPr algn="ctr">
              <a:lnSpc>
                <a:spcPct val="93000"/>
              </a:lnSpc>
            </a:pPr>
            <a:endParaRPr lang="ru-RU" sz="1400" spc="-1" dirty="0">
              <a:solidFill>
                <a:srgbClr val="008080"/>
              </a:solidFill>
              <a:latin typeface="Arial Black" panose="020B0A04020102020204" pitchFamily="34" charset="0"/>
            </a:endParaRPr>
          </a:p>
          <a:p>
            <a:pPr algn="ctr">
              <a:lnSpc>
                <a:spcPct val="93000"/>
              </a:lnSpc>
            </a:pPr>
            <a:endParaRPr lang="ru-RU" sz="1400" spc="-1" dirty="0">
              <a:solidFill>
                <a:srgbClr val="008080"/>
              </a:solidFill>
              <a:latin typeface="Arial Black" panose="020B0A04020102020204" pitchFamily="34" charset="0"/>
            </a:endParaRPr>
          </a:p>
          <a:p>
            <a:pPr algn="ctr">
              <a:lnSpc>
                <a:spcPct val="93000"/>
              </a:lnSpc>
            </a:pPr>
            <a:endParaRPr lang="ru-RU" sz="1400" spc="-1" dirty="0">
              <a:solidFill>
                <a:srgbClr val="00808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0572" y="4012933"/>
            <a:ext cx="4303422" cy="2927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3000"/>
              </a:lnSpc>
            </a:pPr>
            <a:r>
              <a:rPr lang="ru-RU" sz="1400" spc="-1" dirty="0" smtClean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Примакова Анастасия Евгеньевна, врач-невролог</a:t>
            </a:r>
            <a:endParaRPr lang="ru-RU" sz="1400" spc="-1" dirty="0">
              <a:solidFill>
                <a:srgbClr val="2E418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19336" cy="5670550"/>
          </a:xfrm>
          <a:prstGeom prst="rect">
            <a:avLst/>
          </a:prstGeom>
          <a:solidFill>
            <a:srgbClr val="DF77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BF3E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119336" cy="5670550"/>
          </a:xfrm>
          <a:prstGeom prst="rect">
            <a:avLst/>
          </a:prstGeom>
          <a:solidFill>
            <a:srgbClr val="2E4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BF3E2"/>
              </a:solidFill>
            </a:endParaRPr>
          </a:p>
        </p:txBody>
      </p:sp>
      <p:pic>
        <p:nvPicPr>
          <p:cNvPr id="7" name="Рисунок 6" descr="BIG_logoVera_green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9539" y="485721"/>
            <a:ext cx="1276272" cy="8849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ustomShape 1"/>
          <p:cNvSpPr/>
          <p:nvPr/>
        </p:nvSpPr>
        <p:spPr>
          <a:xfrm>
            <a:off x="531861" y="2528375"/>
            <a:ext cx="6270267" cy="135937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1332" rIns="0" bIns="0" anchor="ctr">
            <a:noAutofit/>
          </a:bodyPr>
          <a:lstStyle/>
          <a:p>
            <a:pPr algn="ctr">
              <a:lnSpc>
                <a:spcPct val="93000"/>
              </a:lnSpc>
            </a:pPr>
            <a:endParaRPr lang="ru-RU" sz="2000" spc="-1" dirty="0">
              <a:solidFill>
                <a:srgbClr val="2E418D"/>
              </a:solidFill>
              <a:latin typeface="Arial Black" panose="020B0A04020102020204" pitchFamily="34" charset="0"/>
            </a:endParaRPr>
          </a:p>
          <a:p>
            <a:pPr algn="ctr">
              <a:lnSpc>
                <a:spcPct val="93000"/>
              </a:lnSpc>
            </a:pPr>
            <a:endParaRPr lang="ru-RU" sz="2000" spc="-1" dirty="0">
              <a:solidFill>
                <a:srgbClr val="2E418D"/>
              </a:solidFill>
              <a:latin typeface="Arial Black" panose="020B0A04020102020204" pitchFamily="34" charset="0"/>
            </a:endParaRPr>
          </a:p>
          <a:p>
            <a:pPr algn="ctr">
              <a:lnSpc>
                <a:spcPct val="93000"/>
              </a:lnSpc>
            </a:pPr>
            <a:endParaRPr lang="ru-RU" sz="2000" spc="-1" dirty="0">
              <a:solidFill>
                <a:srgbClr val="2E418D"/>
              </a:solidFill>
            </a:endParaRPr>
          </a:p>
          <a:p>
            <a:pPr>
              <a:lnSpc>
                <a:spcPct val="93000"/>
              </a:lnSpc>
            </a:pPr>
            <a:endParaRPr lang="ru-RU" sz="2000" spc="-1" dirty="0" smtClean="0">
              <a:solidFill>
                <a:srgbClr val="2E41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93000"/>
              </a:lnSpc>
              <a:buFont typeface="Arial" panose="020B0604020202020204" pitchFamily="34" charset="0"/>
              <a:buChar char="•"/>
            </a:pPr>
            <a:r>
              <a:rPr lang="ru-RU" sz="2000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Отрицательные </a:t>
            </a:r>
            <a:r>
              <a:rPr lang="ru-RU" sz="2000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эмоции</a:t>
            </a:r>
          </a:p>
          <a:p>
            <a:pPr marL="285750" indent="-285750">
              <a:lnSpc>
                <a:spcPct val="93000"/>
              </a:lnSpc>
              <a:buFont typeface="Arial" panose="020B0604020202020204" pitchFamily="34" charset="0"/>
              <a:buChar char="•"/>
            </a:pPr>
            <a:r>
              <a:rPr lang="ru-RU" sz="2000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Длительное </a:t>
            </a:r>
            <a:r>
              <a:rPr lang="ru-RU" sz="2000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сохранение </a:t>
            </a:r>
            <a:r>
              <a:rPr lang="ru-RU" sz="2000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одной позы </a:t>
            </a:r>
            <a:endParaRPr lang="ru-RU" sz="2000" spc="-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93000"/>
              </a:lnSpc>
              <a:buFont typeface="Arial" panose="020B0604020202020204" pitchFamily="34" charset="0"/>
              <a:buChar char="•"/>
            </a:pPr>
            <a:r>
              <a:rPr lang="ru-RU" sz="2000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Запор</a:t>
            </a:r>
          </a:p>
          <a:p>
            <a:pPr marL="285750" indent="-285750">
              <a:lnSpc>
                <a:spcPct val="93000"/>
              </a:lnSpc>
              <a:buFont typeface="Arial" panose="020B0604020202020204" pitchFamily="34" charset="0"/>
              <a:buChar char="•"/>
            </a:pPr>
            <a:r>
              <a:rPr lang="ru-RU" sz="2000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ГЭРБ </a:t>
            </a:r>
            <a:r>
              <a:rPr lang="ru-RU" sz="2000" i="1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ночью </a:t>
            </a:r>
            <a:r>
              <a:rPr lang="ru-RU" sz="2000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000" spc="-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93000"/>
              </a:lnSpc>
              <a:buFont typeface="Arial" panose="020B0604020202020204" pitchFamily="34" charset="0"/>
              <a:buChar char="•"/>
            </a:pPr>
            <a:r>
              <a:rPr lang="ru-RU" sz="2000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Инициация движения </a:t>
            </a:r>
          </a:p>
          <a:p>
            <a:pPr marL="285750" indent="-285750">
              <a:lnSpc>
                <a:spcPct val="93000"/>
              </a:lnSpc>
              <a:buFont typeface="Arial" panose="020B0604020202020204" pitchFamily="34" charset="0"/>
              <a:buChar char="•"/>
            </a:pPr>
            <a:r>
              <a:rPr lang="ru-RU" sz="2000" spc="-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Нейродегенеративные</a:t>
            </a:r>
            <a:r>
              <a:rPr lang="ru-RU" sz="2000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состояния</a:t>
            </a:r>
          </a:p>
          <a:p>
            <a:pPr marL="285750" indent="-285750">
              <a:lnSpc>
                <a:spcPct val="93000"/>
              </a:lnSpc>
              <a:buFont typeface="Arial" panose="020B0604020202020204" pitchFamily="34" charset="0"/>
              <a:buChar char="•"/>
            </a:pPr>
            <a:r>
              <a:rPr lang="ru-RU" sz="2000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Гипогликемия</a:t>
            </a:r>
          </a:p>
          <a:p>
            <a:pPr algn="ctr">
              <a:lnSpc>
                <a:spcPct val="93000"/>
              </a:lnSpc>
            </a:pPr>
            <a:r>
              <a:rPr lang="ru-RU" sz="2000" spc="-1" dirty="0">
                <a:solidFill>
                  <a:srgbClr val="2E418D"/>
                </a:solidFill>
                <a:latin typeface="Times New Roman"/>
              </a:rPr>
              <a:t> </a:t>
            </a:r>
            <a:endParaRPr lang="ru-RU" sz="2000" spc="-1" dirty="0">
              <a:solidFill>
                <a:srgbClr val="2E418D"/>
              </a:solidFill>
              <a:latin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9455" y="217771"/>
            <a:ext cx="2928393" cy="233641"/>
          </a:xfrm>
          <a:prstGeom prst="rect">
            <a:avLst/>
          </a:prstGeom>
          <a:solidFill>
            <a:schemeClr val="bg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BD51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ДИСТОНИЧЕСКАЯ АТАКА </a:t>
            </a:r>
            <a:endParaRPr lang="ru-RU" sz="1600" b="1" dirty="0" smtClean="0">
              <a:solidFill>
                <a:srgbClr val="BD514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119336" cy="5670550"/>
          </a:xfrm>
          <a:prstGeom prst="rect">
            <a:avLst/>
          </a:prstGeom>
          <a:solidFill>
            <a:srgbClr val="2E4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BF3E2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787078" y="451412"/>
            <a:ext cx="1341020" cy="1341020"/>
            <a:chOff x="2214702" y="1209281"/>
            <a:chExt cx="3036290" cy="3036290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2214702" y="1209281"/>
              <a:ext cx="3036290" cy="3036290"/>
              <a:chOff x="3579998" y="477242"/>
              <a:chExt cx="2060294" cy="2060294"/>
            </a:xfrm>
          </p:grpSpPr>
          <p:sp>
            <p:nvSpPr>
              <p:cNvPr id="15" name="Овал 14"/>
              <p:cNvSpPr/>
              <p:nvPr/>
            </p:nvSpPr>
            <p:spPr>
              <a:xfrm>
                <a:off x="3579998" y="477242"/>
                <a:ext cx="2060294" cy="2060294"/>
              </a:xfrm>
              <a:prstGeom prst="ellipse">
                <a:avLst/>
              </a:prstGeom>
              <a:solidFill>
                <a:srgbClr val="E1A198"/>
              </a:solidFill>
              <a:ln>
                <a:noFill/>
              </a:ln>
              <a:effectLst>
                <a:softEdge rad="1651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6" name="Graphic 10">
                <a:extLst>
                  <a:ext uri="{FF2B5EF4-FFF2-40B4-BE49-F238E27FC236}">
                    <a16:creationId xmlns:a16="http://schemas.microsoft.com/office/drawing/2014/main" id="{E6B8DDAB-099E-1B47-80EA-79D63C5756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890487" y="773915"/>
                <a:ext cx="1439315" cy="1439315"/>
              </a:xfrm>
              <a:prstGeom prst="rect">
                <a:avLst/>
              </a:prstGeom>
              <a:effectLst/>
            </p:spPr>
          </p:pic>
        </p:grpSp>
        <p:sp>
          <p:nvSpPr>
            <p:cNvPr id="11" name="Овал 10"/>
            <p:cNvSpPr/>
            <p:nvPr/>
          </p:nvSpPr>
          <p:spPr>
            <a:xfrm>
              <a:off x="3134698" y="2129152"/>
              <a:ext cx="1196296" cy="1196296"/>
            </a:xfrm>
            <a:prstGeom prst="ellipse">
              <a:avLst/>
            </a:prstGeom>
            <a:solidFill>
              <a:srgbClr val="BD514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67018" y="1924409"/>
            <a:ext cx="4370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ДРУГИЕ ПРИЧИНЫ</a:t>
            </a:r>
            <a:endParaRPr lang="ru-RU" sz="2800" b="1" dirty="0">
              <a:solidFill>
                <a:srgbClr val="2E418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5663203" y="2352466"/>
            <a:ext cx="1341020" cy="1341020"/>
            <a:chOff x="2214702" y="1209281"/>
            <a:chExt cx="3036290" cy="3036290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2214702" y="1209281"/>
              <a:ext cx="3036290" cy="3036290"/>
              <a:chOff x="3579998" y="477242"/>
              <a:chExt cx="2060294" cy="2060294"/>
            </a:xfrm>
          </p:grpSpPr>
          <p:sp>
            <p:nvSpPr>
              <p:cNvPr id="20" name="Овал 19"/>
              <p:cNvSpPr/>
              <p:nvPr/>
            </p:nvSpPr>
            <p:spPr>
              <a:xfrm>
                <a:off x="3579998" y="477242"/>
                <a:ext cx="2060294" cy="2060294"/>
              </a:xfrm>
              <a:prstGeom prst="ellipse">
                <a:avLst/>
              </a:prstGeom>
              <a:solidFill>
                <a:srgbClr val="E1A198"/>
              </a:solidFill>
              <a:ln>
                <a:noFill/>
              </a:ln>
              <a:effectLst>
                <a:softEdge rad="1651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1" name="Graphic 10">
                <a:extLst>
                  <a:ext uri="{FF2B5EF4-FFF2-40B4-BE49-F238E27FC236}">
                    <a16:creationId xmlns:a16="http://schemas.microsoft.com/office/drawing/2014/main" id="{E6B8DDAB-099E-1B47-80EA-79D63C5756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890487" y="773915"/>
                <a:ext cx="1439315" cy="1439315"/>
              </a:xfrm>
              <a:prstGeom prst="rect">
                <a:avLst/>
              </a:prstGeom>
              <a:effectLst/>
            </p:spPr>
          </p:pic>
        </p:grpSp>
        <p:sp>
          <p:nvSpPr>
            <p:cNvPr id="19" name="Овал 18"/>
            <p:cNvSpPr/>
            <p:nvPr/>
          </p:nvSpPr>
          <p:spPr>
            <a:xfrm>
              <a:off x="3134698" y="2129152"/>
              <a:ext cx="1196296" cy="1196296"/>
            </a:xfrm>
            <a:prstGeom prst="ellipse">
              <a:avLst/>
            </a:prstGeom>
            <a:solidFill>
              <a:srgbClr val="BD514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992693" y="3740019"/>
            <a:ext cx="1341020" cy="1341020"/>
            <a:chOff x="2214702" y="1209281"/>
            <a:chExt cx="3036290" cy="3036290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2214702" y="1209281"/>
              <a:ext cx="3036290" cy="3036290"/>
              <a:chOff x="3579998" y="477242"/>
              <a:chExt cx="2060294" cy="2060294"/>
            </a:xfrm>
          </p:grpSpPr>
          <p:sp>
            <p:nvSpPr>
              <p:cNvPr id="25" name="Овал 24"/>
              <p:cNvSpPr/>
              <p:nvPr/>
            </p:nvSpPr>
            <p:spPr>
              <a:xfrm>
                <a:off x="3579998" y="477242"/>
                <a:ext cx="2060294" cy="2060294"/>
              </a:xfrm>
              <a:prstGeom prst="ellipse">
                <a:avLst/>
              </a:prstGeom>
              <a:solidFill>
                <a:srgbClr val="E1A198"/>
              </a:solidFill>
              <a:ln>
                <a:noFill/>
              </a:ln>
              <a:effectLst>
                <a:softEdge rad="1651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6" name="Graphic 10">
                <a:extLst>
                  <a:ext uri="{FF2B5EF4-FFF2-40B4-BE49-F238E27FC236}">
                    <a16:creationId xmlns:a16="http://schemas.microsoft.com/office/drawing/2014/main" id="{E6B8DDAB-099E-1B47-80EA-79D63C5756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890487" y="773915"/>
                <a:ext cx="1439315" cy="1439315"/>
              </a:xfrm>
              <a:prstGeom prst="rect">
                <a:avLst/>
              </a:prstGeom>
              <a:effectLst/>
            </p:spPr>
          </p:pic>
        </p:grpSp>
        <p:sp>
          <p:nvSpPr>
            <p:cNvPr id="24" name="Овал 23"/>
            <p:cNvSpPr/>
            <p:nvPr/>
          </p:nvSpPr>
          <p:spPr>
            <a:xfrm>
              <a:off x="3134698" y="2129152"/>
              <a:ext cx="1196296" cy="1196296"/>
            </a:xfrm>
            <a:prstGeom prst="ellipse">
              <a:avLst/>
            </a:prstGeom>
            <a:solidFill>
              <a:srgbClr val="BD514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01065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41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Shape 1"/>
          <p:cNvSpPr txBox="1"/>
          <p:nvPr/>
        </p:nvSpPr>
        <p:spPr>
          <a:xfrm>
            <a:off x="2449448" y="2122169"/>
            <a:ext cx="4398381" cy="927584"/>
          </a:xfrm>
          <a:prstGeom prst="rect">
            <a:avLst/>
          </a:prstGeom>
          <a:noFill/>
          <a:ln>
            <a:noFill/>
          </a:ln>
        </p:spPr>
        <p:txBody>
          <a:bodyPr lIns="0" tIns="21872" rIns="0" bIns="0" anchor="ctr">
            <a:noAutofit/>
          </a:bodyPr>
          <a:lstStyle/>
          <a:p>
            <a:pPr>
              <a:lnSpc>
                <a:spcPct val="93000"/>
              </a:lnSpc>
            </a:pPr>
            <a:r>
              <a:rPr lang="ru-RU" sz="2800" b="1" spc="-1" dirty="0">
                <a:solidFill>
                  <a:srgbClr val="FEF1E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ОСТРЫЕ ЛЕКАРСТВЕННЫЕ </a:t>
            </a:r>
            <a:r>
              <a:rPr lang="ru-RU" sz="2800" b="1" spc="-1" dirty="0" smtClean="0">
                <a:solidFill>
                  <a:srgbClr val="FEF1E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ДИСТОНИИ</a:t>
            </a:r>
          </a:p>
          <a:p>
            <a:pPr>
              <a:lnSpc>
                <a:spcPct val="93000"/>
              </a:lnSpc>
            </a:pPr>
            <a:endParaRPr lang="ru-RU" sz="2400" b="1" spc="-1" dirty="0" smtClean="0">
              <a:solidFill>
                <a:srgbClr val="FEF1E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93000"/>
              </a:lnSpc>
            </a:pPr>
            <a:r>
              <a:rPr lang="ru-RU" sz="2400" b="1" spc="-1" dirty="0" smtClean="0">
                <a:solidFill>
                  <a:srgbClr val="FEF1E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КАКИЕ ЛЕКАРСТВА ИХ ВЫЗЫВАЮТ  </a:t>
            </a:r>
            <a:endParaRPr lang="ru-RU" sz="2400" b="1" spc="-1" dirty="0">
              <a:solidFill>
                <a:srgbClr val="FEF1E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119336" cy="5670550"/>
          </a:xfrm>
          <a:prstGeom prst="rect">
            <a:avLst/>
          </a:prstGeom>
          <a:solidFill>
            <a:srgbClr val="E1A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BF3E2"/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486137" y="1493134"/>
            <a:ext cx="1549236" cy="2011895"/>
            <a:chOff x="3841777" y="2807778"/>
            <a:chExt cx="751840" cy="1039851"/>
          </a:xfrm>
          <a:solidFill>
            <a:srgbClr val="E1A198"/>
          </a:solidFill>
        </p:grpSpPr>
        <p:sp>
          <p:nvSpPr>
            <p:cNvPr id="17" name="object 6"/>
            <p:cNvSpPr/>
            <p:nvPr/>
          </p:nvSpPr>
          <p:spPr>
            <a:xfrm>
              <a:off x="4076580" y="3587279"/>
              <a:ext cx="260350" cy="260350"/>
            </a:xfrm>
            <a:custGeom>
              <a:avLst/>
              <a:gdLst/>
              <a:ahLst/>
              <a:cxnLst/>
              <a:rect l="l" t="t" r="r" b="b"/>
              <a:pathLst>
                <a:path w="260350" h="260350">
                  <a:moveTo>
                    <a:pt x="236016" y="0"/>
                  </a:moveTo>
                  <a:lnTo>
                    <a:pt x="23825" y="0"/>
                  </a:lnTo>
                  <a:lnTo>
                    <a:pt x="16243" y="3263"/>
                  </a:lnTo>
                  <a:lnTo>
                    <a:pt x="3251" y="16256"/>
                  </a:lnTo>
                  <a:lnTo>
                    <a:pt x="0" y="23825"/>
                  </a:lnTo>
                  <a:lnTo>
                    <a:pt x="0" y="236042"/>
                  </a:lnTo>
                  <a:lnTo>
                    <a:pt x="3251" y="243636"/>
                  </a:lnTo>
                  <a:lnTo>
                    <a:pt x="16272" y="256616"/>
                  </a:lnTo>
                  <a:lnTo>
                    <a:pt x="23812" y="259854"/>
                  </a:lnTo>
                  <a:lnTo>
                    <a:pt x="236016" y="259854"/>
                  </a:lnTo>
                  <a:lnTo>
                    <a:pt x="243624" y="256603"/>
                  </a:lnTo>
                  <a:lnTo>
                    <a:pt x="256603" y="243636"/>
                  </a:lnTo>
                  <a:lnTo>
                    <a:pt x="259854" y="236042"/>
                  </a:lnTo>
                  <a:lnTo>
                    <a:pt x="259854" y="23825"/>
                  </a:lnTo>
                  <a:lnTo>
                    <a:pt x="256603" y="16256"/>
                  </a:lnTo>
                  <a:lnTo>
                    <a:pt x="243611" y="3251"/>
                  </a:lnTo>
                  <a:lnTo>
                    <a:pt x="236016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rgbClr val="FDBB9D"/>
                </a:solidFill>
              </a:endParaRPr>
            </a:p>
          </p:txBody>
        </p:sp>
        <p:sp>
          <p:nvSpPr>
            <p:cNvPr id="18" name="object 7"/>
            <p:cNvSpPr/>
            <p:nvPr/>
          </p:nvSpPr>
          <p:spPr>
            <a:xfrm>
              <a:off x="3841777" y="2807778"/>
              <a:ext cx="751840" cy="727710"/>
            </a:xfrm>
            <a:custGeom>
              <a:avLst/>
              <a:gdLst/>
              <a:ahLst/>
              <a:cxnLst/>
              <a:rect l="l" t="t" r="r" b="b"/>
              <a:pathLst>
                <a:path w="751839" h="727710">
                  <a:moveTo>
                    <a:pt x="735794" y="237109"/>
                  </a:moveTo>
                  <a:lnTo>
                    <a:pt x="367169" y="237109"/>
                  </a:lnTo>
                  <a:lnTo>
                    <a:pt x="391204" y="238732"/>
                  </a:lnTo>
                  <a:lnTo>
                    <a:pt x="413762" y="243601"/>
                  </a:lnTo>
                  <a:lnTo>
                    <a:pt x="454469" y="263067"/>
                  </a:lnTo>
                  <a:lnTo>
                    <a:pt x="482776" y="291091"/>
                  </a:lnTo>
                  <a:lnTo>
                    <a:pt x="492213" y="323164"/>
                  </a:lnTo>
                  <a:lnTo>
                    <a:pt x="490944" y="341330"/>
                  </a:lnTo>
                  <a:lnTo>
                    <a:pt x="471919" y="384873"/>
                  </a:lnTo>
                  <a:lnTo>
                    <a:pt x="425933" y="419276"/>
                  </a:lnTo>
                  <a:lnTo>
                    <a:pt x="403694" y="430339"/>
                  </a:lnTo>
                  <a:lnTo>
                    <a:pt x="372694" y="446505"/>
                  </a:lnTo>
                  <a:lnTo>
                    <a:pt x="314633" y="490563"/>
                  </a:lnTo>
                  <a:lnTo>
                    <a:pt x="287591" y="518452"/>
                  </a:lnTo>
                  <a:lnTo>
                    <a:pt x="264497" y="548777"/>
                  </a:lnTo>
                  <a:lnTo>
                    <a:pt x="238108" y="612322"/>
                  </a:lnTo>
                  <a:lnTo>
                    <a:pt x="234810" y="645541"/>
                  </a:lnTo>
                  <a:lnTo>
                    <a:pt x="234810" y="682078"/>
                  </a:lnTo>
                  <a:lnTo>
                    <a:pt x="247825" y="719108"/>
                  </a:lnTo>
                  <a:lnTo>
                    <a:pt x="264045" y="727557"/>
                  </a:lnTo>
                  <a:lnTo>
                    <a:pt x="458927" y="727557"/>
                  </a:lnTo>
                  <a:lnTo>
                    <a:pt x="488961" y="702075"/>
                  </a:lnTo>
                  <a:lnTo>
                    <a:pt x="491401" y="688594"/>
                  </a:lnTo>
                  <a:lnTo>
                    <a:pt x="492796" y="677576"/>
                  </a:lnTo>
                  <a:lnTo>
                    <a:pt x="513727" y="634187"/>
                  </a:lnTo>
                  <a:lnTo>
                    <a:pt x="538799" y="603931"/>
                  </a:lnTo>
                  <a:lnTo>
                    <a:pt x="597563" y="565248"/>
                  </a:lnTo>
                  <a:lnTo>
                    <a:pt x="609082" y="558477"/>
                  </a:lnTo>
                  <a:lnTo>
                    <a:pt x="651862" y="528573"/>
                  </a:lnTo>
                  <a:lnTo>
                    <a:pt x="691173" y="492972"/>
                  </a:lnTo>
                  <a:lnTo>
                    <a:pt x="717960" y="456058"/>
                  </a:lnTo>
                  <a:lnTo>
                    <a:pt x="738670" y="406793"/>
                  </a:lnTo>
                  <a:lnTo>
                    <a:pt x="748115" y="367204"/>
                  </a:lnTo>
                  <a:lnTo>
                    <a:pt x="751255" y="324777"/>
                  </a:lnTo>
                  <a:lnTo>
                    <a:pt x="749173" y="291459"/>
                  </a:lnTo>
                  <a:lnTo>
                    <a:pt x="742927" y="258905"/>
                  </a:lnTo>
                  <a:lnTo>
                    <a:pt x="735794" y="237109"/>
                  </a:lnTo>
                  <a:close/>
                </a:path>
                <a:path w="751839" h="727710">
                  <a:moveTo>
                    <a:pt x="382587" y="0"/>
                  </a:moveTo>
                  <a:lnTo>
                    <a:pt x="329179" y="2666"/>
                  </a:lnTo>
                  <a:lnTo>
                    <a:pt x="278657" y="10666"/>
                  </a:lnTo>
                  <a:lnTo>
                    <a:pt x="231021" y="23998"/>
                  </a:lnTo>
                  <a:lnTo>
                    <a:pt x="186271" y="42664"/>
                  </a:lnTo>
                  <a:lnTo>
                    <a:pt x="144408" y="66663"/>
                  </a:lnTo>
                  <a:lnTo>
                    <a:pt x="105431" y="95995"/>
                  </a:lnTo>
                  <a:lnTo>
                    <a:pt x="69340" y="130659"/>
                  </a:lnTo>
                  <a:lnTo>
                    <a:pt x="36135" y="170657"/>
                  </a:lnTo>
                  <a:lnTo>
                    <a:pt x="5816" y="215988"/>
                  </a:lnTo>
                  <a:lnTo>
                    <a:pt x="0" y="230606"/>
                  </a:lnTo>
                  <a:lnTo>
                    <a:pt x="2717" y="246837"/>
                  </a:lnTo>
                  <a:lnTo>
                    <a:pt x="6908" y="253606"/>
                  </a:lnTo>
                  <a:lnTo>
                    <a:pt x="147116" y="360527"/>
                  </a:lnTo>
                  <a:lnTo>
                    <a:pt x="154152" y="364858"/>
                  </a:lnTo>
                  <a:lnTo>
                    <a:pt x="160921" y="367017"/>
                  </a:lnTo>
                  <a:lnTo>
                    <a:pt x="167411" y="367017"/>
                  </a:lnTo>
                  <a:lnTo>
                    <a:pt x="219943" y="320785"/>
                  </a:lnTo>
                  <a:lnTo>
                    <a:pt x="243543" y="294141"/>
                  </a:lnTo>
                  <a:lnTo>
                    <a:pt x="279488" y="260642"/>
                  </a:lnTo>
                  <a:lnTo>
                    <a:pt x="318862" y="242989"/>
                  </a:lnTo>
                  <a:lnTo>
                    <a:pt x="367169" y="237109"/>
                  </a:lnTo>
                  <a:lnTo>
                    <a:pt x="735794" y="237109"/>
                  </a:lnTo>
                  <a:lnTo>
                    <a:pt x="732524" y="227118"/>
                  </a:lnTo>
                  <a:lnTo>
                    <a:pt x="700102" y="166629"/>
                  </a:lnTo>
                  <a:lnTo>
                    <a:pt x="657063" y="114863"/>
                  </a:lnTo>
                  <a:lnTo>
                    <a:pt x="604688" y="72507"/>
                  </a:lnTo>
                  <a:lnTo>
                    <a:pt x="545406" y="38808"/>
                  </a:lnTo>
                  <a:lnTo>
                    <a:pt x="480496" y="14149"/>
                  </a:lnTo>
                  <a:lnTo>
                    <a:pt x="415125" y="1571"/>
                  </a:lnTo>
                  <a:lnTo>
                    <a:pt x="38258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rgbClr val="FDBB9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450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1052712" y="2755468"/>
            <a:ext cx="2290504" cy="1531102"/>
          </a:xfrm>
          <a:prstGeom prst="rect">
            <a:avLst/>
          </a:prstGeom>
          <a:solidFill>
            <a:srgbClr val="2E4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106407" y="2755469"/>
            <a:ext cx="2290504" cy="1531102"/>
          </a:xfrm>
          <a:prstGeom prst="rect">
            <a:avLst/>
          </a:prstGeom>
          <a:solidFill>
            <a:srgbClr val="2E4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106407" y="1060260"/>
            <a:ext cx="2290504" cy="1531102"/>
          </a:xfrm>
          <a:prstGeom prst="rect">
            <a:avLst/>
          </a:prstGeom>
          <a:solidFill>
            <a:srgbClr val="2E4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052712" y="1060260"/>
            <a:ext cx="2290504" cy="1531102"/>
          </a:xfrm>
          <a:prstGeom prst="rect">
            <a:avLst/>
          </a:prstGeom>
          <a:solidFill>
            <a:srgbClr val="2E4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Shape 1"/>
          <p:cNvSpPr txBox="1"/>
          <p:nvPr/>
        </p:nvSpPr>
        <p:spPr>
          <a:xfrm>
            <a:off x="3773346" y="0"/>
            <a:ext cx="3792123" cy="317500"/>
          </a:xfrm>
          <a:prstGeom prst="rect">
            <a:avLst/>
          </a:prstGeom>
          <a:solidFill>
            <a:srgbClr val="E1A198"/>
          </a:solidFill>
          <a:ln>
            <a:noFill/>
          </a:ln>
        </p:spPr>
        <p:txBody>
          <a:bodyPr lIns="0" tIns="21872" rIns="0" bIns="0" anchor="ctr">
            <a:noAutofit/>
          </a:bodyPr>
          <a:lstStyle/>
          <a:p>
            <a:pPr>
              <a:lnSpc>
                <a:spcPct val="93000"/>
              </a:lnSpc>
            </a:pPr>
            <a:r>
              <a:rPr lang="ru-RU" sz="1600" b="1" spc="-1" dirty="0" smtClean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sz="1400" b="1" spc="-1" dirty="0" smtClean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ОСТРЫЕ </a:t>
            </a:r>
            <a:r>
              <a:rPr lang="ru-RU" sz="1400" b="1" spc="-1" dirty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ЛЕКАРСТВЕННЫЕ </a:t>
            </a:r>
            <a:r>
              <a:rPr lang="ru-RU" sz="1400" b="1" spc="-1" dirty="0" smtClean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ДИСТОНИИ</a:t>
            </a:r>
            <a:endParaRPr lang="ru-RU" sz="2400" b="1" spc="-1" dirty="0" smtClean="0">
              <a:solidFill>
                <a:srgbClr val="2E418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78884" y="2995939"/>
            <a:ext cx="2064332" cy="967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661">
              <a:lnSpc>
                <a:spcPct val="93000"/>
              </a:lnSpc>
              <a:spcAft>
                <a:spcPts val="795"/>
              </a:spcAft>
              <a:buClr>
                <a:srgbClr val="0066FF"/>
              </a:buClr>
              <a:buSzPct val="40000"/>
            </a:pPr>
            <a:r>
              <a:rPr lang="ru-RU" sz="1350" b="1" spc="-1" dirty="0">
                <a:solidFill>
                  <a:srgbClr val="FEF1E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БЛОКАТОРЫ D2 РЕЦЕПТОРОВ:</a:t>
            </a:r>
          </a:p>
          <a:p>
            <a:pPr marL="79661">
              <a:lnSpc>
                <a:spcPct val="93000"/>
              </a:lnSpc>
              <a:spcAft>
                <a:spcPts val="795"/>
              </a:spcAft>
              <a:buClr>
                <a:srgbClr val="0066FF"/>
              </a:buClr>
              <a:buSzPct val="40000"/>
            </a:pPr>
            <a:r>
              <a:rPr lang="ru-RU" sz="1350" b="1" spc="-1" dirty="0">
                <a:solidFill>
                  <a:srgbClr val="FEF1E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нейролептики М </a:t>
            </a:r>
            <a:r>
              <a:rPr lang="ru-RU" sz="1350" b="1" spc="-1" dirty="0" err="1">
                <a:solidFill>
                  <a:srgbClr val="FEF1E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церукал</a:t>
            </a:r>
            <a:r>
              <a:rPr lang="ru-RU" sz="1350" b="1" spc="-1" dirty="0">
                <a:solidFill>
                  <a:srgbClr val="FEF1E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Ж*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93064" y="1530875"/>
            <a:ext cx="1609800" cy="5813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9661">
              <a:lnSpc>
                <a:spcPct val="93000"/>
              </a:lnSpc>
              <a:spcAft>
                <a:spcPts val="795"/>
              </a:spcAft>
              <a:buClr>
                <a:srgbClr val="0066FF"/>
              </a:buClr>
              <a:buSzPct val="40000"/>
            </a:pPr>
            <a:r>
              <a:rPr lang="ru-RU" sz="1350" b="1" spc="-1" dirty="0">
                <a:solidFill>
                  <a:srgbClr val="FEF1E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ПРЕПАРАТЫ И </a:t>
            </a:r>
          </a:p>
          <a:p>
            <a:pPr marL="79661">
              <a:lnSpc>
                <a:spcPct val="93000"/>
              </a:lnSpc>
              <a:spcAft>
                <a:spcPts val="795"/>
              </a:spcAft>
              <a:buClr>
                <a:srgbClr val="0066FF"/>
              </a:buClr>
              <a:buSzPct val="40000"/>
            </a:pPr>
            <a:r>
              <a:rPr lang="ru-RU" sz="1350" b="1" spc="-1" dirty="0">
                <a:solidFill>
                  <a:srgbClr val="FEF1E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ЛЕВОДОПЫ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06407" y="1535154"/>
            <a:ext cx="2101537" cy="5813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9661">
              <a:lnSpc>
                <a:spcPct val="93000"/>
              </a:lnSpc>
              <a:spcAft>
                <a:spcPts val="795"/>
              </a:spcAft>
              <a:buClr>
                <a:srgbClr val="0066FF"/>
              </a:buClr>
              <a:buSzPct val="40000"/>
            </a:pPr>
            <a:r>
              <a:rPr lang="ru-RU" sz="1350" b="1" spc="-1" dirty="0">
                <a:solidFill>
                  <a:srgbClr val="FEF1E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ТРИЦИКЛИЧЕСКИЕ </a:t>
            </a:r>
          </a:p>
          <a:p>
            <a:pPr marL="79661">
              <a:lnSpc>
                <a:spcPct val="93000"/>
              </a:lnSpc>
              <a:spcAft>
                <a:spcPts val="795"/>
              </a:spcAft>
              <a:buClr>
                <a:srgbClr val="0066FF"/>
              </a:buClr>
              <a:buSzPct val="40000"/>
            </a:pPr>
            <a:r>
              <a:rPr lang="ru-RU" sz="1350" b="1" spc="-1" dirty="0">
                <a:solidFill>
                  <a:srgbClr val="FEF1E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АНТИДЕПРЕССАНТЫ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369077" y="3230363"/>
            <a:ext cx="1765163" cy="5813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9661">
              <a:lnSpc>
                <a:spcPct val="93000"/>
              </a:lnSpc>
              <a:spcAft>
                <a:spcPts val="795"/>
              </a:spcAft>
              <a:buClr>
                <a:srgbClr val="0066FF"/>
              </a:buClr>
              <a:buSzPct val="40000"/>
            </a:pPr>
            <a:r>
              <a:rPr lang="ru-RU" sz="1350" b="1" spc="-1" dirty="0">
                <a:solidFill>
                  <a:srgbClr val="FEF1E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АЭП ФЕНИТОИН </a:t>
            </a:r>
          </a:p>
          <a:p>
            <a:pPr marL="79661">
              <a:lnSpc>
                <a:spcPct val="93000"/>
              </a:lnSpc>
              <a:spcAft>
                <a:spcPts val="795"/>
              </a:spcAft>
              <a:buClr>
                <a:srgbClr val="0066FF"/>
              </a:buClr>
              <a:buSzPct val="40000"/>
            </a:pPr>
            <a:r>
              <a:rPr lang="ru-RU" sz="1350" b="1" spc="-1" dirty="0">
                <a:solidFill>
                  <a:srgbClr val="FEF1E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КАРБМАЗЕПИН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83517" y="4396172"/>
            <a:ext cx="36190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661">
              <a:spcAft>
                <a:spcPts val="795"/>
              </a:spcAft>
              <a:buClr>
                <a:srgbClr val="0066FF"/>
              </a:buClr>
              <a:buSzPct val="40000"/>
            </a:pPr>
            <a:r>
              <a:rPr lang="ru-RU" sz="1000" b="1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*НЕОБХОДИМОСТЬ ХОЛИНОЛЕТИЧЕСКОГО КОРРЕКТОРА (АКИНЕТОН</a:t>
            </a:r>
            <a:r>
              <a:rPr lang="ru-RU" sz="1000" spc="-1" dirty="0">
                <a:latin typeface="Arial Black" panose="020B0A04020102020204" pitchFamily="34" charset="0"/>
              </a:rPr>
              <a:t>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119336" cy="5670550"/>
          </a:xfrm>
          <a:prstGeom prst="rect">
            <a:avLst/>
          </a:prstGeom>
          <a:solidFill>
            <a:srgbClr val="2E4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BF3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65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41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Shape 1"/>
          <p:cNvSpPr txBox="1"/>
          <p:nvPr/>
        </p:nvSpPr>
        <p:spPr>
          <a:xfrm>
            <a:off x="2449448" y="2122169"/>
            <a:ext cx="4398381" cy="927584"/>
          </a:xfrm>
          <a:prstGeom prst="rect">
            <a:avLst/>
          </a:prstGeom>
          <a:noFill/>
          <a:ln>
            <a:noFill/>
          </a:ln>
        </p:spPr>
        <p:txBody>
          <a:bodyPr lIns="0" tIns="21872" rIns="0" bIns="0" anchor="ctr">
            <a:noAutofit/>
          </a:bodyPr>
          <a:lstStyle/>
          <a:p>
            <a:pPr>
              <a:lnSpc>
                <a:spcPct val="93000"/>
              </a:lnSpc>
            </a:pPr>
            <a:r>
              <a:rPr lang="ru-RU" sz="2800" b="1" spc="-1" dirty="0">
                <a:solidFill>
                  <a:srgbClr val="FEF1E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ОСТРЫЕ ЛЕКАРСТВЕННЫЕ ДИСТОНИИ</a:t>
            </a:r>
          </a:p>
          <a:p>
            <a:pPr>
              <a:lnSpc>
                <a:spcPct val="93000"/>
              </a:lnSpc>
            </a:pPr>
            <a:endParaRPr lang="ru-RU" sz="2400" b="1" spc="-1" dirty="0" smtClean="0">
              <a:solidFill>
                <a:srgbClr val="FEF1E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93000"/>
              </a:lnSpc>
            </a:pPr>
            <a:r>
              <a:rPr lang="ru-RU" sz="2400" b="1" spc="-1" dirty="0" smtClean="0">
                <a:solidFill>
                  <a:srgbClr val="FEF1E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ПРОЯВЛЯЮТСЯ?</a:t>
            </a:r>
            <a:endParaRPr lang="ru-RU" sz="2400" b="1" spc="-1" dirty="0">
              <a:solidFill>
                <a:srgbClr val="FEF1E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119336" cy="5670550"/>
          </a:xfrm>
          <a:prstGeom prst="rect">
            <a:avLst/>
          </a:prstGeom>
          <a:solidFill>
            <a:srgbClr val="E1A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BF3E2"/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486137" y="1493134"/>
            <a:ext cx="1549236" cy="2011895"/>
            <a:chOff x="3841777" y="2807778"/>
            <a:chExt cx="751840" cy="1039851"/>
          </a:xfrm>
          <a:solidFill>
            <a:srgbClr val="E1A198"/>
          </a:solidFill>
        </p:grpSpPr>
        <p:sp>
          <p:nvSpPr>
            <p:cNvPr id="17" name="object 6"/>
            <p:cNvSpPr/>
            <p:nvPr/>
          </p:nvSpPr>
          <p:spPr>
            <a:xfrm>
              <a:off x="4076580" y="3587279"/>
              <a:ext cx="260350" cy="260350"/>
            </a:xfrm>
            <a:custGeom>
              <a:avLst/>
              <a:gdLst/>
              <a:ahLst/>
              <a:cxnLst/>
              <a:rect l="l" t="t" r="r" b="b"/>
              <a:pathLst>
                <a:path w="260350" h="260350">
                  <a:moveTo>
                    <a:pt x="236016" y="0"/>
                  </a:moveTo>
                  <a:lnTo>
                    <a:pt x="23825" y="0"/>
                  </a:lnTo>
                  <a:lnTo>
                    <a:pt x="16243" y="3263"/>
                  </a:lnTo>
                  <a:lnTo>
                    <a:pt x="3251" y="16256"/>
                  </a:lnTo>
                  <a:lnTo>
                    <a:pt x="0" y="23825"/>
                  </a:lnTo>
                  <a:lnTo>
                    <a:pt x="0" y="236042"/>
                  </a:lnTo>
                  <a:lnTo>
                    <a:pt x="3251" y="243636"/>
                  </a:lnTo>
                  <a:lnTo>
                    <a:pt x="16272" y="256616"/>
                  </a:lnTo>
                  <a:lnTo>
                    <a:pt x="23812" y="259854"/>
                  </a:lnTo>
                  <a:lnTo>
                    <a:pt x="236016" y="259854"/>
                  </a:lnTo>
                  <a:lnTo>
                    <a:pt x="243624" y="256603"/>
                  </a:lnTo>
                  <a:lnTo>
                    <a:pt x="256603" y="243636"/>
                  </a:lnTo>
                  <a:lnTo>
                    <a:pt x="259854" y="236042"/>
                  </a:lnTo>
                  <a:lnTo>
                    <a:pt x="259854" y="23825"/>
                  </a:lnTo>
                  <a:lnTo>
                    <a:pt x="256603" y="16256"/>
                  </a:lnTo>
                  <a:lnTo>
                    <a:pt x="243611" y="3251"/>
                  </a:lnTo>
                  <a:lnTo>
                    <a:pt x="236016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rgbClr val="FDBB9D"/>
                </a:solidFill>
              </a:endParaRPr>
            </a:p>
          </p:txBody>
        </p:sp>
        <p:sp>
          <p:nvSpPr>
            <p:cNvPr id="18" name="object 7"/>
            <p:cNvSpPr/>
            <p:nvPr/>
          </p:nvSpPr>
          <p:spPr>
            <a:xfrm>
              <a:off x="3841777" y="2807778"/>
              <a:ext cx="751840" cy="727710"/>
            </a:xfrm>
            <a:custGeom>
              <a:avLst/>
              <a:gdLst/>
              <a:ahLst/>
              <a:cxnLst/>
              <a:rect l="l" t="t" r="r" b="b"/>
              <a:pathLst>
                <a:path w="751839" h="727710">
                  <a:moveTo>
                    <a:pt x="735794" y="237109"/>
                  </a:moveTo>
                  <a:lnTo>
                    <a:pt x="367169" y="237109"/>
                  </a:lnTo>
                  <a:lnTo>
                    <a:pt x="391204" y="238732"/>
                  </a:lnTo>
                  <a:lnTo>
                    <a:pt x="413762" y="243601"/>
                  </a:lnTo>
                  <a:lnTo>
                    <a:pt x="454469" y="263067"/>
                  </a:lnTo>
                  <a:lnTo>
                    <a:pt x="482776" y="291091"/>
                  </a:lnTo>
                  <a:lnTo>
                    <a:pt x="492213" y="323164"/>
                  </a:lnTo>
                  <a:lnTo>
                    <a:pt x="490944" y="341330"/>
                  </a:lnTo>
                  <a:lnTo>
                    <a:pt x="471919" y="384873"/>
                  </a:lnTo>
                  <a:lnTo>
                    <a:pt x="425933" y="419276"/>
                  </a:lnTo>
                  <a:lnTo>
                    <a:pt x="403694" y="430339"/>
                  </a:lnTo>
                  <a:lnTo>
                    <a:pt x="372694" y="446505"/>
                  </a:lnTo>
                  <a:lnTo>
                    <a:pt x="314633" y="490563"/>
                  </a:lnTo>
                  <a:lnTo>
                    <a:pt x="287591" y="518452"/>
                  </a:lnTo>
                  <a:lnTo>
                    <a:pt x="264497" y="548777"/>
                  </a:lnTo>
                  <a:lnTo>
                    <a:pt x="238108" y="612322"/>
                  </a:lnTo>
                  <a:lnTo>
                    <a:pt x="234810" y="645541"/>
                  </a:lnTo>
                  <a:lnTo>
                    <a:pt x="234810" y="682078"/>
                  </a:lnTo>
                  <a:lnTo>
                    <a:pt x="247825" y="719108"/>
                  </a:lnTo>
                  <a:lnTo>
                    <a:pt x="264045" y="727557"/>
                  </a:lnTo>
                  <a:lnTo>
                    <a:pt x="458927" y="727557"/>
                  </a:lnTo>
                  <a:lnTo>
                    <a:pt x="488961" y="702075"/>
                  </a:lnTo>
                  <a:lnTo>
                    <a:pt x="491401" y="688594"/>
                  </a:lnTo>
                  <a:lnTo>
                    <a:pt x="492796" y="677576"/>
                  </a:lnTo>
                  <a:lnTo>
                    <a:pt x="513727" y="634187"/>
                  </a:lnTo>
                  <a:lnTo>
                    <a:pt x="538799" y="603931"/>
                  </a:lnTo>
                  <a:lnTo>
                    <a:pt x="597563" y="565248"/>
                  </a:lnTo>
                  <a:lnTo>
                    <a:pt x="609082" y="558477"/>
                  </a:lnTo>
                  <a:lnTo>
                    <a:pt x="651862" y="528573"/>
                  </a:lnTo>
                  <a:lnTo>
                    <a:pt x="691173" y="492972"/>
                  </a:lnTo>
                  <a:lnTo>
                    <a:pt x="717960" y="456058"/>
                  </a:lnTo>
                  <a:lnTo>
                    <a:pt x="738670" y="406793"/>
                  </a:lnTo>
                  <a:lnTo>
                    <a:pt x="748115" y="367204"/>
                  </a:lnTo>
                  <a:lnTo>
                    <a:pt x="751255" y="324777"/>
                  </a:lnTo>
                  <a:lnTo>
                    <a:pt x="749173" y="291459"/>
                  </a:lnTo>
                  <a:lnTo>
                    <a:pt x="742927" y="258905"/>
                  </a:lnTo>
                  <a:lnTo>
                    <a:pt x="735794" y="237109"/>
                  </a:lnTo>
                  <a:close/>
                </a:path>
                <a:path w="751839" h="727710">
                  <a:moveTo>
                    <a:pt x="382587" y="0"/>
                  </a:moveTo>
                  <a:lnTo>
                    <a:pt x="329179" y="2666"/>
                  </a:lnTo>
                  <a:lnTo>
                    <a:pt x="278657" y="10666"/>
                  </a:lnTo>
                  <a:lnTo>
                    <a:pt x="231021" y="23998"/>
                  </a:lnTo>
                  <a:lnTo>
                    <a:pt x="186271" y="42664"/>
                  </a:lnTo>
                  <a:lnTo>
                    <a:pt x="144408" y="66663"/>
                  </a:lnTo>
                  <a:lnTo>
                    <a:pt x="105431" y="95995"/>
                  </a:lnTo>
                  <a:lnTo>
                    <a:pt x="69340" y="130659"/>
                  </a:lnTo>
                  <a:lnTo>
                    <a:pt x="36135" y="170657"/>
                  </a:lnTo>
                  <a:lnTo>
                    <a:pt x="5816" y="215988"/>
                  </a:lnTo>
                  <a:lnTo>
                    <a:pt x="0" y="230606"/>
                  </a:lnTo>
                  <a:lnTo>
                    <a:pt x="2717" y="246837"/>
                  </a:lnTo>
                  <a:lnTo>
                    <a:pt x="6908" y="253606"/>
                  </a:lnTo>
                  <a:lnTo>
                    <a:pt x="147116" y="360527"/>
                  </a:lnTo>
                  <a:lnTo>
                    <a:pt x="154152" y="364858"/>
                  </a:lnTo>
                  <a:lnTo>
                    <a:pt x="160921" y="367017"/>
                  </a:lnTo>
                  <a:lnTo>
                    <a:pt x="167411" y="367017"/>
                  </a:lnTo>
                  <a:lnTo>
                    <a:pt x="219943" y="320785"/>
                  </a:lnTo>
                  <a:lnTo>
                    <a:pt x="243543" y="294141"/>
                  </a:lnTo>
                  <a:lnTo>
                    <a:pt x="279488" y="260642"/>
                  </a:lnTo>
                  <a:lnTo>
                    <a:pt x="318862" y="242989"/>
                  </a:lnTo>
                  <a:lnTo>
                    <a:pt x="367169" y="237109"/>
                  </a:lnTo>
                  <a:lnTo>
                    <a:pt x="735794" y="237109"/>
                  </a:lnTo>
                  <a:lnTo>
                    <a:pt x="732524" y="227118"/>
                  </a:lnTo>
                  <a:lnTo>
                    <a:pt x="700102" y="166629"/>
                  </a:lnTo>
                  <a:lnTo>
                    <a:pt x="657063" y="114863"/>
                  </a:lnTo>
                  <a:lnTo>
                    <a:pt x="604688" y="72507"/>
                  </a:lnTo>
                  <a:lnTo>
                    <a:pt x="545406" y="38808"/>
                  </a:lnTo>
                  <a:lnTo>
                    <a:pt x="480496" y="14149"/>
                  </a:lnTo>
                  <a:lnTo>
                    <a:pt x="415125" y="1571"/>
                  </a:lnTo>
                  <a:lnTo>
                    <a:pt x="38258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rgbClr val="FDBB9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959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4197506" y="2153471"/>
            <a:ext cx="2290504" cy="1531102"/>
          </a:xfrm>
          <a:prstGeom prst="rect">
            <a:avLst/>
          </a:prstGeom>
          <a:solidFill>
            <a:srgbClr val="2E4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9783">
              <a:buClr>
                <a:schemeClr val="tx1"/>
              </a:buClr>
              <a:buSzPct val="92000"/>
              <a:tabLst>
                <a:tab pos="322703" algn="l"/>
                <a:tab pos="401294" algn="l"/>
                <a:tab pos="738286" algn="l"/>
                <a:tab pos="1075278" algn="l"/>
                <a:tab pos="1412270" algn="l"/>
                <a:tab pos="1749262" algn="l"/>
                <a:tab pos="2086253" algn="l"/>
                <a:tab pos="2423245" algn="l"/>
                <a:tab pos="2760237" algn="l"/>
                <a:tab pos="3097229" algn="l"/>
                <a:tab pos="3434220" algn="l"/>
                <a:tab pos="3771213" algn="l"/>
                <a:tab pos="4108204" algn="l"/>
                <a:tab pos="4445196" algn="l"/>
                <a:tab pos="4782188" algn="l"/>
                <a:tab pos="5119180" algn="l"/>
                <a:tab pos="5456171" algn="l"/>
                <a:tab pos="5793163" algn="l"/>
                <a:tab pos="6130155" algn="l"/>
                <a:tab pos="6467147" algn="l"/>
                <a:tab pos="6804138" algn="l"/>
              </a:tabLst>
            </a:pPr>
            <a:endParaRPr lang="ru-RU" alt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19336" cy="5670550"/>
          </a:xfrm>
          <a:prstGeom prst="rect">
            <a:avLst/>
          </a:prstGeom>
          <a:solidFill>
            <a:srgbClr val="2E4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BF3E2"/>
              </a:solidFill>
            </a:endParaRPr>
          </a:p>
        </p:txBody>
      </p:sp>
      <p:sp>
        <p:nvSpPr>
          <p:cNvPr id="5" name="TextShape 1"/>
          <p:cNvSpPr txBox="1"/>
          <p:nvPr/>
        </p:nvSpPr>
        <p:spPr>
          <a:xfrm>
            <a:off x="3817136" y="0"/>
            <a:ext cx="3748333" cy="317500"/>
          </a:xfrm>
          <a:prstGeom prst="rect">
            <a:avLst/>
          </a:prstGeom>
          <a:solidFill>
            <a:srgbClr val="E1A198"/>
          </a:solidFill>
          <a:ln>
            <a:noFill/>
          </a:ln>
        </p:spPr>
        <p:txBody>
          <a:bodyPr lIns="0" tIns="21872" rIns="0" bIns="0" anchor="ctr">
            <a:noAutofit/>
          </a:bodyPr>
          <a:lstStyle/>
          <a:p>
            <a:pPr>
              <a:lnSpc>
                <a:spcPct val="93000"/>
              </a:lnSpc>
            </a:pPr>
            <a:r>
              <a:rPr lang="ru-RU" sz="1400" b="1" spc="-1" dirty="0" smtClean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ОСТРЫЕ </a:t>
            </a:r>
            <a:r>
              <a:rPr lang="ru-RU" sz="1400" b="1" spc="-1" dirty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ЛЕКАРСТВЕННЫЕ </a:t>
            </a:r>
            <a:r>
              <a:rPr lang="ru-RU" sz="1400" b="1" spc="-1" dirty="0" smtClean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ДИСТОНИИ</a:t>
            </a:r>
            <a:endParaRPr lang="ru-RU" sz="2000" b="1" spc="-1" dirty="0" smtClean="0">
              <a:solidFill>
                <a:srgbClr val="2E418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626" y="540401"/>
            <a:ext cx="2290504" cy="1531102"/>
          </a:xfrm>
          <a:prstGeom prst="rect">
            <a:avLst/>
          </a:prstGeom>
          <a:solidFill>
            <a:srgbClr val="2E4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9783" algn="ctr">
              <a:buClr>
                <a:schemeClr val="tx1"/>
              </a:buClr>
              <a:buSzPct val="92000"/>
              <a:tabLst>
                <a:tab pos="322703" algn="l"/>
                <a:tab pos="401294" algn="l"/>
                <a:tab pos="738286" algn="l"/>
                <a:tab pos="1075278" algn="l"/>
                <a:tab pos="1412270" algn="l"/>
                <a:tab pos="1749262" algn="l"/>
                <a:tab pos="2086253" algn="l"/>
                <a:tab pos="2423245" algn="l"/>
                <a:tab pos="2760237" algn="l"/>
                <a:tab pos="3097229" algn="l"/>
                <a:tab pos="3434220" algn="l"/>
                <a:tab pos="3771213" algn="l"/>
                <a:tab pos="4108204" algn="l"/>
                <a:tab pos="4445196" algn="l"/>
                <a:tab pos="4782188" algn="l"/>
                <a:tab pos="5119180" algn="l"/>
                <a:tab pos="5456171" algn="l"/>
                <a:tab pos="5793163" algn="l"/>
                <a:tab pos="6130155" algn="l"/>
                <a:tab pos="6467147" algn="l"/>
                <a:tab pos="6804138" algn="l"/>
              </a:tabLst>
            </a:pPr>
            <a:r>
              <a:rPr lang="ru-RU" alt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ОРОФАЦИАЛЬНАЯ ДИСКИНЕЗИЯ</a:t>
            </a:r>
            <a:endParaRPr lang="ru-RU" altLang="ru-RU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71884" y="530679"/>
            <a:ext cx="2290504" cy="1531102"/>
          </a:xfrm>
          <a:prstGeom prst="rect">
            <a:avLst/>
          </a:prstGeom>
          <a:solidFill>
            <a:srgbClr val="2E4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9783" algn="ctr">
              <a:buClr>
                <a:schemeClr val="tx1"/>
              </a:buClr>
              <a:buSzPct val="92000"/>
              <a:tabLst>
                <a:tab pos="322703" algn="l"/>
                <a:tab pos="401294" algn="l"/>
                <a:tab pos="738286" algn="l"/>
                <a:tab pos="1075278" algn="l"/>
                <a:tab pos="1412270" algn="l"/>
                <a:tab pos="1749262" algn="l"/>
                <a:tab pos="2086253" algn="l"/>
                <a:tab pos="2423245" algn="l"/>
                <a:tab pos="2760237" algn="l"/>
                <a:tab pos="3097229" algn="l"/>
                <a:tab pos="3434220" algn="l"/>
                <a:tab pos="3771213" algn="l"/>
                <a:tab pos="4108204" algn="l"/>
                <a:tab pos="4445196" algn="l"/>
                <a:tab pos="4782188" algn="l"/>
                <a:tab pos="5119180" algn="l"/>
                <a:tab pos="5456171" algn="l"/>
                <a:tab pos="5793163" algn="l"/>
                <a:tab pos="6130155" algn="l"/>
                <a:tab pos="6467147" algn="l"/>
                <a:tab pos="6804138" algn="l"/>
              </a:tabLst>
            </a:pPr>
            <a:endParaRPr lang="ru-RU" alt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783" algn="ctr">
              <a:buClr>
                <a:schemeClr val="tx1"/>
              </a:buClr>
              <a:buSzPct val="92000"/>
              <a:tabLst>
                <a:tab pos="322703" algn="l"/>
                <a:tab pos="401294" algn="l"/>
                <a:tab pos="738286" algn="l"/>
                <a:tab pos="1075278" algn="l"/>
                <a:tab pos="1412270" algn="l"/>
                <a:tab pos="1749262" algn="l"/>
                <a:tab pos="2086253" algn="l"/>
                <a:tab pos="2423245" algn="l"/>
                <a:tab pos="2760237" algn="l"/>
                <a:tab pos="3097229" algn="l"/>
                <a:tab pos="3434220" algn="l"/>
                <a:tab pos="3771213" algn="l"/>
                <a:tab pos="4108204" algn="l"/>
                <a:tab pos="4445196" algn="l"/>
                <a:tab pos="4782188" algn="l"/>
                <a:tab pos="5119180" algn="l"/>
                <a:tab pos="5456171" algn="l"/>
                <a:tab pos="5793163" algn="l"/>
                <a:tab pos="6130155" algn="l"/>
                <a:tab pos="6467147" algn="l"/>
                <a:tab pos="6804138" algn="l"/>
              </a:tabLst>
            </a:pPr>
            <a:r>
              <a:rPr lang="ru-RU" alt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ХОРЕЯ</a:t>
            </a:r>
          </a:p>
          <a:p>
            <a:pPr marL="79783" algn="ctr">
              <a:buClr>
                <a:schemeClr val="tx1"/>
              </a:buClr>
              <a:buSzPct val="92000"/>
              <a:tabLst>
                <a:tab pos="322703" algn="l"/>
                <a:tab pos="401294" algn="l"/>
                <a:tab pos="738286" algn="l"/>
                <a:tab pos="1075278" algn="l"/>
                <a:tab pos="1412270" algn="l"/>
                <a:tab pos="1749262" algn="l"/>
                <a:tab pos="2086253" algn="l"/>
                <a:tab pos="2423245" algn="l"/>
                <a:tab pos="2760237" algn="l"/>
                <a:tab pos="3097229" algn="l"/>
                <a:tab pos="3434220" algn="l"/>
                <a:tab pos="3771213" algn="l"/>
                <a:tab pos="4108204" algn="l"/>
                <a:tab pos="4445196" algn="l"/>
                <a:tab pos="4782188" algn="l"/>
                <a:tab pos="5119180" algn="l"/>
                <a:tab pos="5456171" algn="l"/>
                <a:tab pos="5793163" algn="l"/>
                <a:tab pos="6130155" algn="l"/>
                <a:tab pos="6467147" algn="l"/>
                <a:tab pos="6804138" algn="l"/>
              </a:tabLst>
            </a:pPr>
            <a:endParaRPr lang="ru-RU" altLang="ru-RU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9783" algn="ctr">
              <a:buClr>
                <a:schemeClr val="tx1"/>
              </a:buClr>
              <a:buSzPct val="92000"/>
              <a:tabLst>
                <a:tab pos="322703" algn="l"/>
                <a:tab pos="401294" algn="l"/>
                <a:tab pos="738286" algn="l"/>
                <a:tab pos="1075278" algn="l"/>
                <a:tab pos="1412270" algn="l"/>
                <a:tab pos="1749262" algn="l"/>
                <a:tab pos="2086253" algn="l"/>
                <a:tab pos="2423245" algn="l"/>
                <a:tab pos="2760237" algn="l"/>
                <a:tab pos="3097229" algn="l"/>
                <a:tab pos="3434220" algn="l"/>
                <a:tab pos="3771213" algn="l"/>
                <a:tab pos="4108204" algn="l"/>
                <a:tab pos="4445196" algn="l"/>
                <a:tab pos="4782188" algn="l"/>
                <a:tab pos="5119180" algn="l"/>
                <a:tab pos="5456171" algn="l"/>
                <a:tab pos="5793163" algn="l"/>
                <a:tab pos="6130155" algn="l"/>
                <a:tab pos="6467147" algn="l"/>
                <a:tab pos="6804138" algn="l"/>
              </a:tabLst>
            </a:pPr>
            <a:r>
              <a:rPr lang="ru-RU" alt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</a:t>
            </a:r>
            <a:r>
              <a:rPr lang="ru-RU" alt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вигательное беспокойство</a:t>
            </a:r>
            <a:r>
              <a:rPr lang="ru-RU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783">
              <a:buClr>
                <a:schemeClr val="tx1"/>
              </a:buClr>
              <a:buSzPct val="92000"/>
              <a:tabLst>
                <a:tab pos="322703" algn="l"/>
                <a:tab pos="401294" algn="l"/>
                <a:tab pos="738286" algn="l"/>
                <a:tab pos="1075278" algn="l"/>
                <a:tab pos="1412270" algn="l"/>
                <a:tab pos="1749262" algn="l"/>
                <a:tab pos="2086253" algn="l"/>
                <a:tab pos="2423245" algn="l"/>
                <a:tab pos="2760237" algn="l"/>
                <a:tab pos="3097229" algn="l"/>
                <a:tab pos="3434220" algn="l"/>
                <a:tab pos="3771213" algn="l"/>
                <a:tab pos="4108204" algn="l"/>
                <a:tab pos="4445196" algn="l"/>
                <a:tab pos="4782188" algn="l"/>
                <a:tab pos="5119180" algn="l"/>
                <a:tab pos="5456171" algn="l"/>
                <a:tab pos="5793163" algn="l"/>
                <a:tab pos="6130155" algn="l"/>
                <a:tab pos="6467147" algn="l"/>
                <a:tab pos="6804138" algn="l"/>
              </a:tabLst>
            </a:pPr>
            <a:endParaRPr lang="ru-RU" alt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92142" y="540401"/>
            <a:ext cx="2290504" cy="1531102"/>
          </a:xfrm>
          <a:prstGeom prst="rect">
            <a:avLst/>
          </a:prstGeom>
          <a:solidFill>
            <a:srgbClr val="2E4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9783" algn="ctr">
              <a:buClr>
                <a:schemeClr val="tx1"/>
              </a:buClr>
              <a:buSzPct val="92000"/>
              <a:tabLst>
                <a:tab pos="322703" algn="l"/>
                <a:tab pos="401294" algn="l"/>
                <a:tab pos="738286" algn="l"/>
                <a:tab pos="1075278" algn="l"/>
                <a:tab pos="1412270" algn="l"/>
                <a:tab pos="1749262" algn="l"/>
                <a:tab pos="2086253" algn="l"/>
                <a:tab pos="2423245" algn="l"/>
                <a:tab pos="2760237" algn="l"/>
                <a:tab pos="3097229" algn="l"/>
                <a:tab pos="3434220" algn="l"/>
                <a:tab pos="3771213" algn="l"/>
                <a:tab pos="4108204" algn="l"/>
                <a:tab pos="4445196" algn="l"/>
                <a:tab pos="4782188" algn="l"/>
                <a:tab pos="5119180" algn="l"/>
                <a:tab pos="5456171" algn="l"/>
                <a:tab pos="5793163" algn="l"/>
                <a:tab pos="6130155" algn="l"/>
                <a:tab pos="6467147" algn="l"/>
                <a:tab pos="6804138" algn="l"/>
              </a:tabLst>
            </a:pPr>
            <a:r>
              <a:rPr lang="ru-RU" altLang="ru-RU" sz="1600" b="1" dirty="0" smtClean="0">
                <a:solidFill>
                  <a:srgbClr val="FEF1E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АКАТИЗИЯ </a:t>
            </a:r>
          </a:p>
          <a:p>
            <a:pPr marL="79783" algn="ctr">
              <a:buClr>
                <a:schemeClr val="tx1"/>
              </a:buClr>
              <a:buSzPct val="92000"/>
              <a:tabLst>
                <a:tab pos="322703" algn="l"/>
                <a:tab pos="401294" algn="l"/>
                <a:tab pos="738286" algn="l"/>
                <a:tab pos="1075278" algn="l"/>
                <a:tab pos="1412270" algn="l"/>
                <a:tab pos="1749262" algn="l"/>
                <a:tab pos="2086253" algn="l"/>
                <a:tab pos="2423245" algn="l"/>
                <a:tab pos="2760237" algn="l"/>
                <a:tab pos="3097229" algn="l"/>
                <a:tab pos="3434220" algn="l"/>
                <a:tab pos="3771213" algn="l"/>
                <a:tab pos="4108204" algn="l"/>
                <a:tab pos="4445196" algn="l"/>
                <a:tab pos="4782188" algn="l"/>
                <a:tab pos="5119180" algn="l"/>
                <a:tab pos="5456171" algn="l"/>
                <a:tab pos="5793163" algn="l"/>
                <a:tab pos="6130155" algn="l"/>
                <a:tab pos="6467147" algn="l"/>
                <a:tab pos="6804138" algn="l"/>
              </a:tabLst>
            </a:pPr>
            <a:endParaRPr lang="ru-RU" altLang="ru-RU" sz="1600" b="1" dirty="0">
              <a:solidFill>
                <a:srgbClr val="FEF1E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9783" algn="ctr">
              <a:buClr>
                <a:schemeClr val="tx1"/>
              </a:buClr>
              <a:buSzPct val="92000"/>
              <a:tabLst>
                <a:tab pos="322703" algn="l"/>
                <a:tab pos="401294" algn="l"/>
                <a:tab pos="738286" algn="l"/>
                <a:tab pos="1075278" algn="l"/>
                <a:tab pos="1412270" algn="l"/>
                <a:tab pos="1749262" algn="l"/>
                <a:tab pos="2086253" algn="l"/>
                <a:tab pos="2423245" algn="l"/>
                <a:tab pos="2760237" algn="l"/>
                <a:tab pos="3097229" algn="l"/>
                <a:tab pos="3434220" algn="l"/>
                <a:tab pos="3771213" algn="l"/>
                <a:tab pos="4108204" algn="l"/>
                <a:tab pos="4445196" algn="l"/>
                <a:tab pos="4782188" algn="l"/>
                <a:tab pos="5119180" algn="l"/>
                <a:tab pos="5456171" algn="l"/>
                <a:tab pos="5793163" algn="l"/>
                <a:tab pos="6130155" algn="l"/>
                <a:tab pos="6467147" algn="l"/>
                <a:tab pos="6804138" algn="l"/>
              </a:tabLst>
            </a:pPr>
            <a:r>
              <a:rPr lang="ru-RU" altLang="ru-RU" sz="1600" b="1" dirty="0" smtClean="0">
                <a:solidFill>
                  <a:srgbClr val="FEF1E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двигательное беспокойство</a:t>
            </a:r>
            <a:endParaRPr lang="ru-RU" altLang="ru-RU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60487" y="3796491"/>
            <a:ext cx="2290504" cy="1531102"/>
          </a:xfrm>
          <a:prstGeom prst="rect">
            <a:avLst/>
          </a:prstGeom>
          <a:solidFill>
            <a:srgbClr val="2E4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9783" algn="ctr">
              <a:buClr>
                <a:schemeClr val="tx1"/>
              </a:buClr>
              <a:buSzPct val="92000"/>
              <a:tabLst>
                <a:tab pos="322703" algn="l"/>
                <a:tab pos="401294" algn="l"/>
                <a:tab pos="738286" algn="l"/>
                <a:tab pos="1075278" algn="l"/>
                <a:tab pos="1412270" algn="l"/>
                <a:tab pos="1749262" algn="l"/>
                <a:tab pos="2086253" algn="l"/>
                <a:tab pos="2423245" algn="l"/>
                <a:tab pos="2760237" algn="l"/>
                <a:tab pos="3097229" algn="l"/>
                <a:tab pos="3434220" algn="l"/>
                <a:tab pos="3771213" algn="l"/>
                <a:tab pos="4108204" algn="l"/>
                <a:tab pos="4445196" algn="l"/>
                <a:tab pos="4782188" algn="l"/>
                <a:tab pos="5119180" algn="l"/>
                <a:tab pos="5456171" algn="l"/>
                <a:tab pos="5793163" algn="l"/>
                <a:tab pos="6130155" algn="l"/>
                <a:tab pos="6467147" algn="l"/>
                <a:tab pos="6804138" algn="l"/>
              </a:tabLst>
            </a:pPr>
            <a:r>
              <a:rPr lang="ru-RU" alt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ТИКИ</a:t>
            </a:r>
            <a:endParaRPr lang="ru-RU" alt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00713" y="2158724"/>
            <a:ext cx="2290504" cy="1531102"/>
          </a:xfrm>
          <a:prstGeom prst="rect">
            <a:avLst/>
          </a:prstGeom>
          <a:solidFill>
            <a:srgbClr val="2E4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9783" algn="ctr">
              <a:buClr>
                <a:schemeClr val="tx1"/>
              </a:buClr>
              <a:buSzPct val="92000"/>
              <a:tabLst>
                <a:tab pos="322703" algn="l"/>
                <a:tab pos="401294" algn="l"/>
                <a:tab pos="738286" algn="l"/>
                <a:tab pos="1075278" algn="l"/>
                <a:tab pos="1412270" algn="l"/>
                <a:tab pos="1749262" algn="l"/>
                <a:tab pos="2086253" algn="l"/>
                <a:tab pos="2423245" algn="l"/>
                <a:tab pos="2760237" algn="l"/>
                <a:tab pos="3097229" algn="l"/>
                <a:tab pos="3434220" algn="l"/>
                <a:tab pos="3771213" algn="l"/>
                <a:tab pos="4108204" algn="l"/>
                <a:tab pos="4445196" algn="l"/>
                <a:tab pos="4782188" algn="l"/>
                <a:tab pos="5119180" algn="l"/>
                <a:tab pos="5456171" algn="l"/>
                <a:tab pos="5793163" algn="l"/>
                <a:tab pos="6130155" algn="l"/>
                <a:tab pos="6467147" algn="l"/>
                <a:tab pos="6804138" algn="l"/>
              </a:tabLst>
            </a:pPr>
            <a:r>
              <a:rPr lang="ru-RU" altLang="ru-RU" b="1" dirty="0" err="1">
                <a:solidFill>
                  <a:srgbClr val="FEF1E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Окулогирный</a:t>
            </a:r>
            <a:r>
              <a:rPr lang="ru-RU" altLang="ru-RU" b="1" dirty="0">
                <a:solidFill>
                  <a:srgbClr val="FEF1E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b="1" dirty="0" smtClean="0">
                <a:solidFill>
                  <a:srgbClr val="FEF1E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криз</a:t>
            </a:r>
          </a:p>
          <a:p>
            <a:pPr marL="79783" algn="ctr">
              <a:buClr>
                <a:schemeClr val="tx1"/>
              </a:buClr>
              <a:buSzPct val="92000"/>
              <a:tabLst>
                <a:tab pos="322703" algn="l"/>
                <a:tab pos="401294" algn="l"/>
                <a:tab pos="738286" algn="l"/>
                <a:tab pos="1075278" algn="l"/>
                <a:tab pos="1412270" algn="l"/>
                <a:tab pos="1749262" algn="l"/>
                <a:tab pos="2086253" algn="l"/>
                <a:tab pos="2423245" algn="l"/>
                <a:tab pos="2760237" algn="l"/>
                <a:tab pos="3097229" algn="l"/>
                <a:tab pos="3434220" algn="l"/>
                <a:tab pos="3771213" algn="l"/>
                <a:tab pos="4108204" algn="l"/>
                <a:tab pos="4445196" algn="l"/>
                <a:tab pos="4782188" algn="l"/>
                <a:tab pos="5119180" algn="l"/>
                <a:tab pos="5456171" algn="l"/>
                <a:tab pos="5793163" algn="l"/>
                <a:tab pos="6130155" algn="l"/>
                <a:tab pos="6467147" algn="l"/>
                <a:tab pos="6804138" algn="l"/>
              </a:tabLst>
            </a:pPr>
            <a:r>
              <a:rPr lang="ru-RU" altLang="ru-RU" sz="1400" b="1" dirty="0" smtClean="0">
                <a:solidFill>
                  <a:srgbClr val="FEF1E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закатывание </a:t>
            </a:r>
            <a:r>
              <a:rPr lang="ru-RU" altLang="ru-RU" sz="1400" b="1" dirty="0">
                <a:solidFill>
                  <a:srgbClr val="FEF1E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глаз до нескольких </a:t>
            </a:r>
            <a:r>
              <a:rPr lang="ru-RU" altLang="ru-RU" sz="1400" b="1" dirty="0" smtClean="0">
                <a:solidFill>
                  <a:srgbClr val="FEF1E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часов</a:t>
            </a:r>
            <a:endParaRPr lang="ru-RU" altLang="ru-RU" sz="1400" b="1" dirty="0">
              <a:solidFill>
                <a:srgbClr val="FEF1E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46890" y="3796491"/>
            <a:ext cx="2290504" cy="1531102"/>
          </a:xfrm>
          <a:prstGeom prst="rect">
            <a:avLst/>
          </a:prstGeom>
          <a:solidFill>
            <a:srgbClr val="2E4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9783">
              <a:buClr>
                <a:schemeClr val="tx1"/>
              </a:buClr>
              <a:buSzPct val="92000"/>
              <a:tabLst>
                <a:tab pos="322703" algn="l"/>
                <a:tab pos="401294" algn="l"/>
                <a:tab pos="738286" algn="l"/>
                <a:tab pos="1075278" algn="l"/>
                <a:tab pos="1412270" algn="l"/>
                <a:tab pos="1749262" algn="l"/>
                <a:tab pos="2086253" algn="l"/>
                <a:tab pos="2423245" algn="l"/>
                <a:tab pos="2760237" algn="l"/>
                <a:tab pos="3097229" algn="l"/>
                <a:tab pos="3434220" algn="l"/>
                <a:tab pos="3771213" algn="l"/>
                <a:tab pos="4108204" algn="l"/>
                <a:tab pos="4445196" algn="l"/>
                <a:tab pos="4782188" algn="l"/>
                <a:tab pos="5119180" algn="l"/>
                <a:tab pos="5456171" algn="l"/>
                <a:tab pos="5793163" algn="l"/>
                <a:tab pos="6130155" algn="l"/>
                <a:tab pos="6467147" algn="l"/>
                <a:tab pos="6804138" algn="l"/>
              </a:tabLst>
            </a:pPr>
            <a:r>
              <a:rPr lang="ru-RU" altLang="ru-RU" sz="1600" b="1" dirty="0">
                <a:solidFill>
                  <a:srgbClr val="FEF1E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Нейролептический </a:t>
            </a:r>
            <a:r>
              <a:rPr lang="ru-RU" altLang="ru-RU" sz="1600" b="1" dirty="0" smtClean="0">
                <a:solidFill>
                  <a:srgbClr val="FEF1E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синдром</a:t>
            </a:r>
          </a:p>
          <a:p>
            <a:pPr marL="79783">
              <a:buClr>
                <a:schemeClr val="tx1"/>
              </a:buClr>
              <a:buSzPct val="92000"/>
              <a:tabLst>
                <a:tab pos="322703" algn="l"/>
                <a:tab pos="401294" algn="l"/>
                <a:tab pos="738286" algn="l"/>
                <a:tab pos="1075278" algn="l"/>
                <a:tab pos="1412270" algn="l"/>
                <a:tab pos="1749262" algn="l"/>
                <a:tab pos="2086253" algn="l"/>
                <a:tab pos="2423245" algn="l"/>
                <a:tab pos="2760237" algn="l"/>
                <a:tab pos="3097229" algn="l"/>
                <a:tab pos="3434220" algn="l"/>
                <a:tab pos="3771213" algn="l"/>
                <a:tab pos="4108204" algn="l"/>
                <a:tab pos="4445196" algn="l"/>
                <a:tab pos="4782188" algn="l"/>
                <a:tab pos="5119180" algn="l"/>
                <a:tab pos="5456171" algn="l"/>
                <a:tab pos="5793163" algn="l"/>
                <a:tab pos="6130155" algn="l"/>
                <a:tab pos="6467147" algn="l"/>
                <a:tab pos="6804138" algn="l"/>
              </a:tabLst>
            </a:pPr>
            <a:r>
              <a:rPr lang="ru-RU" altLang="ru-RU" sz="1600" b="1" dirty="0" smtClean="0">
                <a:solidFill>
                  <a:srgbClr val="FEF1E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altLang="ru-RU" sz="1600" b="1" dirty="0">
              <a:solidFill>
                <a:srgbClr val="FEF1E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9783">
              <a:buClr>
                <a:schemeClr val="tx1"/>
              </a:buClr>
              <a:buSzPct val="92000"/>
              <a:tabLst>
                <a:tab pos="322703" algn="l"/>
                <a:tab pos="401294" algn="l"/>
                <a:tab pos="738286" algn="l"/>
                <a:tab pos="1075278" algn="l"/>
                <a:tab pos="1412270" algn="l"/>
                <a:tab pos="1749262" algn="l"/>
                <a:tab pos="2086253" algn="l"/>
                <a:tab pos="2423245" algn="l"/>
                <a:tab pos="2760237" algn="l"/>
                <a:tab pos="3097229" algn="l"/>
                <a:tab pos="3434220" algn="l"/>
                <a:tab pos="3771213" algn="l"/>
                <a:tab pos="4108204" algn="l"/>
                <a:tab pos="4445196" algn="l"/>
                <a:tab pos="4782188" algn="l"/>
                <a:tab pos="5119180" algn="l"/>
                <a:tab pos="5456171" algn="l"/>
                <a:tab pos="5793163" algn="l"/>
                <a:tab pos="6130155" algn="l"/>
                <a:tab pos="6467147" algn="l"/>
                <a:tab pos="6804138" algn="l"/>
              </a:tabLst>
            </a:pPr>
            <a:r>
              <a:rPr lang="ru-RU" altLang="ru-RU" sz="1600" b="1" dirty="0" smtClean="0">
                <a:solidFill>
                  <a:srgbClr val="FEF1E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ранний </a:t>
            </a:r>
            <a:r>
              <a:rPr lang="ru-RU" altLang="ru-RU" sz="1600" b="1" dirty="0">
                <a:solidFill>
                  <a:srgbClr val="FEF1E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altLang="ru-RU" sz="1600" b="1" dirty="0" smtClean="0">
                <a:solidFill>
                  <a:srgbClr val="FEF1E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поздний</a:t>
            </a:r>
            <a:endParaRPr lang="ru-RU" altLang="ru-RU" sz="1600" b="1" dirty="0">
              <a:solidFill>
                <a:srgbClr val="FEF1E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48122" y="2650609"/>
            <a:ext cx="1789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EF1E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МИОКЛОНИЯ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Shape 1"/>
          <p:cNvSpPr txBox="1"/>
          <p:nvPr/>
        </p:nvSpPr>
        <p:spPr>
          <a:xfrm>
            <a:off x="1133489" y="1704676"/>
            <a:ext cx="5517084" cy="590309"/>
          </a:xfrm>
          <a:prstGeom prst="rect">
            <a:avLst/>
          </a:prstGeom>
          <a:noFill/>
          <a:ln>
            <a:noFill/>
          </a:ln>
        </p:spPr>
        <p:txBody>
          <a:bodyPr lIns="0" tIns="21872" rIns="0" bIns="0" anchor="ctr">
            <a:noAutofit/>
          </a:bodyPr>
          <a:lstStyle/>
          <a:p>
            <a:pPr>
              <a:lnSpc>
                <a:spcPct val="93000"/>
              </a:lnSpc>
            </a:pPr>
            <a:r>
              <a:rPr lang="ru-RU" sz="2800" b="1" spc="-1" dirty="0" smtClean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СЕРОТОНИНОВЫЙ </a:t>
            </a:r>
          </a:p>
          <a:p>
            <a:pPr>
              <a:lnSpc>
                <a:spcPct val="93000"/>
              </a:lnSpc>
            </a:pPr>
            <a:r>
              <a:rPr lang="ru-RU" sz="2800" b="1" spc="-1" dirty="0" smtClean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СИНДРОМ </a:t>
            </a:r>
            <a:endParaRPr lang="ru-RU" sz="2400" b="1" spc="-1" dirty="0" smtClean="0">
              <a:solidFill>
                <a:srgbClr val="2E418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19336" cy="5670550"/>
          </a:xfrm>
          <a:prstGeom prst="rect">
            <a:avLst/>
          </a:prstGeom>
          <a:solidFill>
            <a:srgbClr val="2E4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BF3E2"/>
              </a:solidFill>
            </a:endParaRPr>
          </a:p>
        </p:txBody>
      </p:sp>
      <p:sp>
        <p:nvSpPr>
          <p:cNvPr id="6" name="TextShape 1"/>
          <p:cNvSpPr txBox="1"/>
          <p:nvPr/>
        </p:nvSpPr>
        <p:spPr>
          <a:xfrm>
            <a:off x="3817136" y="0"/>
            <a:ext cx="3748333" cy="317500"/>
          </a:xfrm>
          <a:prstGeom prst="rect">
            <a:avLst/>
          </a:prstGeom>
          <a:solidFill>
            <a:srgbClr val="E1A198"/>
          </a:solidFill>
          <a:ln>
            <a:noFill/>
          </a:ln>
        </p:spPr>
        <p:txBody>
          <a:bodyPr lIns="0" tIns="21872" rIns="0" bIns="0" anchor="ctr">
            <a:noAutofit/>
          </a:bodyPr>
          <a:lstStyle/>
          <a:p>
            <a:pPr>
              <a:lnSpc>
                <a:spcPct val="93000"/>
              </a:lnSpc>
            </a:pPr>
            <a:r>
              <a:rPr lang="ru-RU" sz="1400" b="1" spc="-1" dirty="0" smtClean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ОСТРЫЕ </a:t>
            </a:r>
            <a:r>
              <a:rPr lang="ru-RU" sz="1400" b="1" spc="-1" dirty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ЛЕКАРСТВЕННЫЕ </a:t>
            </a:r>
            <a:r>
              <a:rPr lang="ru-RU" sz="1400" b="1" spc="-1" dirty="0" smtClean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ДИСТОНИИ</a:t>
            </a:r>
            <a:endParaRPr lang="ru-RU" sz="2000" b="1" spc="-1" dirty="0" smtClean="0">
              <a:solidFill>
                <a:srgbClr val="2E418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47" r="50376"/>
          <a:stretch/>
        </p:blipFill>
        <p:spPr>
          <a:xfrm>
            <a:off x="4815068" y="848150"/>
            <a:ext cx="2746195" cy="453186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47" r="50376"/>
          <a:stretch/>
        </p:blipFill>
        <p:spPr>
          <a:xfrm flipH="1">
            <a:off x="119336" y="3171462"/>
            <a:ext cx="1417752" cy="233962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42373" y="2944803"/>
            <a:ext cx="48841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СЕРОТОНИНОВАЯ ИНТОКСИКАЦИЯ</a:t>
            </a:r>
            <a:endParaRPr lang="ru-RU" sz="1600" b="1" dirty="0">
              <a:solidFill>
                <a:srgbClr val="2E418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133489" y="2786995"/>
            <a:ext cx="3681579" cy="0"/>
          </a:xfrm>
          <a:prstGeom prst="line">
            <a:avLst/>
          </a:prstGeom>
          <a:ln w="22225">
            <a:solidFill>
              <a:srgbClr val="2E41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28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405114" y="902825"/>
            <a:ext cx="791067" cy="781058"/>
            <a:chOff x="1898600" y="2705383"/>
            <a:chExt cx="1244600" cy="1244600"/>
          </a:xfrm>
          <a:solidFill>
            <a:srgbClr val="BD5149"/>
          </a:solidFill>
        </p:grpSpPr>
        <p:sp>
          <p:nvSpPr>
            <p:cNvPr id="10" name="object 3"/>
            <p:cNvSpPr/>
            <p:nvPr/>
          </p:nvSpPr>
          <p:spPr>
            <a:xfrm>
              <a:off x="2444678" y="3005720"/>
              <a:ext cx="149034" cy="151307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rgbClr val="FDBB9D"/>
                </a:solidFill>
              </a:endParaRPr>
            </a:p>
          </p:txBody>
        </p:sp>
        <p:sp>
          <p:nvSpPr>
            <p:cNvPr id="11" name="object 4"/>
            <p:cNvSpPr/>
            <p:nvPr/>
          </p:nvSpPr>
          <p:spPr>
            <a:xfrm>
              <a:off x="2403724" y="3219603"/>
              <a:ext cx="234950" cy="430530"/>
            </a:xfrm>
            <a:custGeom>
              <a:avLst/>
              <a:gdLst/>
              <a:ahLst/>
              <a:cxnLst/>
              <a:rect l="l" t="t" r="r" b="b"/>
              <a:pathLst>
                <a:path w="234950" h="430529">
                  <a:moveTo>
                    <a:pt x="149034" y="0"/>
                  </a:moveTo>
                  <a:lnTo>
                    <a:pt x="29578" y="0"/>
                  </a:lnTo>
                  <a:lnTo>
                    <a:pt x="18237" y="2221"/>
                  </a:lnTo>
                  <a:lnTo>
                    <a:pt x="8816" y="8388"/>
                  </a:lnTo>
                  <a:lnTo>
                    <a:pt x="2382" y="17755"/>
                  </a:lnTo>
                  <a:lnTo>
                    <a:pt x="0" y="29578"/>
                  </a:lnTo>
                  <a:lnTo>
                    <a:pt x="0" y="91008"/>
                  </a:lnTo>
                  <a:lnTo>
                    <a:pt x="2221" y="102353"/>
                  </a:lnTo>
                  <a:lnTo>
                    <a:pt x="8388" y="111774"/>
                  </a:lnTo>
                  <a:lnTo>
                    <a:pt x="17755" y="118206"/>
                  </a:lnTo>
                  <a:lnTo>
                    <a:pt x="29578" y="120586"/>
                  </a:lnTo>
                  <a:lnTo>
                    <a:pt x="53466" y="120586"/>
                  </a:lnTo>
                  <a:lnTo>
                    <a:pt x="53466" y="309435"/>
                  </a:lnTo>
                  <a:lnTo>
                    <a:pt x="8816" y="317828"/>
                  </a:lnTo>
                  <a:lnTo>
                    <a:pt x="0" y="339013"/>
                  </a:lnTo>
                  <a:lnTo>
                    <a:pt x="0" y="400456"/>
                  </a:lnTo>
                  <a:lnTo>
                    <a:pt x="2221" y="411796"/>
                  </a:lnTo>
                  <a:lnTo>
                    <a:pt x="8388" y="421217"/>
                  </a:lnTo>
                  <a:lnTo>
                    <a:pt x="17755" y="427652"/>
                  </a:lnTo>
                  <a:lnTo>
                    <a:pt x="29578" y="430034"/>
                  </a:lnTo>
                  <a:lnTo>
                    <a:pt x="204774" y="430034"/>
                  </a:lnTo>
                  <a:lnTo>
                    <a:pt x="216115" y="427813"/>
                  </a:lnTo>
                  <a:lnTo>
                    <a:pt x="225536" y="421646"/>
                  </a:lnTo>
                  <a:lnTo>
                    <a:pt x="231971" y="412278"/>
                  </a:lnTo>
                  <a:lnTo>
                    <a:pt x="234353" y="400456"/>
                  </a:lnTo>
                  <a:lnTo>
                    <a:pt x="234353" y="339013"/>
                  </a:lnTo>
                  <a:lnTo>
                    <a:pt x="231971" y="327020"/>
                  </a:lnTo>
                  <a:lnTo>
                    <a:pt x="225536" y="317263"/>
                  </a:lnTo>
                  <a:lnTo>
                    <a:pt x="216115" y="310704"/>
                  </a:lnTo>
                  <a:lnTo>
                    <a:pt x="204774" y="308305"/>
                  </a:lnTo>
                  <a:lnTo>
                    <a:pt x="178612" y="308305"/>
                  </a:lnTo>
                  <a:lnTo>
                    <a:pt x="178612" y="29578"/>
                  </a:lnTo>
                  <a:lnTo>
                    <a:pt x="176391" y="18237"/>
                  </a:lnTo>
                  <a:lnTo>
                    <a:pt x="170224" y="8816"/>
                  </a:lnTo>
                  <a:lnTo>
                    <a:pt x="160857" y="2382"/>
                  </a:lnTo>
                  <a:lnTo>
                    <a:pt x="149034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rgbClr val="FDBB9D"/>
                </a:solidFill>
              </a:endParaRPr>
            </a:p>
          </p:txBody>
        </p:sp>
        <p:sp>
          <p:nvSpPr>
            <p:cNvPr id="12" name="object 5"/>
            <p:cNvSpPr/>
            <p:nvPr/>
          </p:nvSpPr>
          <p:spPr>
            <a:xfrm>
              <a:off x="1898600" y="2705383"/>
              <a:ext cx="1244600" cy="1244600"/>
            </a:xfrm>
            <a:custGeom>
              <a:avLst/>
              <a:gdLst/>
              <a:ahLst/>
              <a:cxnLst/>
              <a:rect l="l" t="t" r="r" b="b"/>
              <a:pathLst>
                <a:path w="1244600" h="1244600">
                  <a:moveTo>
                    <a:pt x="622300" y="0"/>
                  </a:moveTo>
                  <a:lnTo>
                    <a:pt x="573682" y="1873"/>
                  </a:lnTo>
                  <a:lnTo>
                    <a:pt x="526085" y="7399"/>
                  </a:lnTo>
                  <a:lnTo>
                    <a:pt x="479648" y="16441"/>
                  </a:lnTo>
                  <a:lnTo>
                    <a:pt x="434508" y="28859"/>
                  </a:lnTo>
                  <a:lnTo>
                    <a:pt x="390805" y="44515"/>
                  </a:lnTo>
                  <a:lnTo>
                    <a:pt x="348677" y="63271"/>
                  </a:lnTo>
                  <a:lnTo>
                    <a:pt x="308263" y="84987"/>
                  </a:lnTo>
                  <a:lnTo>
                    <a:pt x="269701" y="109525"/>
                  </a:lnTo>
                  <a:lnTo>
                    <a:pt x="233130" y="136748"/>
                  </a:lnTo>
                  <a:lnTo>
                    <a:pt x="198689" y="166515"/>
                  </a:lnTo>
                  <a:lnTo>
                    <a:pt x="166515" y="198689"/>
                  </a:lnTo>
                  <a:lnTo>
                    <a:pt x="136748" y="233130"/>
                  </a:lnTo>
                  <a:lnTo>
                    <a:pt x="109525" y="269701"/>
                  </a:lnTo>
                  <a:lnTo>
                    <a:pt x="84987" y="308263"/>
                  </a:lnTo>
                  <a:lnTo>
                    <a:pt x="63271" y="348677"/>
                  </a:lnTo>
                  <a:lnTo>
                    <a:pt x="44513" y="390811"/>
                  </a:lnTo>
                  <a:lnTo>
                    <a:pt x="28859" y="434508"/>
                  </a:lnTo>
                  <a:lnTo>
                    <a:pt x="16441" y="479648"/>
                  </a:lnTo>
                  <a:lnTo>
                    <a:pt x="7399" y="526085"/>
                  </a:lnTo>
                  <a:lnTo>
                    <a:pt x="1873" y="573682"/>
                  </a:lnTo>
                  <a:lnTo>
                    <a:pt x="0" y="622299"/>
                  </a:lnTo>
                  <a:lnTo>
                    <a:pt x="1873" y="670917"/>
                  </a:lnTo>
                  <a:lnTo>
                    <a:pt x="7399" y="718514"/>
                  </a:lnTo>
                  <a:lnTo>
                    <a:pt x="16441" y="764951"/>
                  </a:lnTo>
                  <a:lnTo>
                    <a:pt x="28859" y="810091"/>
                  </a:lnTo>
                  <a:lnTo>
                    <a:pt x="44515" y="853794"/>
                  </a:lnTo>
                  <a:lnTo>
                    <a:pt x="63271" y="895922"/>
                  </a:lnTo>
                  <a:lnTo>
                    <a:pt x="84987" y="936336"/>
                  </a:lnTo>
                  <a:lnTo>
                    <a:pt x="109525" y="974898"/>
                  </a:lnTo>
                  <a:lnTo>
                    <a:pt x="136748" y="1011469"/>
                  </a:lnTo>
                  <a:lnTo>
                    <a:pt x="166515" y="1045910"/>
                  </a:lnTo>
                  <a:lnTo>
                    <a:pt x="198689" y="1078084"/>
                  </a:lnTo>
                  <a:lnTo>
                    <a:pt x="233130" y="1107851"/>
                  </a:lnTo>
                  <a:lnTo>
                    <a:pt x="269701" y="1135074"/>
                  </a:lnTo>
                  <a:lnTo>
                    <a:pt x="308263" y="1159612"/>
                  </a:lnTo>
                  <a:lnTo>
                    <a:pt x="348677" y="1181328"/>
                  </a:lnTo>
                  <a:lnTo>
                    <a:pt x="390805" y="1200084"/>
                  </a:lnTo>
                  <a:lnTo>
                    <a:pt x="434508" y="1215740"/>
                  </a:lnTo>
                  <a:lnTo>
                    <a:pt x="479648" y="1228158"/>
                  </a:lnTo>
                  <a:lnTo>
                    <a:pt x="526085" y="1237200"/>
                  </a:lnTo>
                  <a:lnTo>
                    <a:pt x="573682" y="1242726"/>
                  </a:lnTo>
                  <a:lnTo>
                    <a:pt x="622300" y="1244599"/>
                  </a:lnTo>
                  <a:lnTo>
                    <a:pt x="670917" y="1242726"/>
                  </a:lnTo>
                  <a:lnTo>
                    <a:pt x="718514" y="1237200"/>
                  </a:lnTo>
                  <a:lnTo>
                    <a:pt x="764951" y="1228158"/>
                  </a:lnTo>
                  <a:lnTo>
                    <a:pt x="810091" y="1215740"/>
                  </a:lnTo>
                  <a:lnTo>
                    <a:pt x="853794" y="1200084"/>
                  </a:lnTo>
                  <a:lnTo>
                    <a:pt x="895922" y="1181328"/>
                  </a:lnTo>
                  <a:lnTo>
                    <a:pt x="930618" y="1162684"/>
                  </a:lnTo>
                  <a:lnTo>
                    <a:pt x="622300" y="1162684"/>
                  </a:lnTo>
                  <a:lnTo>
                    <a:pt x="573170" y="1160473"/>
                  </a:lnTo>
                  <a:lnTo>
                    <a:pt x="525264" y="1153965"/>
                  </a:lnTo>
                  <a:lnTo>
                    <a:pt x="478775" y="1143354"/>
                  </a:lnTo>
                  <a:lnTo>
                    <a:pt x="433894" y="1128832"/>
                  </a:lnTo>
                  <a:lnTo>
                    <a:pt x="390813" y="1110589"/>
                  </a:lnTo>
                  <a:lnTo>
                    <a:pt x="349725" y="1088819"/>
                  </a:lnTo>
                  <a:lnTo>
                    <a:pt x="310820" y="1063714"/>
                  </a:lnTo>
                  <a:lnTo>
                    <a:pt x="274292" y="1035464"/>
                  </a:lnTo>
                  <a:lnTo>
                    <a:pt x="240331" y="1004263"/>
                  </a:lnTo>
                  <a:lnTo>
                    <a:pt x="209131" y="970302"/>
                  </a:lnTo>
                  <a:lnTo>
                    <a:pt x="180882" y="933773"/>
                  </a:lnTo>
                  <a:lnTo>
                    <a:pt x="155777" y="894869"/>
                  </a:lnTo>
                  <a:lnTo>
                    <a:pt x="134007" y="853780"/>
                  </a:lnTo>
                  <a:lnTo>
                    <a:pt x="115766" y="810700"/>
                  </a:lnTo>
                  <a:lnTo>
                    <a:pt x="101244" y="765820"/>
                  </a:lnTo>
                  <a:lnTo>
                    <a:pt x="90633" y="719332"/>
                  </a:lnTo>
                  <a:lnTo>
                    <a:pt x="84126" y="671428"/>
                  </a:lnTo>
                  <a:lnTo>
                    <a:pt x="81915" y="622299"/>
                  </a:lnTo>
                  <a:lnTo>
                    <a:pt x="84126" y="573169"/>
                  </a:lnTo>
                  <a:lnTo>
                    <a:pt x="90633" y="525264"/>
                  </a:lnTo>
                  <a:lnTo>
                    <a:pt x="101244" y="478774"/>
                  </a:lnTo>
                  <a:lnTo>
                    <a:pt x="115766" y="433892"/>
                  </a:lnTo>
                  <a:lnTo>
                    <a:pt x="134010" y="390805"/>
                  </a:lnTo>
                  <a:lnTo>
                    <a:pt x="155777" y="349721"/>
                  </a:lnTo>
                  <a:lnTo>
                    <a:pt x="180882" y="310816"/>
                  </a:lnTo>
                  <a:lnTo>
                    <a:pt x="209131" y="274286"/>
                  </a:lnTo>
                  <a:lnTo>
                    <a:pt x="240331" y="240325"/>
                  </a:lnTo>
                  <a:lnTo>
                    <a:pt x="274292" y="209123"/>
                  </a:lnTo>
                  <a:lnTo>
                    <a:pt x="310820" y="180873"/>
                  </a:lnTo>
                  <a:lnTo>
                    <a:pt x="349725" y="155767"/>
                  </a:lnTo>
                  <a:lnTo>
                    <a:pt x="390813" y="133997"/>
                  </a:lnTo>
                  <a:lnTo>
                    <a:pt x="433894" y="115755"/>
                  </a:lnTo>
                  <a:lnTo>
                    <a:pt x="478775" y="101232"/>
                  </a:lnTo>
                  <a:lnTo>
                    <a:pt x="525264" y="90621"/>
                  </a:lnTo>
                  <a:lnTo>
                    <a:pt x="573170" y="84114"/>
                  </a:lnTo>
                  <a:lnTo>
                    <a:pt x="622300" y="81902"/>
                  </a:lnTo>
                  <a:lnTo>
                    <a:pt x="930594" y="81902"/>
                  </a:lnTo>
                  <a:lnTo>
                    <a:pt x="895922" y="63271"/>
                  </a:lnTo>
                  <a:lnTo>
                    <a:pt x="853794" y="44515"/>
                  </a:lnTo>
                  <a:lnTo>
                    <a:pt x="810091" y="28859"/>
                  </a:lnTo>
                  <a:lnTo>
                    <a:pt x="764951" y="16441"/>
                  </a:lnTo>
                  <a:lnTo>
                    <a:pt x="718514" y="7399"/>
                  </a:lnTo>
                  <a:lnTo>
                    <a:pt x="670917" y="1873"/>
                  </a:lnTo>
                  <a:lnTo>
                    <a:pt x="622300" y="0"/>
                  </a:lnTo>
                  <a:close/>
                </a:path>
                <a:path w="1244600" h="1244600">
                  <a:moveTo>
                    <a:pt x="930594" y="81902"/>
                  </a:moveTo>
                  <a:lnTo>
                    <a:pt x="622300" y="81902"/>
                  </a:lnTo>
                  <a:lnTo>
                    <a:pt x="671429" y="84114"/>
                  </a:lnTo>
                  <a:lnTo>
                    <a:pt x="719335" y="90621"/>
                  </a:lnTo>
                  <a:lnTo>
                    <a:pt x="765824" y="101232"/>
                  </a:lnTo>
                  <a:lnTo>
                    <a:pt x="810705" y="115755"/>
                  </a:lnTo>
                  <a:lnTo>
                    <a:pt x="853786" y="133997"/>
                  </a:lnTo>
                  <a:lnTo>
                    <a:pt x="894874" y="155767"/>
                  </a:lnTo>
                  <a:lnTo>
                    <a:pt x="933779" y="180873"/>
                  </a:lnTo>
                  <a:lnTo>
                    <a:pt x="970307" y="209123"/>
                  </a:lnTo>
                  <a:lnTo>
                    <a:pt x="1004268" y="240325"/>
                  </a:lnTo>
                  <a:lnTo>
                    <a:pt x="1035468" y="274286"/>
                  </a:lnTo>
                  <a:lnTo>
                    <a:pt x="1063717" y="310816"/>
                  </a:lnTo>
                  <a:lnTo>
                    <a:pt x="1088822" y="349721"/>
                  </a:lnTo>
                  <a:lnTo>
                    <a:pt x="1110592" y="390811"/>
                  </a:lnTo>
                  <a:lnTo>
                    <a:pt x="1128833" y="433892"/>
                  </a:lnTo>
                  <a:lnTo>
                    <a:pt x="1143355" y="478774"/>
                  </a:lnTo>
                  <a:lnTo>
                    <a:pt x="1153966" y="525264"/>
                  </a:lnTo>
                  <a:lnTo>
                    <a:pt x="1160473" y="573169"/>
                  </a:lnTo>
                  <a:lnTo>
                    <a:pt x="1162685" y="622299"/>
                  </a:lnTo>
                  <a:lnTo>
                    <a:pt x="1160473" y="671428"/>
                  </a:lnTo>
                  <a:lnTo>
                    <a:pt x="1153966" y="719332"/>
                  </a:lnTo>
                  <a:lnTo>
                    <a:pt x="1143355" y="765820"/>
                  </a:lnTo>
                  <a:lnTo>
                    <a:pt x="1128833" y="810700"/>
                  </a:lnTo>
                  <a:lnTo>
                    <a:pt x="1110584" y="853794"/>
                  </a:lnTo>
                  <a:lnTo>
                    <a:pt x="1088822" y="894869"/>
                  </a:lnTo>
                  <a:lnTo>
                    <a:pt x="1063717" y="933773"/>
                  </a:lnTo>
                  <a:lnTo>
                    <a:pt x="1035468" y="970302"/>
                  </a:lnTo>
                  <a:lnTo>
                    <a:pt x="1004268" y="1004263"/>
                  </a:lnTo>
                  <a:lnTo>
                    <a:pt x="970307" y="1035464"/>
                  </a:lnTo>
                  <a:lnTo>
                    <a:pt x="933779" y="1063714"/>
                  </a:lnTo>
                  <a:lnTo>
                    <a:pt x="894874" y="1088819"/>
                  </a:lnTo>
                  <a:lnTo>
                    <a:pt x="853786" y="1110589"/>
                  </a:lnTo>
                  <a:lnTo>
                    <a:pt x="810705" y="1128832"/>
                  </a:lnTo>
                  <a:lnTo>
                    <a:pt x="765824" y="1143354"/>
                  </a:lnTo>
                  <a:lnTo>
                    <a:pt x="719335" y="1153965"/>
                  </a:lnTo>
                  <a:lnTo>
                    <a:pt x="671429" y="1160473"/>
                  </a:lnTo>
                  <a:lnTo>
                    <a:pt x="622300" y="1162684"/>
                  </a:lnTo>
                  <a:lnTo>
                    <a:pt x="930618" y="1162684"/>
                  </a:lnTo>
                  <a:lnTo>
                    <a:pt x="974898" y="1135074"/>
                  </a:lnTo>
                  <a:lnTo>
                    <a:pt x="1011469" y="1107851"/>
                  </a:lnTo>
                  <a:lnTo>
                    <a:pt x="1045910" y="1078084"/>
                  </a:lnTo>
                  <a:lnTo>
                    <a:pt x="1078084" y="1045910"/>
                  </a:lnTo>
                  <a:lnTo>
                    <a:pt x="1107851" y="1011469"/>
                  </a:lnTo>
                  <a:lnTo>
                    <a:pt x="1135074" y="974898"/>
                  </a:lnTo>
                  <a:lnTo>
                    <a:pt x="1159612" y="936336"/>
                  </a:lnTo>
                  <a:lnTo>
                    <a:pt x="1181328" y="895922"/>
                  </a:lnTo>
                  <a:lnTo>
                    <a:pt x="1200089" y="853780"/>
                  </a:lnTo>
                  <a:lnTo>
                    <a:pt x="1215740" y="810091"/>
                  </a:lnTo>
                  <a:lnTo>
                    <a:pt x="1228158" y="764951"/>
                  </a:lnTo>
                  <a:lnTo>
                    <a:pt x="1237200" y="718514"/>
                  </a:lnTo>
                  <a:lnTo>
                    <a:pt x="1242726" y="670917"/>
                  </a:lnTo>
                  <a:lnTo>
                    <a:pt x="1244600" y="622299"/>
                  </a:lnTo>
                  <a:lnTo>
                    <a:pt x="1242726" y="573682"/>
                  </a:lnTo>
                  <a:lnTo>
                    <a:pt x="1237200" y="526085"/>
                  </a:lnTo>
                  <a:lnTo>
                    <a:pt x="1228158" y="479648"/>
                  </a:lnTo>
                  <a:lnTo>
                    <a:pt x="1215740" y="434508"/>
                  </a:lnTo>
                  <a:lnTo>
                    <a:pt x="1200084" y="390805"/>
                  </a:lnTo>
                  <a:lnTo>
                    <a:pt x="1181328" y="348677"/>
                  </a:lnTo>
                  <a:lnTo>
                    <a:pt x="1159612" y="308263"/>
                  </a:lnTo>
                  <a:lnTo>
                    <a:pt x="1135074" y="269701"/>
                  </a:lnTo>
                  <a:lnTo>
                    <a:pt x="1107851" y="233130"/>
                  </a:lnTo>
                  <a:lnTo>
                    <a:pt x="1078084" y="198689"/>
                  </a:lnTo>
                  <a:lnTo>
                    <a:pt x="1045910" y="166515"/>
                  </a:lnTo>
                  <a:lnTo>
                    <a:pt x="1011469" y="136748"/>
                  </a:lnTo>
                  <a:lnTo>
                    <a:pt x="974898" y="109525"/>
                  </a:lnTo>
                  <a:lnTo>
                    <a:pt x="936336" y="84987"/>
                  </a:lnTo>
                  <a:lnTo>
                    <a:pt x="930594" y="81902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rgbClr val="FDBB9D"/>
                </a:solidFill>
              </a:endParaRP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668616" y="4319059"/>
            <a:ext cx="6105866" cy="899674"/>
          </a:xfrm>
          <a:prstGeom prst="rect">
            <a:avLst/>
          </a:prstGeom>
          <a:solidFill>
            <a:srgbClr val="73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55661" y="3016350"/>
            <a:ext cx="57269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назначают больше </a:t>
            </a:r>
            <a:r>
              <a:rPr lang="ru-RU" sz="1500" b="1" spc="-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трамадола</a:t>
            </a:r>
            <a:r>
              <a:rPr lang="ru-RU" sz="1500" b="1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других </a:t>
            </a:r>
          </a:p>
          <a:p>
            <a:pPr algn="ctr"/>
            <a:r>
              <a:rPr lang="ru-RU" sz="1500" b="1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наркотических обезболивающих препаратов</a:t>
            </a:r>
          </a:p>
          <a:p>
            <a:endParaRPr lang="ru-RU" sz="1350" b="1" spc="-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350" b="1" spc="-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350" b="1" spc="-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350" b="1" spc="-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350" b="1" spc="-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50732" y="1968885"/>
            <a:ext cx="533681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похож на болевой синдром у невербальных пациентов                   </a:t>
            </a:r>
            <a:endParaRPr lang="ru-RU" sz="1500" b="1" spc="-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119336" cy="5670550"/>
          </a:xfrm>
          <a:prstGeom prst="rect">
            <a:avLst/>
          </a:prstGeom>
          <a:solidFill>
            <a:srgbClr val="2E4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BF3E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33031" y="990877"/>
            <a:ext cx="5093317" cy="4930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3000"/>
              </a:lnSpc>
            </a:pPr>
            <a:r>
              <a:rPr lang="ru-RU" sz="2400" b="1" spc="-1" dirty="0" smtClean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СЛОЖНО ДИАГНОСТИРОВАТЬ</a:t>
            </a:r>
            <a:r>
              <a:rPr lang="ru-RU" sz="2800" b="1" spc="-1" dirty="0" smtClean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  <a:endParaRPr lang="ru-RU" sz="2800" b="1" spc="-1" dirty="0">
              <a:solidFill>
                <a:srgbClr val="2E418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15133" y="4568841"/>
            <a:ext cx="62497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pc="-1" dirty="0" smtClean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УСИЛЕНИЕ СЕРОТОНИНОВОГО СИНДРОМА</a:t>
            </a:r>
            <a:endParaRPr lang="ru-RU" sz="2000" b="1" spc="-1" dirty="0">
              <a:solidFill>
                <a:srgbClr val="2E418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Shape 1"/>
          <p:cNvSpPr txBox="1"/>
          <p:nvPr/>
        </p:nvSpPr>
        <p:spPr>
          <a:xfrm>
            <a:off x="4641448" y="0"/>
            <a:ext cx="2924021" cy="317500"/>
          </a:xfrm>
          <a:prstGeom prst="rect">
            <a:avLst/>
          </a:prstGeom>
          <a:solidFill>
            <a:srgbClr val="E1A198"/>
          </a:solidFill>
          <a:ln>
            <a:noFill/>
          </a:ln>
        </p:spPr>
        <p:txBody>
          <a:bodyPr lIns="0" tIns="21872" rIns="0" bIns="0" anchor="ctr">
            <a:noAutofit/>
          </a:bodyPr>
          <a:lstStyle/>
          <a:p>
            <a:pPr>
              <a:lnSpc>
                <a:spcPct val="93000"/>
              </a:lnSpc>
            </a:pPr>
            <a:r>
              <a:rPr lang="ru-RU" sz="1600" b="1" spc="-1" dirty="0" smtClean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sz="1400" b="1" spc="-1" dirty="0" smtClean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СЕРОТОНИНОВЫЙ СИНДРОМ</a:t>
            </a:r>
            <a:endParaRPr lang="ru-RU" sz="2400" b="1" spc="-1" dirty="0" smtClean="0">
              <a:solidFill>
                <a:srgbClr val="2E418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3526421" y="1592258"/>
            <a:ext cx="385438" cy="384088"/>
          </a:xfrm>
          <a:prstGeom prst="downArrow">
            <a:avLst/>
          </a:prstGeom>
          <a:solidFill>
            <a:srgbClr val="02A2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0" name="Стрелка вниз 19"/>
          <p:cNvSpPr/>
          <p:nvPr/>
        </p:nvSpPr>
        <p:spPr>
          <a:xfrm>
            <a:off x="3526421" y="2592586"/>
            <a:ext cx="385438" cy="384088"/>
          </a:xfrm>
          <a:prstGeom prst="downArrow">
            <a:avLst/>
          </a:prstGeom>
          <a:solidFill>
            <a:srgbClr val="02A2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1" name="Стрелка вниз 20"/>
          <p:cNvSpPr/>
          <p:nvPr/>
        </p:nvSpPr>
        <p:spPr>
          <a:xfrm>
            <a:off x="3526421" y="3700587"/>
            <a:ext cx="385438" cy="384088"/>
          </a:xfrm>
          <a:prstGeom prst="downArrow">
            <a:avLst/>
          </a:prstGeom>
          <a:solidFill>
            <a:srgbClr val="02A2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21486" y="1263773"/>
            <a:ext cx="6106636" cy="899674"/>
          </a:xfrm>
          <a:prstGeom prst="rect">
            <a:avLst/>
          </a:prstGeom>
          <a:solidFill>
            <a:srgbClr val="73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19336" cy="5670550"/>
          </a:xfrm>
          <a:prstGeom prst="rect">
            <a:avLst/>
          </a:prstGeom>
          <a:solidFill>
            <a:srgbClr val="2E4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BF3E2"/>
              </a:solidFill>
            </a:endParaRPr>
          </a:p>
        </p:txBody>
      </p:sp>
      <p:sp>
        <p:nvSpPr>
          <p:cNvPr id="5" name="TextShape 1"/>
          <p:cNvSpPr txBox="1"/>
          <p:nvPr/>
        </p:nvSpPr>
        <p:spPr>
          <a:xfrm>
            <a:off x="4629873" y="0"/>
            <a:ext cx="2935596" cy="317500"/>
          </a:xfrm>
          <a:prstGeom prst="rect">
            <a:avLst/>
          </a:prstGeom>
          <a:solidFill>
            <a:srgbClr val="E1A198"/>
          </a:solidFill>
          <a:ln>
            <a:noFill/>
          </a:ln>
        </p:spPr>
        <p:txBody>
          <a:bodyPr lIns="0" tIns="21872" rIns="0" bIns="0" anchor="ctr">
            <a:noAutofit/>
          </a:bodyPr>
          <a:lstStyle/>
          <a:p>
            <a:pPr>
              <a:lnSpc>
                <a:spcPct val="93000"/>
              </a:lnSpc>
            </a:pPr>
            <a:r>
              <a:rPr lang="ru-RU" sz="1600" b="1" spc="-1" dirty="0" smtClean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sz="1400" b="1" spc="-1" dirty="0" smtClean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СЕРОТОНИНОВЫЙ СИНДРОМ</a:t>
            </a:r>
            <a:endParaRPr lang="ru-RU" sz="2400" b="1" spc="-1" dirty="0" smtClean="0">
              <a:solidFill>
                <a:srgbClr val="2E418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8755" y="572724"/>
            <a:ext cx="3134128" cy="4358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9661">
              <a:lnSpc>
                <a:spcPct val="93000"/>
              </a:lnSpc>
              <a:spcAft>
                <a:spcPts val="795"/>
              </a:spcAft>
              <a:buClr>
                <a:srgbClr val="0066FF"/>
              </a:buClr>
              <a:buSzPct val="40000"/>
            </a:pPr>
            <a:r>
              <a:rPr lang="ru-RU" sz="2400" b="1" spc="-1" dirty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ВОЗНИКНОВЕНИЕ</a:t>
            </a:r>
            <a:endParaRPr lang="ru-RU" sz="2400" spc="-1" dirty="0">
              <a:solidFill>
                <a:srgbClr val="2E418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38156" y="1423840"/>
            <a:ext cx="5414076" cy="550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661">
              <a:lnSpc>
                <a:spcPct val="93000"/>
              </a:lnSpc>
              <a:spcAft>
                <a:spcPts val="795"/>
              </a:spcAft>
              <a:buClr>
                <a:srgbClr val="0066FF"/>
              </a:buClr>
              <a:buSzPct val="40000"/>
            </a:pPr>
            <a:r>
              <a:rPr lang="ru-RU" sz="1600" b="1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одновременном приеме наркотических препаратов и амитриптилина 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511207" y="1410717"/>
            <a:ext cx="606694" cy="606694"/>
            <a:chOff x="1898600" y="2705383"/>
            <a:chExt cx="1244600" cy="1244600"/>
          </a:xfrm>
          <a:solidFill>
            <a:srgbClr val="2E418D"/>
          </a:solidFill>
        </p:grpSpPr>
        <p:sp>
          <p:nvSpPr>
            <p:cNvPr id="9" name="object 3"/>
            <p:cNvSpPr/>
            <p:nvPr/>
          </p:nvSpPr>
          <p:spPr>
            <a:xfrm>
              <a:off x="2444678" y="3005720"/>
              <a:ext cx="149034" cy="151307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rgbClr val="FDBB9D"/>
                </a:solidFill>
              </a:endParaRPr>
            </a:p>
          </p:txBody>
        </p:sp>
        <p:sp>
          <p:nvSpPr>
            <p:cNvPr id="10" name="object 4"/>
            <p:cNvSpPr/>
            <p:nvPr/>
          </p:nvSpPr>
          <p:spPr>
            <a:xfrm>
              <a:off x="2403724" y="3219603"/>
              <a:ext cx="234950" cy="430530"/>
            </a:xfrm>
            <a:custGeom>
              <a:avLst/>
              <a:gdLst/>
              <a:ahLst/>
              <a:cxnLst/>
              <a:rect l="l" t="t" r="r" b="b"/>
              <a:pathLst>
                <a:path w="234950" h="430529">
                  <a:moveTo>
                    <a:pt x="149034" y="0"/>
                  </a:moveTo>
                  <a:lnTo>
                    <a:pt x="29578" y="0"/>
                  </a:lnTo>
                  <a:lnTo>
                    <a:pt x="18237" y="2221"/>
                  </a:lnTo>
                  <a:lnTo>
                    <a:pt x="8816" y="8388"/>
                  </a:lnTo>
                  <a:lnTo>
                    <a:pt x="2382" y="17755"/>
                  </a:lnTo>
                  <a:lnTo>
                    <a:pt x="0" y="29578"/>
                  </a:lnTo>
                  <a:lnTo>
                    <a:pt x="0" y="91008"/>
                  </a:lnTo>
                  <a:lnTo>
                    <a:pt x="2221" y="102353"/>
                  </a:lnTo>
                  <a:lnTo>
                    <a:pt x="8388" y="111774"/>
                  </a:lnTo>
                  <a:lnTo>
                    <a:pt x="17755" y="118206"/>
                  </a:lnTo>
                  <a:lnTo>
                    <a:pt x="29578" y="120586"/>
                  </a:lnTo>
                  <a:lnTo>
                    <a:pt x="53466" y="120586"/>
                  </a:lnTo>
                  <a:lnTo>
                    <a:pt x="53466" y="309435"/>
                  </a:lnTo>
                  <a:lnTo>
                    <a:pt x="8816" y="317828"/>
                  </a:lnTo>
                  <a:lnTo>
                    <a:pt x="0" y="339013"/>
                  </a:lnTo>
                  <a:lnTo>
                    <a:pt x="0" y="400456"/>
                  </a:lnTo>
                  <a:lnTo>
                    <a:pt x="2221" y="411796"/>
                  </a:lnTo>
                  <a:lnTo>
                    <a:pt x="8388" y="421217"/>
                  </a:lnTo>
                  <a:lnTo>
                    <a:pt x="17755" y="427652"/>
                  </a:lnTo>
                  <a:lnTo>
                    <a:pt x="29578" y="430034"/>
                  </a:lnTo>
                  <a:lnTo>
                    <a:pt x="204774" y="430034"/>
                  </a:lnTo>
                  <a:lnTo>
                    <a:pt x="216115" y="427813"/>
                  </a:lnTo>
                  <a:lnTo>
                    <a:pt x="225536" y="421646"/>
                  </a:lnTo>
                  <a:lnTo>
                    <a:pt x="231971" y="412278"/>
                  </a:lnTo>
                  <a:lnTo>
                    <a:pt x="234353" y="400456"/>
                  </a:lnTo>
                  <a:lnTo>
                    <a:pt x="234353" y="339013"/>
                  </a:lnTo>
                  <a:lnTo>
                    <a:pt x="231971" y="327020"/>
                  </a:lnTo>
                  <a:lnTo>
                    <a:pt x="225536" y="317263"/>
                  </a:lnTo>
                  <a:lnTo>
                    <a:pt x="216115" y="310704"/>
                  </a:lnTo>
                  <a:lnTo>
                    <a:pt x="204774" y="308305"/>
                  </a:lnTo>
                  <a:lnTo>
                    <a:pt x="178612" y="308305"/>
                  </a:lnTo>
                  <a:lnTo>
                    <a:pt x="178612" y="29578"/>
                  </a:lnTo>
                  <a:lnTo>
                    <a:pt x="176391" y="18237"/>
                  </a:lnTo>
                  <a:lnTo>
                    <a:pt x="170224" y="8816"/>
                  </a:lnTo>
                  <a:lnTo>
                    <a:pt x="160857" y="2382"/>
                  </a:lnTo>
                  <a:lnTo>
                    <a:pt x="149034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rgbClr val="FDBB9D"/>
                </a:solidFill>
              </a:endParaRPr>
            </a:p>
          </p:txBody>
        </p:sp>
        <p:sp>
          <p:nvSpPr>
            <p:cNvPr id="11" name="object 5"/>
            <p:cNvSpPr/>
            <p:nvPr/>
          </p:nvSpPr>
          <p:spPr>
            <a:xfrm>
              <a:off x="1898600" y="2705383"/>
              <a:ext cx="1244600" cy="1244600"/>
            </a:xfrm>
            <a:custGeom>
              <a:avLst/>
              <a:gdLst/>
              <a:ahLst/>
              <a:cxnLst/>
              <a:rect l="l" t="t" r="r" b="b"/>
              <a:pathLst>
                <a:path w="1244600" h="1244600">
                  <a:moveTo>
                    <a:pt x="622300" y="0"/>
                  </a:moveTo>
                  <a:lnTo>
                    <a:pt x="573682" y="1873"/>
                  </a:lnTo>
                  <a:lnTo>
                    <a:pt x="526085" y="7399"/>
                  </a:lnTo>
                  <a:lnTo>
                    <a:pt x="479648" y="16441"/>
                  </a:lnTo>
                  <a:lnTo>
                    <a:pt x="434508" y="28859"/>
                  </a:lnTo>
                  <a:lnTo>
                    <a:pt x="390805" y="44515"/>
                  </a:lnTo>
                  <a:lnTo>
                    <a:pt x="348677" y="63271"/>
                  </a:lnTo>
                  <a:lnTo>
                    <a:pt x="308263" y="84987"/>
                  </a:lnTo>
                  <a:lnTo>
                    <a:pt x="269701" y="109525"/>
                  </a:lnTo>
                  <a:lnTo>
                    <a:pt x="233130" y="136748"/>
                  </a:lnTo>
                  <a:lnTo>
                    <a:pt x="198689" y="166515"/>
                  </a:lnTo>
                  <a:lnTo>
                    <a:pt x="166515" y="198689"/>
                  </a:lnTo>
                  <a:lnTo>
                    <a:pt x="136748" y="233130"/>
                  </a:lnTo>
                  <a:lnTo>
                    <a:pt x="109525" y="269701"/>
                  </a:lnTo>
                  <a:lnTo>
                    <a:pt x="84987" y="308263"/>
                  </a:lnTo>
                  <a:lnTo>
                    <a:pt x="63271" y="348677"/>
                  </a:lnTo>
                  <a:lnTo>
                    <a:pt x="44513" y="390811"/>
                  </a:lnTo>
                  <a:lnTo>
                    <a:pt x="28859" y="434508"/>
                  </a:lnTo>
                  <a:lnTo>
                    <a:pt x="16441" y="479648"/>
                  </a:lnTo>
                  <a:lnTo>
                    <a:pt x="7399" y="526085"/>
                  </a:lnTo>
                  <a:lnTo>
                    <a:pt x="1873" y="573682"/>
                  </a:lnTo>
                  <a:lnTo>
                    <a:pt x="0" y="622299"/>
                  </a:lnTo>
                  <a:lnTo>
                    <a:pt x="1873" y="670917"/>
                  </a:lnTo>
                  <a:lnTo>
                    <a:pt x="7399" y="718514"/>
                  </a:lnTo>
                  <a:lnTo>
                    <a:pt x="16441" y="764951"/>
                  </a:lnTo>
                  <a:lnTo>
                    <a:pt x="28859" y="810091"/>
                  </a:lnTo>
                  <a:lnTo>
                    <a:pt x="44515" y="853794"/>
                  </a:lnTo>
                  <a:lnTo>
                    <a:pt x="63271" y="895922"/>
                  </a:lnTo>
                  <a:lnTo>
                    <a:pt x="84987" y="936336"/>
                  </a:lnTo>
                  <a:lnTo>
                    <a:pt x="109525" y="974898"/>
                  </a:lnTo>
                  <a:lnTo>
                    <a:pt x="136748" y="1011469"/>
                  </a:lnTo>
                  <a:lnTo>
                    <a:pt x="166515" y="1045910"/>
                  </a:lnTo>
                  <a:lnTo>
                    <a:pt x="198689" y="1078084"/>
                  </a:lnTo>
                  <a:lnTo>
                    <a:pt x="233130" y="1107851"/>
                  </a:lnTo>
                  <a:lnTo>
                    <a:pt x="269701" y="1135074"/>
                  </a:lnTo>
                  <a:lnTo>
                    <a:pt x="308263" y="1159612"/>
                  </a:lnTo>
                  <a:lnTo>
                    <a:pt x="348677" y="1181328"/>
                  </a:lnTo>
                  <a:lnTo>
                    <a:pt x="390805" y="1200084"/>
                  </a:lnTo>
                  <a:lnTo>
                    <a:pt x="434508" y="1215740"/>
                  </a:lnTo>
                  <a:lnTo>
                    <a:pt x="479648" y="1228158"/>
                  </a:lnTo>
                  <a:lnTo>
                    <a:pt x="526085" y="1237200"/>
                  </a:lnTo>
                  <a:lnTo>
                    <a:pt x="573682" y="1242726"/>
                  </a:lnTo>
                  <a:lnTo>
                    <a:pt x="622300" y="1244599"/>
                  </a:lnTo>
                  <a:lnTo>
                    <a:pt x="670917" y="1242726"/>
                  </a:lnTo>
                  <a:lnTo>
                    <a:pt x="718514" y="1237200"/>
                  </a:lnTo>
                  <a:lnTo>
                    <a:pt x="764951" y="1228158"/>
                  </a:lnTo>
                  <a:lnTo>
                    <a:pt x="810091" y="1215740"/>
                  </a:lnTo>
                  <a:lnTo>
                    <a:pt x="853794" y="1200084"/>
                  </a:lnTo>
                  <a:lnTo>
                    <a:pt x="895922" y="1181328"/>
                  </a:lnTo>
                  <a:lnTo>
                    <a:pt x="930618" y="1162684"/>
                  </a:lnTo>
                  <a:lnTo>
                    <a:pt x="622300" y="1162684"/>
                  </a:lnTo>
                  <a:lnTo>
                    <a:pt x="573170" y="1160473"/>
                  </a:lnTo>
                  <a:lnTo>
                    <a:pt x="525264" y="1153965"/>
                  </a:lnTo>
                  <a:lnTo>
                    <a:pt x="478775" y="1143354"/>
                  </a:lnTo>
                  <a:lnTo>
                    <a:pt x="433894" y="1128832"/>
                  </a:lnTo>
                  <a:lnTo>
                    <a:pt x="390813" y="1110589"/>
                  </a:lnTo>
                  <a:lnTo>
                    <a:pt x="349725" y="1088819"/>
                  </a:lnTo>
                  <a:lnTo>
                    <a:pt x="310820" y="1063714"/>
                  </a:lnTo>
                  <a:lnTo>
                    <a:pt x="274292" y="1035464"/>
                  </a:lnTo>
                  <a:lnTo>
                    <a:pt x="240331" y="1004263"/>
                  </a:lnTo>
                  <a:lnTo>
                    <a:pt x="209131" y="970302"/>
                  </a:lnTo>
                  <a:lnTo>
                    <a:pt x="180882" y="933773"/>
                  </a:lnTo>
                  <a:lnTo>
                    <a:pt x="155777" y="894869"/>
                  </a:lnTo>
                  <a:lnTo>
                    <a:pt x="134007" y="853780"/>
                  </a:lnTo>
                  <a:lnTo>
                    <a:pt x="115766" y="810700"/>
                  </a:lnTo>
                  <a:lnTo>
                    <a:pt x="101244" y="765820"/>
                  </a:lnTo>
                  <a:lnTo>
                    <a:pt x="90633" y="719332"/>
                  </a:lnTo>
                  <a:lnTo>
                    <a:pt x="84126" y="671428"/>
                  </a:lnTo>
                  <a:lnTo>
                    <a:pt x="81915" y="622299"/>
                  </a:lnTo>
                  <a:lnTo>
                    <a:pt x="84126" y="573169"/>
                  </a:lnTo>
                  <a:lnTo>
                    <a:pt x="90633" y="525264"/>
                  </a:lnTo>
                  <a:lnTo>
                    <a:pt x="101244" y="478774"/>
                  </a:lnTo>
                  <a:lnTo>
                    <a:pt x="115766" y="433892"/>
                  </a:lnTo>
                  <a:lnTo>
                    <a:pt x="134010" y="390805"/>
                  </a:lnTo>
                  <a:lnTo>
                    <a:pt x="155777" y="349721"/>
                  </a:lnTo>
                  <a:lnTo>
                    <a:pt x="180882" y="310816"/>
                  </a:lnTo>
                  <a:lnTo>
                    <a:pt x="209131" y="274286"/>
                  </a:lnTo>
                  <a:lnTo>
                    <a:pt x="240331" y="240325"/>
                  </a:lnTo>
                  <a:lnTo>
                    <a:pt x="274292" y="209123"/>
                  </a:lnTo>
                  <a:lnTo>
                    <a:pt x="310820" y="180873"/>
                  </a:lnTo>
                  <a:lnTo>
                    <a:pt x="349725" y="155767"/>
                  </a:lnTo>
                  <a:lnTo>
                    <a:pt x="390813" y="133997"/>
                  </a:lnTo>
                  <a:lnTo>
                    <a:pt x="433894" y="115755"/>
                  </a:lnTo>
                  <a:lnTo>
                    <a:pt x="478775" y="101232"/>
                  </a:lnTo>
                  <a:lnTo>
                    <a:pt x="525264" y="90621"/>
                  </a:lnTo>
                  <a:lnTo>
                    <a:pt x="573170" y="84114"/>
                  </a:lnTo>
                  <a:lnTo>
                    <a:pt x="622300" y="81902"/>
                  </a:lnTo>
                  <a:lnTo>
                    <a:pt x="930594" y="81902"/>
                  </a:lnTo>
                  <a:lnTo>
                    <a:pt x="895922" y="63271"/>
                  </a:lnTo>
                  <a:lnTo>
                    <a:pt x="853794" y="44515"/>
                  </a:lnTo>
                  <a:lnTo>
                    <a:pt x="810091" y="28859"/>
                  </a:lnTo>
                  <a:lnTo>
                    <a:pt x="764951" y="16441"/>
                  </a:lnTo>
                  <a:lnTo>
                    <a:pt x="718514" y="7399"/>
                  </a:lnTo>
                  <a:lnTo>
                    <a:pt x="670917" y="1873"/>
                  </a:lnTo>
                  <a:lnTo>
                    <a:pt x="622300" y="0"/>
                  </a:lnTo>
                  <a:close/>
                </a:path>
                <a:path w="1244600" h="1244600">
                  <a:moveTo>
                    <a:pt x="930594" y="81902"/>
                  </a:moveTo>
                  <a:lnTo>
                    <a:pt x="622300" y="81902"/>
                  </a:lnTo>
                  <a:lnTo>
                    <a:pt x="671429" y="84114"/>
                  </a:lnTo>
                  <a:lnTo>
                    <a:pt x="719335" y="90621"/>
                  </a:lnTo>
                  <a:lnTo>
                    <a:pt x="765824" y="101232"/>
                  </a:lnTo>
                  <a:lnTo>
                    <a:pt x="810705" y="115755"/>
                  </a:lnTo>
                  <a:lnTo>
                    <a:pt x="853786" y="133997"/>
                  </a:lnTo>
                  <a:lnTo>
                    <a:pt x="894874" y="155767"/>
                  </a:lnTo>
                  <a:lnTo>
                    <a:pt x="933779" y="180873"/>
                  </a:lnTo>
                  <a:lnTo>
                    <a:pt x="970307" y="209123"/>
                  </a:lnTo>
                  <a:lnTo>
                    <a:pt x="1004268" y="240325"/>
                  </a:lnTo>
                  <a:lnTo>
                    <a:pt x="1035468" y="274286"/>
                  </a:lnTo>
                  <a:lnTo>
                    <a:pt x="1063717" y="310816"/>
                  </a:lnTo>
                  <a:lnTo>
                    <a:pt x="1088822" y="349721"/>
                  </a:lnTo>
                  <a:lnTo>
                    <a:pt x="1110592" y="390811"/>
                  </a:lnTo>
                  <a:lnTo>
                    <a:pt x="1128833" y="433892"/>
                  </a:lnTo>
                  <a:lnTo>
                    <a:pt x="1143355" y="478774"/>
                  </a:lnTo>
                  <a:lnTo>
                    <a:pt x="1153966" y="525264"/>
                  </a:lnTo>
                  <a:lnTo>
                    <a:pt x="1160473" y="573169"/>
                  </a:lnTo>
                  <a:lnTo>
                    <a:pt x="1162685" y="622299"/>
                  </a:lnTo>
                  <a:lnTo>
                    <a:pt x="1160473" y="671428"/>
                  </a:lnTo>
                  <a:lnTo>
                    <a:pt x="1153966" y="719332"/>
                  </a:lnTo>
                  <a:lnTo>
                    <a:pt x="1143355" y="765820"/>
                  </a:lnTo>
                  <a:lnTo>
                    <a:pt x="1128833" y="810700"/>
                  </a:lnTo>
                  <a:lnTo>
                    <a:pt x="1110584" y="853794"/>
                  </a:lnTo>
                  <a:lnTo>
                    <a:pt x="1088822" y="894869"/>
                  </a:lnTo>
                  <a:lnTo>
                    <a:pt x="1063717" y="933773"/>
                  </a:lnTo>
                  <a:lnTo>
                    <a:pt x="1035468" y="970302"/>
                  </a:lnTo>
                  <a:lnTo>
                    <a:pt x="1004268" y="1004263"/>
                  </a:lnTo>
                  <a:lnTo>
                    <a:pt x="970307" y="1035464"/>
                  </a:lnTo>
                  <a:lnTo>
                    <a:pt x="933779" y="1063714"/>
                  </a:lnTo>
                  <a:lnTo>
                    <a:pt x="894874" y="1088819"/>
                  </a:lnTo>
                  <a:lnTo>
                    <a:pt x="853786" y="1110589"/>
                  </a:lnTo>
                  <a:lnTo>
                    <a:pt x="810705" y="1128832"/>
                  </a:lnTo>
                  <a:lnTo>
                    <a:pt x="765824" y="1143354"/>
                  </a:lnTo>
                  <a:lnTo>
                    <a:pt x="719335" y="1153965"/>
                  </a:lnTo>
                  <a:lnTo>
                    <a:pt x="671429" y="1160473"/>
                  </a:lnTo>
                  <a:lnTo>
                    <a:pt x="622300" y="1162684"/>
                  </a:lnTo>
                  <a:lnTo>
                    <a:pt x="930618" y="1162684"/>
                  </a:lnTo>
                  <a:lnTo>
                    <a:pt x="974898" y="1135074"/>
                  </a:lnTo>
                  <a:lnTo>
                    <a:pt x="1011469" y="1107851"/>
                  </a:lnTo>
                  <a:lnTo>
                    <a:pt x="1045910" y="1078084"/>
                  </a:lnTo>
                  <a:lnTo>
                    <a:pt x="1078084" y="1045910"/>
                  </a:lnTo>
                  <a:lnTo>
                    <a:pt x="1107851" y="1011469"/>
                  </a:lnTo>
                  <a:lnTo>
                    <a:pt x="1135074" y="974898"/>
                  </a:lnTo>
                  <a:lnTo>
                    <a:pt x="1159612" y="936336"/>
                  </a:lnTo>
                  <a:lnTo>
                    <a:pt x="1181328" y="895922"/>
                  </a:lnTo>
                  <a:lnTo>
                    <a:pt x="1200089" y="853780"/>
                  </a:lnTo>
                  <a:lnTo>
                    <a:pt x="1215740" y="810091"/>
                  </a:lnTo>
                  <a:lnTo>
                    <a:pt x="1228158" y="764951"/>
                  </a:lnTo>
                  <a:lnTo>
                    <a:pt x="1237200" y="718514"/>
                  </a:lnTo>
                  <a:lnTo>
                    <a:pt x="1242726" y="670917"/>
                  </a:lnTo>
                  <a:lnTo>
                    <a:pt x="1244600" y="622299"/>
                  </a:lnTo>
                  <a:lnTo>
                    <a:pt x="1242726" y="573682"/>
                  </a:lnTo>
                  <a:lnTo>
                    <a:pt x="1237200" y="526085"/>
                  </a:lnTo>
                  <a:lnTo>
                    <a:pt x="1228158" y="479648"/>
                  </a:lnTo>
                  <a:lnTo>
                    <a:pt x="1215740" y="434508"/>
                  </a:lnTo>
                  <a:lnTo>
                    <a:pt x="1200084" y="390805"/>
                  </a:lnTo>
                  <a:lnTo>
                    <a:pt x="1181328" y="348677"/>
                  </a:lnTo>
                  <a:lnTo>
                    <a:pt x="1159612" y="308263"/>
                  </a:lnTo>
                  <a:lnTo>
                    <a:pt x="1135074" y="269701"/>
                  </a:lnTo>
                  <a:lnTo>
                    <a:pt x="1107851" y="233130"/>
                  </a:lnTo>
                  <a:lnTo>
                    <a:pt x="1078084" y="198689"/>
                  </a:lnTo>
                  <a:lnTo>
                    <a:pt x="1045910" y="166515"/>
                  </a:lnTo>
                  <a:lnTo>
                    <a:pt x="1011469" y="136748"/>
                  </a:lnTo>
                  <a:lnTo>
                    <a:pt x="974898" y="109525"/>
                  </a:lnTo>
                  <a:lnTo>
                    <a:pt x="936336" y="84987"/>
                  </a:lnTo>
                  <a:lnTo>
                    <a:pt x="930594" y="81902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rgbClr val="FDBB9D"/>
                </a:solidFill>
              </a:endParaRP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421485" y="2475427"/>
            <a:ext cx="1824207" cy="1095463"/>
          </a:xfrm>
          <a:prstGeom prst="rect">
            <a:avLst/>
          </a:prstGeom>
          <a:solidFill>
            <a:srgbClr val="2E4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трамадол</a:t>
            </a:r>
            <a:endParaRPr lang="ru-RU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42995" y="2475427"/>
            <a:ext cx="1824207" cy="1095463"/>
          </a:xfrm>
          <a:prstGeom prst="rect">
            <a:avLst/>
          </a:prstGeom>
          <a:solidFill>
            <a:srgbClr val="2E4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ондансетрон</a:t>
            </a:r>
            <a:endParaRPr lang="ru-RU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88343" y="2475427"/>
            <a:ext cx="1824207" cy="1095463"/>
          </a:xfrm>
          <a:prstGeom prst="rect">
            <a:avLst/>
          </a:prstGeom>
          <a:solidFill>
            <a:srgbClr val="2E4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метоклопрамид</a:t>
            </a:r>
            <a:endParaRPr lang="ru-RU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388343" y="4483419"/>
            <a:ext cx="1824207" cy="1095463"/>
          </a:xfrm>
          <a:prstGeom prst="rect">
            <a:avLst/>
          </a:prstGeom>
          <a:solidFill>
            <a:srgbClr val="2E4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фентанил</a:t>
            </a:r>
            <a:endParaRPr lang="ru-RU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81415" y="3556724"/>
            <a:ext cx="1824207" cy="1095463"/>
          </a:xfrm>
          <a:prstGeom prst="rect">
            <a:avLst/>
          </a:prstGeom>
          <a:solidFill>
            <a:srgbClr val="2E4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рисперидон</a:t>
            </a:r>
            <a:endParaRPr lang="ru-RU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644159" y="3556725"/>
            <a:ext cx="1824207" cy="1095463"/>
          </a:xfrm>
          <a:prstGeom prst="rect">
            <a:avLst/>
          </a:prstGeom>
          <a:solidFill>
            <a:srgbClr val="2E4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тразодон</a:t>
            </a:r>
            <a:endParaRPr lang="ru-RU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21485" y="4483418"/>
            <a:ext cx="1824207" cy="1095463"/>
          </a:xfrm>
          <a:prstGeom prst="rect">
            <a:avLst/>
          </a:prstGeom>
          <a:solidFill>
            <a:srgbClr val="2E4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линезолид</a:t>
            </a:r>
            <a:endParaRPr lang="ru-RU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3354022" y="4483418"/>
            <a:ext cx="1010507" cy="1056980"/>
            <a:chOff x="3699051" y="4477222"/>
            <a:chExt cx="1015365" cy="1334920"/>
          </a:xfrm>
          <a:solidFill>
            <a:srgbClr val="E1A198"/>
          </a:solidFill>
        </p:grpSpPr>
        <p:sp>
          <p:nvSpPr>
            <p:cNvPr id="22" name="object 10"/>
            <p:cNvSpPr/>
            <p:nvPr/>
          </p:nvSpPr>
          <p:spPr>
            <a:xfrm>
              <a:off x="3937834" y="4477222"/>
              <a:ext cx="537845" cy="652780"/>
            </a:xfrm>
            <a:custGeom>
              <a:avLst/>
              <a:gdLst/>
              <a:ahLst/>
              <a:cxnLst/>
              <a:rect l="l" t="t" r="r" b="b"/>
              <a:pathLst>
                <a:path w="537845" h="652779">
                  <a:moveTo>
                    <a:pt x="268668" y="0"/>
                  </a:moveTo>
                  <a:lnTo>
                    <a:pt x="210757" y="3538"/>
                  </a:lnTo>
                  <a:lnTo>
                    <a:pt x="161573" y="13816"/>
                  </a:lnTo>
                  <a:lnTo>
                    <a:pt x="120442" y="30329"/>
                  </a:lnTo>
                  <a:lnTo>
                    <a:pt x="86684" y="52573"/>
                  </a:lnTo>
                  <a:lnTo>
                    <a:pt x="59624" y="80043"/>
                  </a:lnTo>
                  <a:lnTo>
                    <a:pt x="38585" y="112234"/>
                  </a:lnTo>
                  <a:lnTo>
                    <a:pt x="22889" y="148641"/>
                  </a:lnTo>
                  <a:lnTo>
                    <a:pt x="11859" y="188760"/>
                  </a:lnTo>
                  <a:lnTo>
                    <a:pt x="4819" y="232085"/>
                  </a:lnTo>
                  <a:lnTo>
                    <a:pt x="1092" y="278113"/>
                  </a:lnTo>
                  <a:lnTo>
                    <a:pt x="0" y="326339"/>
                  </a:lnTo>
                  <a:lnTo>
                    <a:pt x="3516" y="379267"/>
                  </a:lnTo>
                  <a:lnTo>
                    <a:pt x="13696" y="429477"/>
                  </a:lnTo>
                  <a:lnTo>
                    <a:pt x="29987" y="476296"/>
                  </a:lnTo>
                  <a:lnTo>
                    <a:pt x="51835" y="519053"/>
                  </a:lnTo>
                  <a:lnTo>
                    <a:pt x="78689" y="557075"/>
                  </a:lnTo>
                  <a:lnTo>
                    <a:pt x="109994" y="589691"/>
                  </a:lnTo>
                  <a:lnTo>
                    <a:pt x="145197" y="616229"/>
                  </a:lnTo>
                  <a:lnTo>
                    <a:pt x="183746" y="636016"/>
                  </a:lnTo>
                  <a:lnTo>
                    <a:pt x="225087" y="648381"/>
                  </a:lnTo>
                  <a:lnTo>
                    <a:pt x="268668" y="652652"/>
                  </a:lnTo>
                  <a:lnTo>
                    <a:pt x="312245" y="648381"/>
                  </a:lnTo>
                  <a:lnTo>
                    <a:pt x="353584" y="636016"/>
                  </a:lnTo>
                  <a:lnTo>
                    <a:pt x="392131" y="616229"/>
                  </a:lnTo>
                  <a:lnTo>
                    <a:pt x="427332" y="589691"/>
                  </a:lnTo>
                  <a:lnTo>
                    <a:pt x="458636" y="557075"/>
                  </a:lnTo>
                  <a:lnTo>
                    <a:pt x="485489" y="519053"/>
                  </a:lnTo>
                  <a:lnTo>
                    <a:pt x="507337" y="476296"/>
                  </a:lnTo>
                  <a:lnTo>
                    <a:pt x="523628" y="429477"/>
                  </a:lnTo>
                  <a:lnTo>
                    <a:pt x="533808" y="379267"/>
                  </a:lnTo>
                  <a:lnTo>
                    <a:pt x="537324" y="326339"/>
                  </a:lnTo>
                  <a:lnTo>
                    <a:pt x="536232" y="278113"/>
                  </a:lnTo>
                  <a:lnTo>
                    <a:pt x="532505" y="232085"/>
                  </a:lnTo>
                  <a:lnTo>
                    <a:pt x="525466" y="188760"/>
                  </a:lnTo>
                  <a:lnTo>
                    <a:pt x="514438" y="148641"/>
                  </a:lnTo>
                  <a:lnTo>
                    <a:pt x="498744" y="112234"/>
                  </a:lnTo>
                  <a:lnTo>
                    <a:pt x="477706" y="80043"/>
                  </a:lnTo>
                  <a:lnTo>
                    <a:pt x="450648" y="52573"/>
                  </a:lnTo>
                  <a:lnTo>
                    <a:pt x="416892" y="30329"/>
                  </a:lnTo>
                  <a:lnTo>
                    <a:pt x="375761" y="13816"/>
                  </a:lnTo>
                  <a:lnTo>
                    <a:pt x="326579" y="3538"/>
                  </a:lnTo>
                  <a:lnTo>
                    <a:pt x="26866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rgbClr val="FDBB9D"/>
                </a:solidFill>
              </a:endParaRPr>
            </a:p>
          </p:txBody>
        </p:sp>
        <p:sp>
          <p:nvSpPr>
            <p:cNvPr id="23" name="object 11"/>
            <p:cNvSpPr/>
            <p:nvPr/>
          </p:nvSpPr>
          <p:spPr>
            <a:xfrm>
              <a:off x="3699051" y="5154917"/>
              <a:ext cx="1015365" cy="657225"/>
            </a:xfrm>
            <a:custGeom>
              <a:avLst/>
              <a:gdLst/>
              <a:ahLst/>
              <a:cxnLst/>
              <a:rect l="l" t="t" r="r" b="b"/>
              <a:pathLst>
                <a:path w="1015364" h="657225">
                  <a:moveTo>
                    <a:pt x="360324" y="0"/>
                  </a:moveTo>
                  <a:lnTo>
                    <a:pt x="297824" y="12560"/>
                  </a:lnTo>
                  <a:lnTo>
                    <a:pt x="242992" y="26510"/>
                  </a:lnTo>
                  <a:lnTo>
                    <a:pt x="195326" y="42255"/>
                  </a:lnTo>
                  <a:lnTo>
                    <a:pt x="154326" y="60199"/>
                  </a:lnTo>
                  <a:lnTo>
                    <a:pt x="119492" y="80749"/>
                  </a:lnTo>
                  <a:lnTo>
                    <a:pt x="66314" y="131286"/>
                  </a:lnTo>
                  <a:lnTo>
                    <a:pt x="31786" y="197110"/>
                  </a:lnTo>
                  <a:lnTo>
                    <a:pt x="20263" y="236767"/>
                  </a:lnTo>
                  <a:lnTo>
                    <a:pt x="11901" y="281463"/>
                  </a:lnTo>
                  <a:lnTo>
                    <a:pt x="6197" y="331603"/>
                  </a:lnTo>
                  <a:lnTo>
                    <a:pt x="2650" y="387591"/>
                  </a:lnTo>
                  <a:lnTo>
                    <a:pt x="762" y="449833"/>
                  </a:lnTo>
                  <a:lnTo>
                    <a:pt x="455" y="464429"/>
                  </a:lnTo>
                  <a:lnTo>
                    <a:pt x="233" y="471978"/>
                  </a:lnTo>
                  <a:lnTo>
                    <a:pt x="85" y="474299"/>
                  </a:lnTo>
                  <a:lnTo>
                    <a:pt x="38" y="506209"/>
                  </a:lnTo>
                  <a:lnTo>
                    <a:pt x="49986" y="593265"/>
                  </a:lnTo>
                  <a:lnTo>
                    <a:pt x="119491" y="637970"/>
                  </a:lnTo>
                  <a:lnTo>
                    <a:pt x="256123" y="654440"/>
                  </a:lnTo>
                  <a:lnTo>
                    <a:pt x="507453" y="656793"/>
                  </a:lnTo>
                  <a:lnTo>
                    <a:pt x="769276" y="633264"/>
                  </a:lnTo>
                  <a:lnTo>
                    <a:pt x="923413" y="581501"/>
                  </a:lnTo>
                  <a:lnTo>
                    <a:pt x="996422" y="529738"/>
                  </a:lnTo>
                  <a:lnTo>
                    <a:pt x="1014857" y="506209"/>
                  </a:lnTo>
                  <a:lnTo>
                    <a:pt x="1014793" y="483590"/>
                  </a:lnTo>
                  <a:lnTo>
                    <a:pt x="1014615" y="480123"/>
                  </a:lnTo>
                  <a:lnTo>
                    <a:pt x="1014310" y="460044"/>
                  </a:lnTo>
                  <a:lnTo>
                    <a:pt x="1012604" y="396134"/>
                  </a:lnTo>
                  <a:lnTo>
                    <a:pt x="1009277" y="338677"/>
                  </a:lnTo>
                  <a:lnTo>
                    <a:pt x="1003812" y="287255"/>
                  </a:lnTo>
                  <a:lnTo>
                    <a:pt x="995693" y="241447"/>
                  </a:lnTo>
                  <a:lnTo>
                    <a:pt x="984400" y="200836"/>
                  </a:lnTo>
                  <a:lnTo>
                    <a:pt x="969416" y="165001"/>
                  </a:lnTo>
                  <a:lnTo>
                    <a:pt x="926307" y="105986"/>
                  </a:lnTo>
                  <a:lnTo>
                    <a:pt x="862221" y="61049"/>
                  </a:lnTo>
                  <a:lnTo>
                    <a:pt x="851459" y="56286"/>
                  </a:lnTo>
                  <a:lnTo>
                    <a:pt x="507453" y="56286"/>
                  </a:lnTo>
                  <a:lnTo>
                    <a:pt x="441029" y="47491"/>
                  </a:lnTo>
                  <a:lnTo>
                    <a:pt x="395279" y="28143"/>
                  </a:lnTo>
                  <a:lnTo>
                    <a:pt x="368834" y="8794"/>
                  </a:lnTo>
                  <a:lnTo>
                    <a:pt x="360324" y="0"/>
                  </a:lnTo>
                  <a:close/>
                </a:path>
                <a:path w="1015364" h="657225">
                  <a:moveTo>
                    <a:pt x="1014869" y="481799"/>
                  </a:moveTo>
                  <a:lnTo>
                    <a:pt x="1014793" y="483590"/>
                  </a:lnTo>
                  <a:lnTo>
                    <a:pt x="1014869" y="481799"/>
                  </a:lnTo>
                  <a:close/>
                </a:path>
                <a:path w="1015364" h="657225">
                  <a:moveTo>
                    <a:pt x="0" y="473214"/>
                  </a:moveTo>
                  <a:lnTo>
                    <a:pt x="1" y="474299"/>
                  </a:lnTo>
                  <a:lnTo>
                    <a:pt x="0" y="473214"/>
                  </a:lnTo>
                  <a:close/>
                </a:path>
                <a:path w="1015364" h="657225">
                  <a:moveTo>
                    <a:pt x="654558" y="0"/>
                  </a:moveTo>
                  <a:lnTo>
                    <a:pt x="627413" y="32540"/>
                  </a:lnTo>
                  <a:lnTo>
                    <a:pt x="603042" y="49250"/>
                  </a:lnTo>
                  <a:lnTo>
                    <a:pt x="567652" y="55406"/>
                  </a:lnTo>
                  <a:lnTo>
                    <a:pt x="507453" y="56286"/>
                  </a:lnTo>
                  <a:lnTo>
                    <a:pt x="851459" y="56286"/>
                  </a:lnTo>
                  <a:lnTo>
                    <a:pt x="821018" y="42812"/>
                  </a:lnTo>
                  <a:lnTo>
                    <a:pt x="773019" y="26838"/>
                  </a:lnTo>
                  <a:lnTo>
                    <a:pt x="717704" y="12707"/>
                  </a:lnTo>
                  <a:lnTo>
                    <a:pt x="65455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rgbClr val="FDBB9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955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459137" y="4728072"/>
            <a:ext cx="6512811" cy="289367"/>
          </a:xfrm>
          <a:prstGeom prst="rect">
            <a:avLst/>
          </a:prstGeom>
          <a:solidFill>
            <a:srgbClr val="E1A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59805" y="4000539"/>
            <a:ext cx="6512811" cy="289367"/>
          </a:xfrm>
          <a:prstGeom prst="rect">
            <a:avLst/>
          </a:prstGeom>
          <a:solidFill>
            <a:srgbClr val="E1A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56207" y="2585177"/>
            <a:ext cx="6512811" cy="289367"/>
          </a:xfrm>
          <a:prstGeom prst="rect">
            <a:avLst/>
          </a:prstGeom>
          <a:solidFill>
            <a:srgbClr val="E1A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56207" y="3294625"/>
            <a:ext cx="6512811" cy="289367"/>
          </a:xfrm>
          <a:prstGeom prst="rect">
            <a:avLst/>
          </a:prstGeom>
          <a:solidFill>
            <a:srgbClr val="E1A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56209" y="1855760"/>
            <a:ext cx="6512811" cy="289367"/>
          </a:xfrm>
          <a:prstGeom prst="rect">
            <a:avLst/>
          </a:prstGeom>
          <a:solidFill>
            <a:srgbClr val="E1A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56210" y="5063683"/>
            <a:ext cx="6512811" cy="289367"/>
          </a:xfrm>
          <a:prstGeom prst="rect">
            <a:avLst/>
          </a:prstGeom>
          <a:solidFill>
            <a:srgbClr val="E0D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56206" y="4360703"/>
            <a:ext cx="6512811" cy="289367"/>
          </a:xfrm>
          <a:prstGeom prst="rect">
            <a:avLst/>
          </a:prstGeom>
          <a:solidFill>
            <a:srgbClr val="E0D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56209" y="3649049"/>
            <a:ext cx="6512811" cy="289367"/>
          </a:xfrm>
          <a:prstGeom prst="rect">
            <a:avLst/>
          </a:prstGeom>
          <a:solidFill>
            <a:srgbClr val="E0D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56209" y="2934695"/>
            <a:ext cx="6512811" cy="289367"/>
          </a:xfrm>
          <a:prstGeom prst="rect">
            <a:avLst/>
          </a:prstGeom>
          <a:solidFill>
            <a:srgbClr val="E0D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56210" y="2234415"/>
            <a:ext cx="6512811" cy="289367"/>
          </a:xfrm>
          <a:prstGeom prst="rect">
            <a:avLst/>
          </a:prstGeom>
          <a:solidFill>
            <a:srgbClr val="E0D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56211" y="1489067"/>
            <a:ext cx="6512811" cy="289367"/>
          </a:xfrm>
          <a:prstGeom prst="rect">
            <a:avLst/>
          </a:prstGeom>
          <a:solidFill>
            <a:srgbClr val="E0D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Shape 2"/>
          <p:cNvSpPr txBox="1"/>
          <p:nvPr/>
        </p:nvSpPr>
        <p:spPr>
          <a:xfrm>
            <a:off x="456211" y="1489067"/>
            <a:ext cx="5342705" cy="2692416"/>
          </a:xfrm>
          <a:prstGeom prst="rect">
            <a:avLst/>
          </a:prstGeom>
          <a:noFill/>
          <a:ln>
            <a:noFill/>
          </a:ln>
        </p:spPr>
        <p:txBody>
          <a:bodyPr lIns="0" tIns="15932" rIns="0" bIns="0">
            <a:noAutofit/>
          </a:bodyPr>
          <a:lstStyle/>
          <a:p>
            <a:pPr marL="79661">
              <a:lnSpc>
                <a:spcPct val="93000"/>
              </a:lnSpc>
              <a:spcAft>
                <a:spcPts val="795"/>
              </a:spcAft>
              <a:buClr>
                <a:srgbClr val="0066FF"/>
              </a:buClr>
              <a:buSzPct val="40000"/>
            </a:pPr>
            <a:r>
              <a:rPr lang="ru-RU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</a:t>
            </a:r>
            <a:r>
              <a:rPr lang="ru-RU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ахикардия</a:t>
            </a:r>
          </a:p>
          <a:p>
            <a:pPr marL="79661">
              <a:lnSpc>
                <a:spcPct val="93000"/>
              </a:lnSpc>
              <a:spcAft>
                <a:spcPts val="795"/>
              </a:spcAft>
              <a:buClr>
                <a:srgbClr val="0066FF"/>
              </a:buClr>
              <a:buSzPct val="40000"/>
            </a:pPr>
            <a:r>
              <a:rPr lang="ru-RU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артериальная гипертония </a:t>
            </a:r>
          </a:p>
          <a:p>
            <a:pPr marL="79661">
              <a:lnSpc>
                <a:spcPct val="93000"/>
              </a:lnSpc>
              <a:spcAft>
                <a:spcPts val="795"/>
              </a:spcAft>
              <a:buClr>
                <a:srgbClr val="0066FF"/>
              </a:buClr>
              <a:buSzPct val="40000"/>
            </a:pPr>
            <a:r>
              <a:rPr lang="ru-RU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гипертермия</a:t>
            </a:r>
          </a:p>
          <a:p>
            <a:pPr marL="79661">
              <a:lnSpc>
                <a:spcPct val="93000"/>
              </a:lnSpc>
              <a:spcAft>
                <a:spcPts val="795"/>
              </a:spcAft>
              <a:buClr>
                <a:srgbClr val="0066FF"/>
              </a:buClr>
              <a:buSzPct val="40000"/>
            </a:pPr>
            <a:r>
              <a:rPr lang="ru-RU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пот</a:t>
            </a:r>
          </a:p>
          <a:p>
            <a:pPr marL="79661">
              <a:lnSpc>
                <a:spcPct val="93000"/>
              </a:lnSpc>
              <a:spcAft>
                <a:spcPts val="795"/>
              </a:spcAft>
              <a:buClr>
                <a:srgbClr val="0066FF"/>
              </a:buClr>
              <a:buSzPct val="40000"/>
            </a:pPr>
            <a:r>
              <a:rPr lang="ru-RU" b="1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повышенная сальность кожи лица </a:t>
            </a:r>
          </a:p>
          <a:p>
            <a:pPr marL="79661">
              <a:lnSpc>
                <a:spcPct val="93000"/>
              </a:lnSpc>
              <a:spcAft>
                <a:spcPts val="795"/>
              </a:spcAft>
              <a:buClr>
                <a:srgbClr val="0066FF"/>
              </a:buClr>
              <a:buSzPct val="40000"/>
            </a:pPr>
            <a:r>
              <a:rPr lang="ru-RU" spc="-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мидриаз</a:t>
            </a:r>
            <a:r>
              <a:rPr lang="ru-RU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79661">
              <a:lnSpc>
                <a:spcPct val="93000"/>
              </a:lnSpc>
              <a:spcAft>
                <a:spcPts val="795"/>
              </a:spcAft>
              <a:buClr>
                <a:srgbClr val="0066FF"/>
              </a:buClr>
              <a:buSzPct val="40000"/>
            </a:pPr>
            <a:r>
              <a:rPr lang="ru-RU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понос </a:t>
            </a:r>
          </a:p>
          <a:p>
            <a:pPr marL="79661">
              <a:lnSpc>
                <a:spcPct val="93000"/>
              </a:lnSpc>
              <a:spcAft>
                <a:spcPts val="795"/>
              </a:spcAft>
              <a:buClr>
                <a:srgbClr val="0066FF"/>
              </a:buClr>
              <a:buSzPct val="40000"/>
            </a:pPr>
            <a:r>
              <a:rPr lang="ru-RU" spc="-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гиперрефлексия</a:t>
            </a:r>
            <a:r>
              <a:rPr lang="ru-RU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79661">
              <a:lnSpc>
                <a:spcPct val="93000"/>
              </a:lnSpc>
              <a:spcAft>
                <a:spcPts val="795"/>
              </a:spcAft>
              <a:buClr>
                <a:srgbClr val="0066FF"/>
              </a:buClr>
              <a:buSzPct val="40000"/>
            </a:pPr>
            <a:r>
              <a:rPr lang="ru-RU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клонусы</a:t>
            </a:r>
          </a:p>
          <a:p>
            <a:pPr marL="79661">
              <a:lnSpc>
                <a:spcPct val="93000"/>
              </a:lnSpc>
              <a:spcAft>
                <a:spcPts val="795"/>
              </a:spcAft>
              <a:buClr>
                <a:srgbClr val="0066FF"/>
              </a:buClr>
              <a:buSzPct val="40000"/>
            </a:pPr>
            <a:r>
              <a:rPr lang="ru-RU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возбуждение</a:t>
            </a:r>
          </a:p>
          <a:p>
            <a:pPr marL="79661">
              <a:lnSpc>
                <a:spcPct val="93000"/>
              </a:lnSpc>
              <a:spcAft>
                <a:spcPts val="795"/>
              </a:spcAft>
              <a:buClr>
                <a:srgbClr val="0066FF"/>
              </a:buClr>
              <a:buSzPct val="40000"/>
            </a:pPr>
            <a:r>
              <a:rPr lang="ru-RU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мышечная ригидность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19336" cy="5670550"/>
          </a:xfrm>
          <a:prstGeom prst="rect">
            <a:avLst/>
          </a:prstGeom>
          <a:solidFill>
            <a:srgbClr val="2E4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BF3E2"/>
              </a:solidFill>
            </a:endParaRPr>
          </a:p>
        </p:txBody>
      </p:sp>
      <p:sp>
        <p:nvSpPr>
          <p:cNvPr id="5" name="TextShape 1"/>
          <p:cNvSpPr txBox="1"/>
          <p:nvPr/>
        </p:nvSpPr>
        <p:spPr>
          <a:xfrm>
            <a:off x="4560425" y="0"/>
            <a:ext cx="3005044" cy="317500"/>
          </a:xfrm>
          <a:prstGeom prst="rect">
            <a:avLst/>
          </a:prstGeom>
          <a:solidFill>
            <a:srgbClr val="E1A198"/>
          </a:solidFill>
          <a:ln>
            <a:noFill/>
          </a:ln>
        </p:spPr>
        <p:txBody>
          <a:bodyPr lIns="0" tIns="21872" rIns="0" bIns="0" anchor="ctr">
            <a:noAutofit/>
          </a:bodyPr>
          <a:lstStyle/>
          <a:p>
            <a:pPr>
              <a:lnSpc>
                <a:spcPct val="93000"/>
              </a:lnSpc>
            </a:pPr>
            <a:r>
              <a:rPr lang="ru-RU" sz="1600" b="1" spc="-1" dirty="0" smtClean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sz="1400" b="1" spc="-1" dirty="0" smtClean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СЕРОТОНИНОВЫЙ СИНДРОМ</a:t>
            </a:r>
            <a:endParaRPr lang="ru-RU" sz="2400" b="1" spc="-1" dirty="0" smtClean="0">
              <a:solidFill>
                <a:srgbClr val="2E418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6211" y="791832"/>
            <a:ext cx="24147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spc="-1" dirty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ПРОЯВЛЕНИЯ</a:t>
            </a:r>
            <a:endParaRPr lang="ru-RU" sz="2400" dirty="0">
              <a:solidFill>
                <a:srgbClr val="2E418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24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19336" cy="5670550"/>
          </a:xfrm>
          <a:prstGeom prst="rect">
            <a:avLst/>
          </a:prstGeom>
          <a:solidFill>
            <a:srgbClr val="2E4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BF3E2"/>
              </a:solidFill>
            </a:endParaRPr>
          </a:p>
        </p:txBody>
      </p:sp>
      <p:sp>
        <p:nvSpPr>
          <p:cNvPr id="5" name="TextShape 1"/>
          <p:cNvSpPr txBox="1"/>
          <p:nvPr/>
        </p:nvSpPr>
        <p:spPr>
          <a:xfrm>
            <a:off x="4525701" y="0"/>
            <a:ext cx="3039768" cy="317500"/>
          </a:xfrm>
          <a:prstGeom prst="rect">
            <a:avLst/>
          </a:prstGeom>
          <a:solidFill>
            <a:srgbClr val="E1A198"/>
          </a:solidFill>
          <a:ln>
            <a:noFill/>
          </a:ln>
        </p:spPr>
        <p:txBody>
          <a:bodyPr lIns="0" tIns="21872" rIns="0" bIns="0" anchor="ctr">
            <a:noAutofit/>
          </a:bodyPr>
          <a:lstStyle/>
          <a:p>
            <a:pPr>
              <a:lnSpc>
                <a:spcPct val="93000"/>
              </a:lnSpc>
            </a:pPr>
            <a:r>
              <a:rPr lang="ru-RU" sz="1600" b="1" spc="-1" dirty="0" smtClean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sz="1400" b="1" spc="-1" dirty="0" smtClean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СЕРОТОНИНОВЫЙ СИНДРОМ</a:t>
            </a:r>
            <a:endParaRPr lang="ru-RU" sz="2400" b="1" spc="-1" dirty="0" smtClean="0">
              <a:solidFill>
                <a:srgbClr val="2E418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958" y="699873"/>
            <a:ext cx="1756315" cy="4358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9661">
              <a:lnSpc>
                <a:spcPct val="93000"/>
              </a:lnSpc>
              <a:spcAft>
                <a:spcPts val="795"/>
              </a:spcAft>
              <a:buClr>
                <a:srgbClr val="0066FF"/>
              </a:buClr>
              <a:buSzPct val="40000"/>
            </a:pPr>
            <a:r>
              <a:rPr lang="ru-RU" sz="2400" b="1" spc="-1" dirty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ЛЕЧЕНИЕ</a:t>
            </a:r>
            <a:endParaRPr lang="ru-RU" sz="2400" spc="-1" dirty="0">
              <a:solidFill>
                <a:srgbClr val="2E418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2069" y="2916039"/>
            <a:ext cx="1795880" cy="747471"/>
          </a:xfrm>
          <a:prstGeom prst="rect">
            <a:avLst/>
          </a:prstGeom>
          <a:solidFill>
            <a:srgbClr val="73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9661" algn="ctr">
              <a:lnSpc>
                <a:spcPct val="93000"/>
              </a:lnSpc>
              <a:spcAft>
                <a:spcPts val="795"/>
              </a:spcAft>
              <a:buClr>
                <a:srgbClr val="0066FF"/>
              </a:buClr>
              <a:buSzPct val="40000"/>
            </a:pPr>
            <a:r>
              <a:rPr lang="ru-RU" sz="1600" b="1" spc="-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ДИАЗЕПАМ</a:t>
            </a:r>
            <a:endParaRPr lang="ru-RU" sz="1600" b="1" spc="-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70242" y="2916039"/>
            <a:ext cx="1827847" cy="747471"/>
          </a:xfrm>
          <a:prstGeom prst="rect">
            <a:avLst/>
          </a:prstGeom>
          <a:solidFill>
            <a:srgbClr val="73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9661">
              <a:lnSpc>
                <a:spcPct val="93000"/>
              </a:lnSpc>
              <a:spcAft>
                <a:spcPts val="795"/>
              </a:spcAft>
              <a:buClr>
                <a:srgbClr val="0066FF"/>
              </a:buClr>
              <a:buSzPct val="40000"/>
            </a:pPr>
            <a:r>
              <a:rPr lang="ru-RU" sz="1600" b="1" spc="-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КЛОНАЗЕПАМ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850026" y="2916039"/>
            <a:ext cx="1735969" cy="747471"/>
          </a:xfrm>
          <a:prstGeom prst="rect">
            <a:avLst/>
          </a:prstGeom>
          <a:solidFill>
            <a:srgbClr val="73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9661" algn="ctr">
              <a:lnSpc>
                <a:spcPct val="93000"/>
              </a:lnSpc>
              <a:spcAft>
                <a:spcPts val="795"/>
              </a:spcAft>
              <a:buClr>
                <a:srgbClr val="0066FF"/>
              </a:buClr>
              <a:buSzPct val="40000"/>
            </a:pPr>
            <a:r>
              <a:rPr lang="ru-RU" sz="1600" b="1" spc="-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БАКЛОФЕН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670242" y="4539798"/>
            <a:ext cx="1827847" cy="761407"/>
          </a:xfrm>
          <a:prstGeom prst="rect">
            <a:avLst/>
          </a:prstGeom>
          <a:solidFill>
            <a:srgbClr val="E1A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9661">
              <a:lnSpc>
                <a:spcPct val="93000"/>
              </a:lnSpc>
              <a:spcAft>
                <a:spcPts val="795"/>
              </a:spcAft>
              <a:buClr>
                <a:srgbClr val="0066FF"/>
              </a:buClr>
              <a:buSzPct val="40000"/>
            </a:pPr>
            <a:r>
              <a:rPr lang="ru-RU" sz="1600" b="1" spc="-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ПРЕГАБАЛИН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850026" y="4539798"/>
            <a:ext cx="1735969" cy="761407"/>
          </a:xfrm>
          <a:prstGeom prst="rect">
            <a:avLst/>
          </a:prstGeom>
          <a:solidFill>
            <a:srgbClr val="2E4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9661">
              <a:lnSpc>
                <a:spcPct val="93000"/>
              </a:lnSpc>
              <a:spcAft>
                <a:spcPts val="795"/>
              </a:spcAft>
              <a:buClr>
                <a:srgbClr val="0066FF"/>
              </a:buClr>
              <a:buSzPct val="40000"/>
            </a:pPr>
            <a:r>
              <a:rPr lang="ru-RU" sz="1400" b="1" spc="-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ТЕТРАБЕНАЗИН </a:t>
            </a:r>
            <a:endParaRPr lang="ru-RU" sz="1400" b="1" spc="-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9661">
              <a:lnSpc>
                <a:spcPct val="93000"/>
              </a:lnSpc>
              <a:spcAft>
                <a:spcPts val="795"/>
              </a:spcAft>
              <a:buClr>
                <a:srgbClr val="0066FF"/>
              </a:buClr>
              <a:buSzPct val="40000"/>
            </a:pPr>
            <a:r>
              <a:rPr lang="ru-RU" sz="1400" spc="-15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пока нет в РФ</a:t>
            </a:r>
            <a:endParaRPr lang="ru-RU" sz="1400" spc="-15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82069" y="4539798"/>
            <a:ext cx="1795880" cy="762541"/>
          </a:xfrm>
          <a:prstGeom prst="rect">
            <a:avLst/>
          </a:prstGeom>
          <a:solidFill>
            <a:srgbClr val="E1A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9661">
              <a:lnSpc>
                <a:spcPct val="93000"/>
              </a:lnSpc>
              <a:spcAft>
                <a:spcPts val="795"/>
              </a:spcAft>
              <a:buClr>
                <a:srgbClr val="0066FF"/>
              </a:buClr>
              <a:buSzPct val="40000"/>
            </a:pPr>
            <a:r>
              <a:rPr lang="ru-RU" sz="1600" b="1" spc="-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ГАБАПЕНТИН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3979" y="2516784"/>
            <a:ext cx="65567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Симптоматические препараты, снижающие мышечный тонус, температуру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3979" y="1526542"/>
            <a:ext cx="63612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Постараться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снизить дозы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Какие препараты можно отменить – попробовать отменить   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1704" y="3852742"/>
            <a:ext cx="4215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Применяются при лечении </a:t>
            </a:r>
            <a:r>
              <a:rPr lang="ru-RU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нейропатического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вида болевого синдрома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76757" y="3852742"/>
            <a:ext cx="1982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Снимает гиперкинезы и возбуждение 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582069" y="2807484"/>
            <a:ext cx="6014037" cy="0"/>
          </a:xfrm>
          <a:prstGeom prst="line">
            <a:avLst/>
          </a:prstGeom>
          <a:ln w="22225">
            <a:solidFill>
              <a:srgbClr val="73EFD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582069" y="4395876"/>
            <a:ext cx="3916020" cy="0"/>
          </a:xfrm>
          <a:prstGeom prst="line">
            <a:avLst/>
          </a:prstGeom>
          <a:ln w="22225">
            <a:solidFill>
              <a:srgbClr val="E1A1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850026" y="4395876"/>
            <a:ext cx="1746080" cy="0"/>
          </a:xfrm>
          <a:prstGeom prst="line">
            <a:avLst/>
          </a:prstGeom>
          <a:ln w="22225">
            <a:solidFill>
              <a:srgbClr val="2E41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330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484468534"/>
              </p:ext>
            </p:extLst>
          </p:nvPr>
        </p:nvGraphicFramePr>
        <p:xfrm>
          <a:off x="1568356" y="912246"/>
          <a:ext cx="4373225" cy="246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49251" y="264325"/>
            <a:ext cx="655285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b="1" dirty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КОЛИЧЕСТВО ПАЦИЕНТОВ С ЗАБОЛЕВАНИЯМИ НЕРВНОЙ СИСТЕМЫ В ЦЕНТРЕ ПАЛЛИАТИВНОЙ ПОМОЩИ РАСТЕТ*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627656"/>
              </p:ext>
            </p:extLst>
          </p:nvPr>
        </p:nvGraphicFramePr>
        <p:xfrm>
          <a:off x="545177" y="3649001"/>
          <a:ext cx="6256932" cy="16168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3206">
                  <a:extLst>
                    <a:ext uri="{9D8B030D-6E8A-4147-A177-3AD203B41FA5}">
                      <a16:colId xmlns:a16="http://schemas.microsoft.com/office/drawing/2014/main" val="2711115172"/>
                    </a:ext>
                  </a:extLst>
                </a:gridCol>
                <a:gridCol w="1006862">
                  <a:extLst>
                    <a:ext uri="{9D8B030D-6E8A-4147-A177-3AD203B41FA5}">
                      <a16:colId xmlns:a16="http://schemas.microsoft.com/office/drawing/2014/main" val="60545913"/>
                    </a:ext>
                  </a:extLst>
                </a:gridCol>
                <a:gridCol w="1006864">
                  <a:extLst>
                    <a:ext uri="{9D8B030D-6E8A-4147-A177-3AD203B41FA5}">
                      <a16:colId xmlns:a16="http://schemas.microsoft.com/office/drawing/2014/main" val="2222524090"/>
                    </a:ext>
                  </a:extLst>
                </a:gridCol>
              </a:tblGrid>
              <a:tr h="322791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Группы</a:t>
                      </a:r>
                      <a:r>
                        <a:rPr lang="ru-RU" sz="100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н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озологии</a:t>
                      </a:r>
                      <a:r>
                        <a:rPr lang="ru-RU" sz="100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 пациенты ЦПП, без учета пациентов хосписов)</a:t>
                      </a:r>
                      <a:endParaRPr lang="ru-RU" sz="10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7" marR="68587" marT="34294" marB="342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2017</a:t>
                      </a:r>
                    </a:p>
                  </a:txBody>
                  <a:tcPr marL="68587" marR="68587" marT="34294" marB="342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2018</a:t>
                      </a:r>
                    </a:p>
                  </a:txBody>
                  <a:tcPr marL="68587" marR="68587" marT="34294" marB="342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324008"/>
                  </a:ext>
                </a:extLst>
              </a:tr>
              <a:tr h="260360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Опухоли (С) –опухоли</a:t>
                      </a:r>
                      <a:r>
                        <a:rPr lang="ru-RU" sz="100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головного и спинного мозга) </a:t>
                      </a:r>
                      <a:endParaRPr lang="ru-RU" sz="10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7" marR="68587" marT="34294" marB="342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</a:t>
                      </a:r>
                      <a:endParaRPr lang="ru-RU" sz="10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7" marR="68587" marT="34294" marB="342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42</a:t>
                      </a:r>
                      <a:endParaRPr lang="ru-RU" sz="10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7" marR="68587" marT="34294" marB="342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2694"/>
                  </a:ext>
                </a:extLst>
              </a:tr>
              <a:tr h="322791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Болезни нервной системы ( болезнь</a:t>
                      </a:r>
                      <a:r>
                        <a:rPr lang="ru-RU" sz="100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Паркинсона, РС, БАС и прочие) (</a:t>
                      </a:r>
                      <a:r>
                        <a:rPr lang="en-US" sz="100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G)</a:t>
                      </a:r>
                      <a:endParaRPr lang="ru-RU" sz="10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7" marR="68587" marT="34294" marB="342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166</a:t>
                      </a:r>
                      <a:endParaRPr lang="ru-RU" sz="10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7" marR="68587" marT="34294" marB="342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173</a:t>
                      </a:r>
                      <a:endParaRPr lang="ru-RU" sz="10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7" marR="68587" marT="34294" marB="342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848791"/>
                  </a:ext>
                </a:extLst>
              </a:tr>
              <a:tr h="291459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Сосудистые</a:t>
                      </a:r>
                      <a:r>
                        <a:rPr lang="ru-RU" sz="100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заболевания головного мозга ( перенесенные ОНМК, ДЭП)</a:t>
                      </a:r>
                      <a:r>
                        <a:rPr lang="en-US" sz="100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(I)</a:t>
                      </a:r>
                      <a:endParaRPr lang="ru-RU" sz="10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7" marR="68587" marT="34294" marB="342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312</a:t>
                      </a:r>
                      <a:endParaRPr lang="ru-RU" sz="10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7" marR="68587" marT="34294" marB="342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363</a:t>
                      </a:r>
                      <a:endParaRPr lang="ru-RU" sz="10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7" marR="68587" marT="34294" marB="342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2696873"/>
                  </a:ext>
                </a:extLst>
              </a:tr>
              <a:tr h="236327"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Итого</a:t>
                      </a:r>
                    </a:p>
                  </a:txBody>
                  <a:tcPr marL="68587" marR="68587" marT="34294" marB="342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501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7" marR="68587" marT="34294" marB="342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578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7" marR="68587" marT="34294" marB="342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1703157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45177" y="5265852"/>
            <a:ext cx="4899103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50" dirty="0">
                <a:latin typeface="Arial" panose="020B0604020202020204" pitchFamily="34" charset="0"/>
                <a:cs typeface="Arial" panose="020B0604020202020204" pitchFamily="34" charset="0"/>
              </a:rPr>
              <a:t>*Статистические данные Центра Паллиативной помощи ДЗМ за 2017- 2018 гг</a:t>
            </a:r>
            <a:r>
              <a:rPr lang="ru-RU" sz="135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119336" cy="5670550"/>
          </a:xfrm>
          <a:prstGeom prst="rect">
            <a:avLst/>
          </a:prstGeom>
          <a:solidFill>
            <a:srgbClr val="2E4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BF3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09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41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Shape 1"/>
          <p:cNvSpPr txBox="1"/>
          <p:nvPr/>
        </p:nvSpPr>
        <p:spPr>
          <a:xfrm>
            <a:off x="2229529" y="2437309"/>
            <a:ext cx="5004648" cy="927584"/>
          </a:xfrm>
          <a:prstGeom prst="rect">
            <a:avLst/>
          </a:prstGeom>
          <a:noFill/>
          <a:ln>
            <a:noFill/>
          </a:ln>
        </p:spPr>
        <p:txBody>
          <a:bodyPr lIns="0" tIns="21872" rIns="0" bIns="0" anchor="ctr">
            <a:noAutofit/>
          </a:bodyPr>
          <a:lstStyle/>
          <a:p>
            <a:pPr>
              <a:lnSpc>
                <a:spcPct val="93000"/>
              </a:lnSpc>
            </a:pPr>
            <a:r>
              <a:rPr lang="ru-RU" sz="2800" b="1" spc="-1" dirty="0" smtClean="0">
                <a:solidFill>
                  <a:srgbClr val="FEF1E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ОТЛИЧИТЬ ДИСТОНИЧЕСКУЮ АТАКУ ОТ СУДОРОГ?</a:t>
            </a:r>
          </a:p>
          <a:p>
            <a:pPr>
              <a:lnSpc>
                <a:spcPct val="93000"/>
              </a:lnSpc>
            </a:pPr>
            <a:endParaRPr lang="ru-RU" sz="2400" b="1" spc="-1" dirty="0" smtClean="0">
              <a:solidFill>
                <a:srgbClr val="FEF1E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119336" cy="5670550"/>
          </a:xfrm>
          <a:prstGeom prst="rect">
            <a:avLst/>
          </a:prstGeom>
          <a:solidFill>
            <a:srgbClr val="E1A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BF3E2"/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486137" y="1493134"/>
            <a:ext cx="1549236" cy="2011895"/>
            <a:chOff x="3841777" y="2807778"/>
            <a:chExt cx="751840" cy="1039851"/>
          </a:xfrm>
          <a:solidFill>
            <a:srgbClr val="E1A198"/>
          </a:solidFill>
        </p:grpSpPr>
        <p:sp>
          <p:nvSpPr>
            <p:cNvPr id="17" name="object 6"/>
            <p:cNvSpPr/>
            <p:nvPr/>
          </p:nvSpPr>
          <p:spPr>
            <a:xfrm>
              <a:off x="4076580" y="3587279"/>
              <a:ext cx="260350" cy="260350"/>
            </a:xfrm>
            <a:custGeom>
              <a:avLst/>
              <a:gdLst/>
              <a:ahLst/>
              <a:cxnLst/>
              <a:rect l="l" t="t" r="r" b="b"/>
              <a:pathLst>
                <a:path w="260350" h="260350">
                  <a:moveTo>
                    <a:pt x="236016" y="0"/>
                  </a:moveTo>
                  <a:lnTo>
                    <a:pt x="23825" y="0"/>
                  </a:lnTo>
                  <a:lnTo>
                    <a:pt x="16243" y="3263"/>
                  </a:lnTo>
                  <a:lnTo>
                    <a:pt x="3251" y="16256"/>
                  </a:lnTo>
                  <a:lnTo>
                    <a:pt x="0" y="23825"/>
                  </a:lnTo>
                  <a:lnTo>
                    <a:pt x="0" y="236042"/>
                  </a:lnTo>
                  <a:lnTo>
                    <a:pt x="3251" y="243636"/>
                  </a:lnTo>
                  <a:lnTo>
                    <a:pt x="16272" y="256616"/>
                  </a:lnTo>
                  <a:lnTo>
                    <a:pt x="23812" y="259854"/>
                  </a:lnTo>
                  <a:lnTo>
                    <a:pt x="236016" y="259854"/>
                  </a:lnTo>
                  <a:lnTo>
                    <a:pt x="243624" y="256603"/>
                  </a:lnTo>
                  <a:lnTo>
                    <a:pt x="256603" y="243636"/>
                  </a:lnTo>
                  <a:lnTo>
                    <a:pt x="259854" y="236042"/>
                  </a:lnTo>
                  <a:lnTo>
                    <a:pt x="259854" y="23825"/>
                  </a:lnTo>
                  <a:lnTo>
                    <a:pt x="256603" y="16256"/>
                  </a:lnTo>
                  <a:lnTo>
                    <a:pt x="243611" y="3251"/>
                  </a:lnTo>
                  <a:lnTo>
                    <a:pt x="236016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rgbClr val="FDBB9D"/>
                </a:solidFill>
              </a:endParaRPr>
            </a:p>
          </p:txBody>
        </p:sp>
        <p:sp>
          <p:nvSpPr>
            <p:cNvPr id="18" name="object 7"/>
            <p:cNvSpPr/>
            <p:nvPr/>
          </p:nvSpPr>
          <p:spPr>
            <a:xfrm>
              <a:off x="3841777" y="2807778"/>
              <a:ext cx="751840" cy="727710"/>
            </a:xfrm>
            <a:custGeom>
              <a:avLst/>
              <a:gdLst/>
              <a:ahLst/>
              <a:cxnLst/>
              <a:rect l="l" t="t" r="r" b="b"/>
              <a:pathLst>
                <a:path w="751839" h="727710">
                  <a:moveTo>
                    <a:pt x="735794" y="237109"/>
                  </a:moveTo>
                  <a:lnTo>
                    <a:pt x="367169" y="237109"/>
                  </a:lnTo>
                  <a:lnTo>
                    <a:pt x="391204" y="238732"/>
                  </a:lnTo>
                  <a:lnTo>
                    <a:pt x="413762" y="243601"/>
                  </a:lnTo>
                  <a:lnTo>
                    <a:pt x="454469" y="263067"/>
                  </a:lnTo>
                  <a:lnTo>
                    <a:pt x="482776" y="291091"/>
                  </a:lnTo>
                  <a:lnTo>
                    <a:pt x="492213" y="323164"/>
                  </a:lnTo>
                  <a:lnTo>
                    <a:pt x="490944" y="341330"/>
                  </a:lnTo>
                  <a:lnTo>
                    <a:pt x="471919" y="384873"/>
                  </a:lnTo>
                  <a:lnTo>
                    <a:pt x="425933" y="419276"/>
                  </a:lnTo>
                  <a:lnTo>
                    <a:pt x="403694" y="430339"/>
                  </a:lnTo>
                  <a:lnTo>
                    <a:pt x="372694" y="446505"/>
                  </a:lnTo>
                  <a:lnTo>
                    <a:pt x="314633" y="490563"/>
                  </a:lnTo>
                  <a:lnTo>
                    <a:pt x="287591" y="518452"/>
                  </a:lnTo>
                  <a:lnTo>
                    <a:pt x="264497" y="548777"/>
                  </a:lnTo>
                  <a:lnTo>
                    <a:pt x="238108" y="612322"/>
                  </a:lnTo>
                  <a:lnTo>
                    <a:pt x="234810" y="645541"/>
                  </a:lnTo>
                  <a:lnTo>
                    <a:pt x="234810" y="682078"/>
                  </a:lnTo>
                  <a:lnTo>
                    <a:pt x="247825" y="719108"/>
                  </a:lnTo>
                  <a:lnTo>
                    <a:pt x="264045" y="727557"/>
                  </a:lnTo>
                  <a:lnTo>
                    <a:pt x="458927" y="727557"/>
                  </a:lnTo>
                  <a:lnTo>
                    <a:pt x="488961" y="702075"/>
                  </a:lnTo>
                  <a:lnTo>
                    <a:pt x="491401" y="688594"/>
                  </a:lnTo>
                  <a:lnTo>
                    <a:pt x="492796" y="677576"/>
                  </a:lnTo>
                  <a:lnTo>
                    <a:pt x="513727" y="634187"/>
                  </a:lnTo>
                  <a:lnTo>
                    <a:pt x="538799" y="603931"/>
                  </a:lnTo>
                  <a:lnTo>
                    <a:pt x="597563" y="565248"/>
                  </a:lnTo>
                  <a:lnTo>
                    <a:pt x="609082" y="558477"/>
                  </a:lnTo>
                  <a:lnTo>
                    <a:pt x="651862" y="528573"/>
                  </a:lnTo>
                  <a:lnTo>
                    <a:pt x="691173" y="492972"/>
                  </a:lnTo>
                  <a:lnTo>
                    <a:pt x="717960" y="456058"/>
                  </a:lnTo>
                  <a:lnTo>
                    <a:pt x="738670" y="406793"/>
                  </a:lnTo>
                  <a:lnTo>
                    <a:pt x="748115" y="367204"/>
                  </a:lnTo>
                  <a:lnTo>
                    <a:pt x="751255" y="324777"/>
                  </a:lnTo>
                  <a:lnTo>
                    <a:pt x="749173" y="291459"/>
                  </a:lnTo>
                  <a:lnTo>
                    <a:pt x="742927" y="258905"/>
                  </a:lnTo>
                  <a:lnTo>
                    <a:pt x="735794" y="237109"/>
                  </a:lnTo>
                  <a:close/>
                </a:path>
                <a:path w="751839" h="727710">
                  <a:moveTo>
                    <a:pt x="382587" y="0"/>
                  </a:moveTo>
                  <a:lnTo>
                    <a:pt x="329179" y="2666"/>
                  </a:lnTo>
                  <a:lnTo>
                    <a:pt x="278657" y="10666"/>
                  </a:lnTo>
                  <a:lnTo>
                    <a:pt x="231021" y="23998"/>
                  </a:lnTo>
                  <a:lnTo>
                    <a:pt x="186271" y="42664"/>
                  </a:lnTo>
                  <a:lnTo>
                    <a:pt x="144408" y="66663"/>
                  </a:lnTo>
                  <a:lnTo>
                    <a:pt x="105431" y="95995"/>
                  </a:lnTo>
                  <a:lnTo>
                    <a:pt x="69340" y="130659"/>
                  </a:lnTo>
                  <a:lnTo>
                    <a:pt x="36135" y="170657"/>
                  </a:lnTo>
                  <a:lnTo>
                    <a:pt x="5816" y="215988"/>
                  </a:lnTo>
                  <a:lnTo>
                    <a:pt x="0" y="230606"/>
                  </a:lnTo>
                  <a:lnTo>
                    <a:pt x="2717" y="246837"/>
                  </a:lnTo>
                  <a:lnTo>
                    <a:pt x="6908" y="253606"/>
                  </a:lnTo>
                  <a:lnTo>
                    <a:pt x="147116" y="360527"/>
                  </a:lnTo>
                  <a:lnTo>
                    <a:pt x="154152" y="364858"/>
                  </a:lnTo>
                  <a:lnTo>
                    <a:pt x="160921" y="367017"/>
                  </a:lnTo>
                  <a:lnTo>
                    <a:pt x="167411" y="367017"/>
                  </a:lnTo>
                  <a:lnTo>
                    <a:pt x="219943" y="320785"/>
                  </a:lnTo>
                  <a:lnTo>
                    <a:pt x="243543" y="294141"/>
                  </a:lnTo>
                  <a:lnTo>
                    <a:pt x="279488" y="260642"/>
                  </a:lnTo>
                  <a:lnTo>
                    <a:pt x="318862" y="242989"/>
                  </a:lnTo>
                  <a:lnTo>
                    <a:pt x="367169" y="237109"/>
                  </a:lnTo>
                  <a:lnTo>
                    <a:pt x="735794" y="237109"/>
                  </a:lnTo>
                  <a:lnTo>
                    <a:pt x="732524" y="227118"/>
                  </a:lnTo>
                  <a:lnTo>
                    <a:pt x="700102" y="166629"/>
                  </a:lnTo>
                  <a:lnTo>
                    <a:pt x="657063" y="114863"/>
                  </a:lnTo>
                  <a:lnTo>
                    <a:pt x="604688" y="72507"/>
                  </a:lnTo>
                  <a:lnTo>
                    <a:pt x="545406" y="38808"/>
                  </a:lnTo>
                  <a:lnTo>
                    <a:pt x="480496" y="14149"/>
                  </a:lnTo>
                  <a:lnTo>
                    <a:pt x="415125" y="1571"/>
                  </a:lnTo>
                  <a:lnTo>
                    <a:pt x="38258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rgbClr val="FDBB9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638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Shape 2"/>
          <p:cNvSpPr txBox="1"/>
          <p:nvPr/>
        </p:nvSpPr>
        <p:spPr>
          <a:xfrm>
            <a:off x="494053" y="1889079"/>
            <a:ext cx="3254316" cy="485236"/>
          </a:xfrm>
          <a:prstGeom prst="rect">
            <a:avLst/>
          </a:prstGeom>
          <a:noFill/>
          <a:ln>
            <a:noFill/>
          </a:ln>
        </p:spPr>
        <p:txBody>
          <a:bodyPr lIns="0" tIns="15932" rIns="0" bIns="0">
            <a:noAutofit/>
          </a:bodyPr>
          <a:lstStyle/>
          <a:p>
            <a:pPr marL="79661">
              <a:lnSpc>
                <a:spcPct val="93000"/>
              </a:lnSpc>
              <a:spcAft>
                <a:spcPts val="795"/>
              </a:spcAft>
              <a:buSzPct val="90000"/>
            </a:pPr>
            <a:r>
              <a:rPr lang="ru-RU" sz="1400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анамнезе выраженные двигательные нарушения</a:t>
            </a:r>
          </a:p>
        </p:txBody>
      </p:sp>
      <p:sp>
        <p:nvSpPr>
          <p:cNvPr id="62" name="TextShape 3"/>
          <p:cNvSpPr txBox="1"/>
          <p:nvPr/>
        </p:nvSpPr>
        <p:spPr>
          <a:xfrm>
            <a:off x="3748368" y="1985961"/>
            <a:ext cx="2842479" cy="411125"/>
          </a:xfrm>
          <a:prstGeom prst="rect">
            <a:avLst/>
          </a:prstGeom>
          <a:noFill/>
          <a:ln>
            <a:noFill/>
          </a:ln>
        </p:spPr>
        <p:txBody>
          <a:bodyPr lIns="0" tIns="15932" rIns="0" bIns="0">
            <a:noAutofit/>
          </a:bodyPr>
          <a:lstStyle/>
          <a:p>
            <a:pPr marL="79661">
              <a:lnSpc>
                <a:spcPct val="93000"/>
              </a:lnSpc>
              <a:spcAft>
                <a:spcPts val="795"/>
              </a:spcAft>
              <a:buSzPct val="90000"/>
            </a:pPr>
            <a:r>
              <a:rPr lang="ru-RU" sz="1400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анамнезе судорожный синдром</a:t>
            </a:r>
          </a:p>
          <a:p>
            <a:pPr marL="79661">
              <a:lnSpc>
                <a:spcPct val="93000"/>
              </a:lnSpc>
              <a:spcAft>
                <a:spcPts val="795"/>
              </a:spcAft>
              <a:buSzPct val="90000"/>
            </a:pPr>
            <a:endParaRPr lang="ru-RU" sz="1400" spc="-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9661">
              <a:lnSpc>
                <a:spcPct val="93000"/>
              </a:lnSpc>
              <a:spcAft>
                <a:spcPts val="795"/>
              </a:spcAft>
              <a:buSzPct val="90000"/>
            </a:pPr>
            <a:endParaRPr lang="ru-RU" sz="1600" spc="-1" dirty="0"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35347" y="4646222"/>
            <a:ext cx="59817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ДЛИТЕЛЬНАЯ АТАКА МОЖЕТ ПРИВЕСТИ К СУДОРОГАМ</a:t>
            </a:r>
            <a:endParaRPr lang="ru-RU" sz="1400" b="1" dirty="0">
              <a:solidFill>
                <a:srgbClr val="2E418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119336" cy="5670550"/>
          </a:xfrm>
          <a:prstGeom prst="rect">
            <a:avLst/>
          </a:prstGeom>
          <a:solidFill>
            <a:srgbClr val="2E4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BF3E2"/>
              </a:solidFill>
            </a:endParaRPr>
          </a:p>
        </p:txBody>
      </p:sp>
      <p:sp>
        <p:nvSpPr>
          <p:cNvPr id="10" name="TextShape 1"/>
          <p:cNvSpPr txBox="1"/>
          <p:nvPr/>
        </p:nvSpPr>
        <p:spPr>
          <a:xfrm>
            <a:off x="2141315" y="0"/>
            <a:ext cx="5419947" cy="317499"/>
          </a:xfrm>
          <a:prstGeom prst="rect">
            <a:avLst/>
          </a:prstGeom>
          <a:solidFill>
            <a:srgbClr val="E1A198"/>
          </a:solidFill>
          <a:ln>
            <a:noFill/>
          </a:ln>
        </p:spPr>
        <p:txBody>
          <a:bodyPr lIns="0" tIns="21872" rIns="0" bIns="0" anchor="ctr">
            <a:noAutofit/>
          </a:bodyPr>
          <a:lstStyle/>
          <a:p>
            <a:pPr>
              <a:lnSpc>
                <a:spcPct val="93000"/>
              </a:lnSpc>
            </a:pPr>
            <a:r>
              <a:rPr lang="ru-RU" sz="1400" spc="-1" dirty="0" smtClean="0">
                <a:solidFill>
                  <a:srgbClr val="2E418D"/>
                </a:solidFill>
                <a:latin typeface="Arial Black" panose="020B0A04020102020204" pitchFamily="34" charset="0"/>
              </a:rPr>
              <a:t>   </a:t>
            </a:r>
            <a:r>
              <a:rPr lang="ru-RU" sz="1400" b="1" spc="-1" dirty="0" smtClean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</a:t>
            </a:r>
            <a:r>
              <a:rPr lang="ru-RU" sz="1400" b="1" spc="-1" dirty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ОТЛИЧИТЬ </a:t>
            </a:r>
            <a:r>
              <a:rPr lang="ru-RU" sz="1400" b="1" spc="-1" dirty="0" smtClean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ДИСТОНИЧЕСКУЮ АТАКУ ОТ </a:t>
            </a:r>
            <a:r>
              <a:rPr lang="ru-RU" sz="1400" b="1" spc="-1" dirty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СУДОРОГ</a:t>
            </a:r>
            <a:r>
              <a:rPr lang="ru-RU" sz="1400" b="1" spc="-1" dirty="0" smtClean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ru-RU" sz="1400" b="1" spc="-1" dirty="0">
              <a:solidFill>
                <a:srgbClr val="2E418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4053" y="878370"/>
            <a:ext cx="6508631" cy="868101"/>
          </a:xfrm>
          <a:prstGeom prst="rect">
            <a:avLst/>
          </a:prstGeom>
          <a:solidFill>
            <a:srgbClr val="2E4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9661" algn="ctr">
              <a:lnSpc>
                <a:spcPct val="93000"/>
              </a:lnSpc>
              <a:spcAft>
                <a:spcPts val="795"/>
              </a:spcAft>
              <a:buClr>
                <a:srgbClr val="0066FF"/>
              </a:buClr>
              <a:buSzPct val="40000"/>
            </a:pPr>
            <a:endParaRPr lang="ru-RU" b="1" spc="-1" dirty="0">
              <a:latin typeface="Arial Black" panose="020B0A04020102020204" pitchFamily="34" charset="0"/>
            </a:endParaRPr>
          </a:p>
        </p:txBody>
      </p:sp>
      <p:cxnSp>
        <p:nvCxnSpPr>
          <p:cNvPr id="8" name="Прямая соединительная линия 7"/>
          <p:cNvCxnSpPr>
            <a:stCxn id="4" idx="0"/>
            <a:endCxn id="4" idx="0"/>
          </p:cNvCxnSpPr>
          <p:nvPr/>
        </p:nvCxnSpPr>
        <p:spPr>
          <a:xfrm>
            <a:off x="3748369" y="87837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4" idx="0"/>
            <a:endCxn id="4" idx="2"/>
          </p:cNvCxnSpPr>
          <p:nvPr/>
        </p:nvCxnSpPr>
        <p:spPr>
          <a:xfrm>
            <a:off x="3748369" y="878370"/>
            <a:ext cx="0" cy="868101"/>
          </a:xfrm>
          <a:prstGeom prst="line">
            <a:avLst/>
          </a:prstGeom>
          <a:ln>
            <a:solidFill>
              <a:srgbClr val="FEF1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582982" y="1166065"/>
            <a:ext cx="2790670" cy="292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661" algn="ctr">
              <a:lnSpc>
                <a:spcPct val="93000"/>
              </a:lnSpc>
              <a:spcAft>
                <a:spcPts val="795"/>
              </a:spcAft>
              <a:buClr>
                <a:srgbClr val="0066FF"/>
              </a:buClr>
              <a:buSzPct val="40000"/>
            </a:pPr>
            <a:r>
              <a:rPr lang="ru-RU" sz="1400" b="1" spc="-1" dirty="0" smtClean="0">
                <a:solidFill>
                  <a:srgbClr val="FEF1E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ДИСТОНИЧЕСКАЯ АТАКА</a:t>
            </a:r>
            <a:endParaRPr lang="ru-RU" sz="1400" b="1" spc="-1" dirty="0">
              <a:solidFill>
                <a:srgbClr val="FEF1E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832636" y="1166065"/>
            <a:ext cx="1276888" cy="2927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9661">
              <a:lnSpc>
                <a:spcPct val="93000"/>
              </a:lnSpc>
              <a:spcAft>
                <a:spcPts val="795"/>
              </a:spcAft>
              <a:buClr>
                <a:srgbClr val="0066FF"/>
              </a:buClr>
              <a:buSzPct val="40000"/>
            </a:pPr>
            <a:r>
              <a:rPr lang="ru-RU" sz="1400" b="1" spc="-1" dirty="0">
                <a:solidFill>
                  <a:srgbClr val="FEF1E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СУДОРОГИ</a:t>
            </a:r>
            <a:endParaRPr lang="ru-RU" sz="1400" spc="-1" dirty="0">
              <a:solidFill>
                <a:srgbClr val="FEF1E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523266" y="2400432"/>
            <a:ext cx="6450203" cy="778"/>
          </a:xfrm>
          <a:prstGeom prst="line">
            <a:avLst/>
          </a:prstGeom>
          <a:ln>
            <a:solidFill>
              <a:srgbClr val="BD51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414753" y="2475979"/>
            <a:ext cx="1929503" cy="2927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9661">
              <a:lnSpc>
                <a:spcPct val="93000"/>
              </a:lnSpc>
              <a:spcAft>
                <a:spcPts val="795"/>
              </a:spcAft>
              <a:buSzPct val="90000"/>
            </a:pPr>
            <a:r>
              <a:rPr lang="ru-RU" sz="1400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Без четкого начала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08585" y="2976510"/>
            <a:ext cx="1619161" cy="2927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9661">
              <a:lnSpc>
                <a:spcPct val="93000"/>
              </a:lnSpc>
              <a:spcAft>
                <a:spcPts val="795"/>
              </a:spcAft>
              <a:buSzPct val="90000"/>
            </a:pPr>
            <a:r>
              <a:rPr lang="ru-RU" sz="1400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Вычурные позы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08585" y="3394550"/>
            <a:ext cx="3778250" cy="292709"/>
          </a:xfrm>
          <a:prstGeom prst="rect">
            <a:avLst/>
          </a:prstGeom>
        </p:spPr>
        <p:txBody>
          <a:bodyPr>
            <a:spAutoFit/>
          </a:bodyPr>
          <a:lstStyle/>
          <a:p>
            <a:pPr marL="79661">
              <a:lnSpc>
                <a:spcPct val="93000"/>
              </a:lnSpc>
              <a:spcAft>
                <a:spcPts val="795"/>
              </a:spcAft>
              <a:buSzPct val="90000"/>
            </a:pPr>
            <a:r>
              <a:rPr lang="ru-RU" sz="1400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Эмоциональная </a:t>
            </a:r>
            <a:r>
              <a:rPr lang="ru-RU" sz="1400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реакция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08585" y="3857039"/>
            <a:ext cx="3778250" cy="292709"/>
          </a:xfrm>
          <a:prstGeom prst="rect">
            <a:avLst/>
          </a:prstGeom>
        </p:spPr>
        <p:txBody>
          <a:bodyPr>
            <a:spAutoFit/>
          </a:bodyPr>
          <a:lstStyle/>
          <a:p>
            <a:pPr marL="79661">
              <a:lnSpc>
                <a:spcPct val="93000"/>
              </a:lnSpc>
              <a:spcAft>
                <a:spcPts val="795"/>
              </a:spcAft>
              <a:buSzPct val="90000"/>
            </a:pPr>
            <a:r>
              <a:rPr lang="ru-RU" sz="1400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Длительная</a:t>
            </a:r>
            <a:endParaRPr lang="ru-RU" sz="1400" spc="-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629244" y="2389207"/>
            <a:ext cx="3778250" cy="4930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79661">
              <a:lnSpc>
                <a:spcPct val="93000"/>
              </a:lnSpc>
              <a:spcAft>
                <a:spcPts val="795"/>
              </a:spcAft>
              <a:buSzPct val="90000"/>
            </a:pPr>
            <a:r>
              <a:rPr lang="ru-RU" sz="1400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Стереотипные движения — клонусы, тоническое напряжение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629244" y="2971197"/>
            <a:ext cx="1412503" cy="2927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9661">
              <a:lnSpc>
                <a:spcPct val="93000"/>
              </a:lnSpc>
              <a:spcAft>
                <a:spcPts val="795"/>
              </a:spcAft>
              <a:buSzPct val="90000"/>
            </a:pPr>
            <a:r>
              <a:rPr lang="ru-RU" sz="1400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Без сознания 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629244" y="3875177"/>
            <a:ext cx="2867006" cy="292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661">
              <a:lnSpc>
                <a:spcPct val="93000"/>
              </a:lnSpc>
              <a:spcAft>
                <a:spcPts val="795"/>
              </a:spcAft>
              <a:buSzPct val="90000"/>
            </a:pPr>
            <a:r>
              <a:rPr lang="ru-RU" sz="1400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Сон в </a:t>
            </a:r>
            <a:r>
              <a:rPr lang="ru-RU" sz="1400" spc="-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постприступном</a:t>
            </a:r>
            <a:r>
              <a:rPr lang="ru-RU" sz="1400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периоде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629244" y="3397836"/>
            <a:ext cx="3778250" cy="292709"/>
          </a:xfrm>
          <a:prstGeom prst="rect">
            <a:avLst/>
          </a:prstGeom>
        </p:spPr>
        <p:txBody>
          <a:bodyPr>
            <a:spAutoFit/>
          </a:bodyPr>
          <a:lstStyle/>
          <a:p>
            <a:pPr marL="79661">
              <a:lnSpc>
                <a:spcPct val="93000"/>
              </a:lnSpc>
              <a:spcAft>
                <a:spcPts val="795"/>
              </a:spcAft>
              <a:buSzPct val="90000"/>
            </a:pPr>
            <a:r>
              <a:rPr lang="ru-RU" sz="1400" spc="-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Миоз</a:t>
            </a:r>
            <a:r>
              <a:rPr lang="ru-RU" sz="1400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/снижение </a:t>
            </a:r>
            <a:r>
              <a:rPr lang="ru-RU" sz="1400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фотореакции зрачков</a:t>
            </a: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523266" y="2909753"/>
            <a:ext cx="6450203" cy="778"/>
          </a:xfrm>
          <a:prstGeom prst="line">
            <a:avLst/>
          </a:prstGeom>
          <a:ln>
            <a:solidFill>
              <a:srgbClr val="BD51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523266" y="3324572"/>
            <a:ext cx="6450203" cy="778"/>
          </a:xfrm>
          <a:prstGeom prst="line">
            <a:avLst/>
          </a:prstGeom>
          <a:ln>
            <a:solidFill>
              <a:srgbClr val="BD51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523266" y="3796572"/>
            <a:ext cx="6450203" cy="778"/>
          </a:xfrm>
          <a:prstGeom prst="line">
            <a:avLst/>
          </a:prstGeom>
          <a:ln>
            <a:solidFill>
              <a:srgbClr val="BD51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Группа 42"/>
          <p:cNvGrpSpPr/>
          <p:nvPr/>
        </p:nvGrpSpPr>
        <p:grpSpPr>
          <a:xfrm>
            <a:off x="761628" y="4493707"/>
            <a:ext cx="606694" cy="606694"/>
            <a:chOff x="1898600" y="2705383"/>
            <a:chExt cx="1244600" cy="1244600"/>
          </a:xfrm>
          <a:solidFill>
            <a:srgbClr val="BD5149"/>
          </a:solidFill>
        </p:grpSpPr>
        <p:sp>
          <p:nvSpPr>
            <p:cNvPr id="44" name="object 3"/>
            <p:cNvSpPr/>
            <p:nvPr/>
          </p:nvSpPr>
          <p:spPr>
            <a:xfrm>
              <a:off x="2444678" y="3005720"/>
              <a:ext cx="149034" cy="151307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rgbClr val="FDBB9D"/>
                </a:solidFill>
              </a:endParaRPr>
            </a:p>
          </p:txBody>
        </p:sp>
        <p:sp>
          <p:nvSpPr>
            <p:cNvPr id="45" name="object 4"/>
            <p:cNvSpPr/>
            <p:nvPr/>
          </p:nvSpPr>
          <p:spPr>
            <a:xfrm>
              <a:off x="2403724" y="3219603"/>
              <a:ext cx="234950" cy="430530"/>
            </a:xfrm>
            <a:custGeom>
              <a:avLst/>
              <a:gdLst/>
              <a:ahLst/>
              <a:cxnLst/>
              <a:rect l="l" t="t" r="r" b="b"/>
              <a:pathLst>
                <a:path w="234950" h="430529">
                  <a:moveTo>
                    <a:pt x="149034" y="0"/>
                  </a:moveTo>
                  <a:lnTo>
                    <a:pt x="29578" y="0"/>
                  </a:lnTo>
                  <a:lnTo>
                    <a:pt x="18237" y="2221"/>
                  </a:lnTo>
                  <a:lnTo>
                    <a:pt x="8816" y="8388"/>
                  </a:lnTo>
                  <a:lnTo>
                    <a:pt x="2382" y="17755"/>
                  </a:lnTo>
                  <a:lnTo>
                    <a:pt x="0" y="29578"/>
                  </a:lnTo>
                  <a:lnTo>
                    <a:pt x="0" y="91008"/>
                  </a:lnTo>
                  <a:lnTo>
                    <a:pt x="2221" y="102353"/>
                  </a:lnTo>
                  <a:lnTo>
                    <a:pt x="8388" y="111774"/>
                  </a:lnTo>
                  <a:lnTo>
                    <a:pt x="17755" y="118206"/>
                  </a:lnTo>
                  <a:lnTo>
                    <a:pt x="29578" y="120586"/>
                  </a:lnTo>
                  <a:lnTo>
                    <a:pt x="53466" y="120586"/>
                  </a:lnTo>
                  <a:lnTo>
                    <a:pt x="53466" y="309435"/>
                  </a:lnTo>
                  <a:lnTo>
                    <a:pt x="8816" y="317828"/>
                  </a:lnTo>
                  <a:lnTo>
                    <a:pt x="0" y="339013"/>
                  </a:lnTo>
                  <a:lnTo>
                    <a:pt x="0" y="400456"/>
                  </a:lnTo>
                  <a:lnTo>
                    <a:pt x="2221" y="411796"/>
                  </a:lnTo>
                  <a:lnTo>
                    <a:pt x="8388" y="421217"/>
                  </a:lnTo>
                  <a:lnTo>
                    <a:pt x="17755" y="427652"/>
                  </a:lnTo>
                  <a:lnTo>
                    <a:pt x="29578" y="430034"/>
                  </a:lnTo>
                  <a:lnTo>
                    <a:pt x="204774" y="430034"/>
                  </a:lnTo>
                  <a:lnTo>
                    <a:pt x="216115" y="427813"/>
                  </a:lnTo>
                  <a:lnTo>
                    <a:pt x="225536" y="421646"/>
                  </a:lnTo>
                  <a:lnTo>
                    <a:pt x="231971" y="412278"/>
                  </a:lnTo>
                  <a:lnTo>
                    <a:pt x="234353" y="400456"/>
                  </a:lnTo>
                  <a:lnTo>
                    <a:pt x="234353" y="339013"/>
                  </a:lnTo>
                  <a:lnTo>
                    <a:pt x="231971" y="327020"/>
                  </a:lnTo>
                  <a:lnTo>
                    <a:pt x="225536" y="317263"/>
                  </a:lnTo>
                  <a:lnTo>
                    <a:pt x="216115" y="310704"/>
                  </a:lnTo>
                  <a:lnTo>
                    <a:pt x="204774" y="308305"/>
                  </a:lnTo>
                  <a:lnTo>
                    <a:pt x="178612" y="308305"/>
                  </a:lnTo>
                  <a:lnTo>
                    <a:pt x="178612" y="29578"/>
                  </a:lnTo>
                  <a:lnTo>
                    <a:pt x="176391" y="18237"/>
                  </a:lnTo>
                  <a:lnTo>
                    <a:pt x="170224" y="8816"/>
                  </a:lnTo>
                  <a:lnTo>
                    <a:pt x="160857" y="2382"/>
                  </a:lnTo>
                  <a:lnTo>
                    <a:pt x="149034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rgbClr val="FDBB9D"/>
                </a:solidFill>
              </a:endParaRPr>
            </a:p>
          </p:txBody>
        </p:sp>
        <p:sp>
          <p:nvSpPr>
            <p:cNvPr id="46" name="object 5"/>
            <p:cNvSpPr/>
            <p:nvPr/>
          </p:nvSpPr>
          <p:spPr>
            <a:xfrm>
              <a:off x="1898600" y="2705383"/>
              <a:ext cx="1244600" cy="1244600"/>
            </a:xfrm>
            <a:custGeom>
              <a:avLst/>
              <a:gdLst/>
              <a:ahLst/>
              <a:cxnLst/>
              <a:rect l="l" t="t" r="r" b="b"/>
              <a:pathLst>
                <a:path w="1244600" h="1244600">
                  <a:moveTo>
                    <a:pt x="622300" y="0"/>
                  </a:moveTo>
                  <a:lnTo>
                    <a:pt x="573682" y="1873"/>
                  </a:lnTo>
                  <a:lnTo>
                    <a:pt x="526085" y="7399"/>
                  </a:lnTo>
                  <a:lnTo>
                    <a:pt x="479648" y="16441"/>
                  </a:lnTo>
                  <a:lnTo>
                    <a:pt x="434508" y="28859"/>
                  </a:lnTo>
                  <a:lnTo>
                    <a:pt x="390805" y="44515"/>
                  </a:lnTo>
                  <a:lnTo>
                    <a:pt x="348677" y="63271"/>
                  </a:lnTo>
                  <a:lnTo>
                    <a:pt x="308263" y="84987"/>
                  </a:lnTo>
                  <a:lnTo>
                    <a:pt x="269701" y="109525"/>
                  </a:lnTo>
                  <a:lnTo>
                    <a:pt x="233130" y="136748"/>
                  </a:lnTo>
                  <a:lnTo>
                    <a:pt x="198689" y="166515"/>
                  </a:lnTo>
                  <a:lnTo>
                    <a:pt x="166515" y="198689"/>
                  </a:lnTo>
                  <a:lnTo>
                    <a:pt x="136748" y="233130"/>
                  </a:lnTo>
                  <a:lnTo>
                    <a:pt x="109525" y="269701"/>
                  </a:lnTo>
                  <a:lnTo>
                    <a:pt x="84987" y="308263"/>
                  </a:lnTo>
                  <a:lnTo>
                    <a:pt x="63271" y="348677"/>
                  </a:lnTo>
                  <a:lnTo>
                    <a:pt x="44513" y="390811"/>
                  </a:lnTo>
                  <a:lnTo>
                    <a:pt x="28859" y="434508"/>
                  </a:lnTo>
                  <a:lnTo>
                    <a:pt x="16441" y="479648"/>
                  </a:lnTo>
                  <a:lnTo>
                    <a:pt x="7399" y="526085"/>
                  </a:lnTo>
                  <a:lnTo>
                    <a:pt x="1873" y="573682"/>
                  </a:lnTo>
                  <a:lnTo>
                    <a:pt x="0" y="622299"/>
                  </a:lnTo>
                  <a:lnTo>
                    <a:pt x="1873" y="670917"/>
                  </a:lnTo>
                  <a:lnTo>
                    <a:pt x="7399" y="718514"/>
                  </a:lnTo>
                  <a:lnTo>
                    <a:pt x="16441" y="764951"/>
                  </a:lnTo>
                  <a:lnTo>
                    <a:pt x="28859" y="810091"/>
                  </a:lnTo>
                  <a:lnTo>
                    <a:pt x="44515" y="853794"/>
                  </a:lnTo>
                  <a:lnTo>
                    <a:pt x="63271" y="895922"/>
                  </a:lnTo>
                  <a:lnTo>
                    <a:pt x="84987" y="936336"/>
                  </a:lnTo>
                  <a:lnTo>
                    <a:pt x="109525" y="974898"/>
                  </a:lnTo>
                  <a:lnTo>
                    <a:pt x="136748" y="1011469"/>
                  </a:lnTo>
                  <a:lnTo>
                    <a:pt x="166515" y="1045910"/>
                  </a:lnTo>
                  <a:lnTo>
                    <a:pt x="198689" y="1078084"/>
                  </a:lnTo>
                  <a:lnTo>
                    <a:pt x="233130" y="1107851"/>
                  </a:lnTo>
                  <a:lnTo>
                    <a:pt x="269701" y="1135074"/>
                  </a:lnTo>
                  <a:lnTo>
                    <a:pt x="308263" y="1159612"/>
                  </a:lnTo>
                  <a:lnTo>
                    <a:pt x="348677" y="1181328"/>
                  </a:lnTo>
                  <a:lnTo>
                    <a:pt x="390805" y="1200084"/>
                  </a:lnTo>
                  <a:lnTo>
                    <a:pt x="434508" y="1215740"/>
                  </a:lnTo>
                  <a:lnTo>
                    <a:pt x="479648" y="1228158"/>
                  </a:lnTo>
                  <a:lnTo>
                    <a:pt x="526085" y="1237200"/>
                  </a:lnTo>
                  <a:lnTo>
                    <a:pt x="573682" y="1242726"/>
                  </a:lnTo>
                  <a:lnTo>
                    <a:pt x="622300" y="1244599"/>
                  </a:lnTo>
                  <a:lnTo>
                    <a:pt x="670917" y="1242726"/>
                  </a:lnTo>
                  <a:lnTo>
                    <a:pt x="718514" y="1237200"/>
                  </a:lnTo>
                  <a:lnTo>
                    <a:pt x="764951" y="1228158"/>
                  </a:lnTo>
                  <a:lnTo>
                    <a:pt x="810091" y="1215740"/>
                  </a:lnTo>
                  <a:lnTo>
                    <a:pt x="853794" y="1200084"/>
                  </a:lnTo>
                  <a:lnTo>
                    <a:pt x="895922" y="1181328"/>
                  </a:lnTo>
                  <a:lnTo>
                    <a:pt x="930618" y="1162684"/>
                  </a:lnTo>
                  <a:lnTo>
                    <a:pt x="622300" y="1162684"/>
                  </a:lnTo>
                  <a:lnTo>
                    <a:pt x="573170" y="1160473"/>
                  </a:lnTo>
                  <a:lnTo>
                    <a:pt x="525264" y="1153965"/>
                  </a:lnTo>
                  <a:lnTo>
                    <a:pt x="478775" y="1143354"/>
                  </a:lnTo>
                  <a:lnTo>
                    <a:pt x="433894" y="1128832"/>
                  </a:lnTo>
                  <a:lnTo>
                    <a:pt x="390813" y="1110589"/>
                  </a:lnTo>
                  <a:lnTo>
                    <a:pt x="349725" y="1088819"/>
                  </a:lnTo>
                  <a:lnTo>
                    <a:pt x="310820" y="1063714"/>
                  </a:lnTo>
                  <a:lnTo>
                    <a:pt x="274292" y="1035464"/>
                  </a:lnTo>
                  <a:lnTo>
                    <a:pt x="240331" y="1004263"/>
                  </a:lnTo>
                  <a:lnTo>
                    <a:pt x="209131" y="970302"/>
                  </a:lnTo>
                  <a:lnTo>
                    <a:pt x="180882" y="933773"/>
                  </a:lnTo>
                  <a:lnTo>
                    <a:pt x="155777" y="894869"/>
                  </a:lnTo>
                  <a:lnTo>
                    <a:pt x="134007" y="853780"/>
                  </a:lnTo>
                  <a:lnTo>
                    <a:pt x="115766" y="810700"/>
                  </a:lnTo>
                  <a:lnTo>
                    <a:pt x="101244" y="765820"/>
                  </a:lnTo>
                  <a:lnTo>
                    <a:pt x="90633" y="719332"/>
                  </a:lnTo>
                  <a:lnTo>
                    <a:pt x="84126" y="671428"/>
                  </a:lnTo>
                  <a:lnTo>
                    <a:pt x="81915" y="622299"/>
                  </a:lnTo>
                  <a:lnTo>
                    <a:pt x="84126" y="573169"/>
                  </a:lnTo>
                  <a:lnTo>
                    <a:pt x="90633" y="525264"/>
                  </a:lnTo>
                  <a:lnTo>
                    <a:pt x="101244" y="478774"/>
                  </a:lnTo>
                  <a:lnTo>
                    <a:pt x="115766" y="433892"/>
                  </a:lnTo>
                  <a:lnTo>
                    <a:pt x="134010" y="390805"/>
                  </a:lnTo>
                  <a:lnTo>
                    <a:pt x="155777" y="349721"/>
                  </a:lnTo>
                  <a:lnTo>
                    <a:pt x="180882" y="310816"/>
                  </a:lnTo>
                  <a:lnTo>
                    <a:pt x="209131" y="274286"/>
                  </a:lnTo>
                  <a:lnTo>
                    <a:pt x="240331" y="240325"/>
                  </a:lnTo>
                  <a:lnTo>
                    <a:pt x="274292" y="209123"/>
                  </a:lnTo>
                  <a:lnTo>
                    <a:pt x="310820" y="180873"/>
                  </a:lnTo>
                  <a:lnTo>
                    <a:pt x="349725" y="155767"/>
                  </a:lnTo>
                  <a:lnTo>
                    <a:pt x="390813" y="133997"/>
                  </a:lnTo>
                  <a:lnTo>
                    <a:pt x="433894" y="115755"/>
                  </a:lnTo>
                  <a:lnTo>
                    <a:pt x="478775" y="101232"/>
                  </a:lnTo>
                  <a:lnTo>
                    <a:pt x="525264" y="90621"/>
                  </a:lnTo>
                  <a:lnTo>
                    <a:pt x="573170" y="84114"/>
                  </a:lnTo>
                  <a:lnTo>
                    <a:pt x="622300" y="81902"/>
                  </a:lnTo>
                  <a:lnTo>
                    <a:pt x="930594" y="81902"/>
                  </a:lnTo>
                  <a:lnTo>
                    <a:pt x="895922" y="63271"/>
                  </a:lnTo>
                  <a:lnTo>
                    <a:pt x="853794" y="44515"/>
                  </a:lnTo>
                  <a:lnTo>
                    <a:pt x="810091" y="28859"/>
                  </a:lnTo>
                  <a:lnTo>
                    <a:pt x="764951" y="16441"/>
                  </a:lnTo>
                  <a:lnTo>
                    <a:pt x="718514" y="7399"/>
                  </a:lnTo>
                  <a:lnTo>
                    <a:pt x="670917" y="1873"/>
                  </a:lnTo>
                  <a:lnTo>
                    <a:pt x="622300" y="0"/>
                  </a:lnTo>
                  <a:close/>
                </a:path>
                <a:path w="1244600" h="1244600">
                  <a:moveTo>
                    <a:pt x="930594" y="81902"/>
                  </a:moveTo>
                  <a:lnTo>
                    <a:pt x="622300" y="81902"/>
                  </a:lnTo>
                  <a:lnTo>
                    <a:pt x="671429" y="84114"/>
                  </a:lnTo>
                  <a:lnTo>
                    <a:pt x="719335" y="90621"/>
                  </a:lnTo>
                  <a:lnTo>
                    <a:pt x="765824" y="101232"/>
                  </a:lnTo>
                  <a:lnTo>
                    <a:pt x="810705" y="115755"/>
                  </a:lnTo>
                  <a:lnTo>
                    <a:pt x="853786" y="133997"/>
                  </a:lnTo>
                  <a:lnTo>
                    <a:pt x="894874" y="155767"/>
                  </a:lnTo>
                  <a:lnTo>
                    <a:pt x="933779" y="180873"/>
                  </a:lnTo>
                  <a:lnTo>
                    <a:pt x="970307" y="209123"/>
                  </a:lnTo>
                  <a:lnTo>
                    <a:pt x="1004268" y="240325"/>
                  </a:lnTo>
                  <a:lnTo>
                    <a:pt x="1035468" y="274286"/>
                  </a:lnTo>
                  <a:lnTo>
                    <a:pt x="1063717" y="310816"/>
                  </a:lnTo>
                  <a:lnTo>
                    <a:pt x="1088822" y="349721"/>
                  </a:lnTo>
                  <a:lnTo>
                    <a:pt x="1110592" y="390811"/>
                  </a:lnTo>
                  <a:lnTo>
                    <a:pt x="1128833" y="433892"/>
                  </a:lnTo>
                  <a:lnTo>
                    <a:pt x="1143355" y="478774"/>
                  </a:lnTo>
                  <a:lnTo>
                    <a:pt x="1153966" y="525264"/>
                  </a:lnTo>
                  <a:lnTo>
                    <a:pt x="1160473" y="573169"/>
                  </a:lnTo>
                  <a:lnTo>
                    <a:pt x="1162685" y="622299"/>
                  </a:lnTo>
                  <a:lnTo>
                    <a:pt x="1160473" y="671428"/>
                  </a:lnTo>
                  <a:lnTo>
                    <a:pt x="1153966" y="719332"/>
                  </a:lnTo>
                  <a:lnTo>
                    <a:pt x="1143355" y="765820"/>
                  </a:lnTo>
                  <a:lnTo>
                    <a:pt x="1128833" y="810700"/>
                  </a:lnTo>
                  <a:lnTo>
                    <a:pt x="1110584" y="853794"/>
                  </a:lnTo>
                  <a:lnTo>
                    <a:pt x="1088822" y="894869"/>
                  </a:lnTo>
                  <a:lnTo>
                    <a:pt x="1063717" y="933773"/>
                  </a:lnTo>
                  <a:lnTo>
                    <a:pt x="1035468" y="970302"/>
                  </a:lnTo>
                  <a:lnTo>
                    <a:pt x="1004268" y="1004263"/>
                  </a:lnTo>
                  <a:lnTo>
                    <a:pt x="970307" y="1035464"/>
                  </a:lnTo>
                  <a:lnTo>
                    <a:pt x="933779" y="1063714"/>
                  </a:lnTo>
                  <a:lnTo>
                    <a:pt x="894874" y="1088819"/>
                  </a:lnTo>
                  <a:lnTo>
                    <a:pt x="853786" y="1110589"/>
                  </a:lnTo>
                  <a:lnTo>
                    <a:pt x="810705" y="1128832"/>
                  </a:lnTo>
                  <a:lnTo>
                    <a:pt x="765824" y="1143354"/>
                  </a:lnTo>
                  <a:lnTo>
                    <a:pt x="719335" y="1153965"/>
                  </a:lnTo>
                  <a:lnTo>
                    <a:pt x="671429" y="1160473"/>
                  </a:lnTo>
                  <a:lnTo>
                    <a:pt x="622300" y="1162684"/>
                  </a:lnTo>
                  <a:lnTo>
                    <a:pt x="930618" y="1162684"/>
                  </a:lnTo>
                  <a:lnTo>
                    <a:pt x="974898" y="1135074"/>
                  </a:lnTo>
                  <a:lnTo>
                    <a:pt x="1011469" y="1107851"/>
                  </a:lnTo>
                  <a:lnTo>
                    <a:pt x="1045910" y="1078084"/>
                  </a:lnTo>
                  <a:lnTo>
                    <a:pt x="1078084" y="1045910"/>
                  </a:lnTo>
                  <a:lnTo>
                    <a:pt x="1107851" y="1011469"/>
                  </a:lnTo>
                  <a:lnTo>
                    <a:pt x="1135074" y="974898"/>
                  </a:lnTo>
                  <a:lnTo>
                    <a:pt x="1159612" y="936336"/>
                  </a:lnTo>
                  <a:lnTo>
                    <a:pt x="1181328" y="895922"/>
                  </a:lnTo>
                  <a:lnTo>
                    <a:pt x="1200089" y="853780"/>
                  </a:lnTo>
                  <a:lnTo>
                    <a:pt x="1215740" y="810091"/>
                  </a:lnTo>
                  <a:lnTo>
                    <a:pt x="1228158" y="764951"/>
                  </a:lnTo>
                  <a:lnTo>
                    <a:pt x="1237200" y="718514"/>
                  </a:lnTo>
                  <a:lnTo>
                    <a:pt x="1242726" y="670917"/>
                  </a:lnTo>
                  <a:lnTo>
                    <a:pt x="1244600" y="622299"/>
                  </a:lnTo>
                  <a:lnTo>
                    <a:pt x="1242726" y="573682"/>
                  </a:lnTo>
                  <a:lnTo>
                    <a:pt x="1237200" y="526085"/>
                  </a:lnTo>
                  <a:lnTo>
                    <a:pt x="1228158" y="479648"/>
                  </a:lnTo>
                  <a:lnTo>
                    <a:pt x="1215740" y="434508"/>
                  </a:lnTo>
                  <a:lnTo>
                    <a:pt x="1200084" y="390805"/>
                  </a:lnTo>
                  <a:lnTo>
                    <a:pt x="1181328" y="348677"/>
                  </a:lnTo>
                  <a:lnTo>
                    <a:pt x="1159612" y="308263"/>
                  </a:lnTo>
                  <a:lnTo>
                    <a:pt x="1135074" y="269701"/>
                  </a:lnTo>
                  <a:lnTo>
                    <a:pt x="1107851" y="233130"/>
                  </a:lnTo>
                  <a:lnTo>
                    <a:pt x="1078084" y="198689"/>
                  </a:lnTo>
                  <a:lnTo>
                    <a:pt x="1045910" y="166515"/>
                  </a:lnTo>
                  <a:lnTo>
                    <a:pt x="1011469" y="136748"/>
                  </a:lnTo>
                  <a:lnTo>
                    <a:pt x="974898" y="109525"/>
                  </a:lnTo>
                  <a:lnTo>
                    <a:pt x="936336" y="84987"/>
                  </a:lnTo>
                  <a:lnTo>
                    <a:pt x="930594" y="81902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rgbClr val="FDBB9D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071870" y="2212028"/>
            <a:ext cx="4824665" cy="230229"/>
          </a:xfrm>
          <a:prstGeom prst="rect">
            <a:avLst/>
          </a:prstGeom>
          <a:solidFill>
            <a:srgbClr val="E1A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76389" y="3382402"/>
            <a:ext cx="6420146" cy="466114"/>
          </a:xfrm>
          <a:prstGeom prst="rect">
            <a:avLst/>
          </a:prstGeom>
          <a:solidFill>
            <a:srgbClr val="73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76389" y="1284661"/>
            <a:ext cx="6420146" cy="466114"/>
          </a:xfrm>
          <a:prstGeom prst="rect">
            <a:avLst/>
          </a:prstGeom>
          <a:solidFill>
            <a:srgbClr val="73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129744" y="3797358"/>
            <a:ext cx="3572286" cy="11156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подход к диагностике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базисная терапия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профилактика</a:t>
            </a:r>
            <a:endParaRPr lang="ru-RU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3" name="TextShape 1"/>
          <p:cNvSpPr txBox="1"/>
          <p:nvPr/>
        </p:nvSpPr>
        <p:spPr>
          <a:xfrm>
            <a:off x="2222339" y="1912356"/>
            <a:ext cx="4085864" cy="136960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r>
              <a:rPr lang="ru-RU" sz="1600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острый период </a:t>
            </a:r>
            <a:r>
              <a:rPr lang="ru-RU" sz="1600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лечение </a:t>
            </a:r>
            <a:r>
              <a:rPr lang="ru-RU" sz="1600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одинаково:</a:t>
            </a:r>
          </a:p>
          <a:p>
            <a:r>
              <a:rPr lang="ru-RU" sz="1600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раствор </a:t>
            </a:r>
            <a:r>
              <a:rPr lang="ru-RU" sz="1600" spc="-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диазепама</a:t>
            </a:r>
            <a:r>
              <a:rPr lang="ru-RU" sz="1600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spc="-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Итраназально</a:t>
            </a:r>
            <a:r>
              <a:rPr lang="ru-RU" sz="1400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ru-RU" sz="1100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быстрое всасывание</a:t>
            </a:r>
            <a:endParaRPr lang="ru-RU" sz="1400" spc="-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Ректально/</a:t>
            </a:r>
            <a:r>
              <a:rPr lang="ru-RU" sz="1100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быстрое всасывание</a:t>
            </a:r>
            <a:endParaRPr lang="ru-RU" sz="1400" spc="-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подкожно</a:t>
            </a:r>
            <a:endParaRPr lang="ru-RU" sz="1400" spc="-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500" b="1" spc="-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6389" y="703717"/>
            <a:ext cx="2086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spc="-1" dirty="0" smtClean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ЛЕЧЕНИЕ</a:t>
            </a:r>
            <a:endParaRPr lang="ru-RU" sz="2400" b="1" spc="-1" dirty="0">
              <a:solidFill>
                <a:srgbClr val="2E418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5435" y="3443546"/>
            <a:ext cx="1728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2E418D"/>
                </a:solidFill>
                <a:latin typeface="Arial Black" panose="020B0A04020102020204" pitchFamily="34" charset="0"/>
              </a:rPr>
              <a:t>ОТЛИЧИЯ</a:t>
            </a:r>
            <a:endParaRPr lang="ru-RU" sz="1500" b="1" dirty="0">
              <a:solidFill>
                <a:srgbClr val="2E418D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6389" y="1350665"/>
            <a:ext cx="1946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2E418D"/>
                </a:solidFill>
                <a:latin typeface="Arial Black" panose="020B0A04020102020204" pitchFamily="34" charset="0"/>
              </a:rPr>
              <a:t>СХОДСТВО</a:t>
            </a:r>
            <a:r>
              <a:rPr lang="ru-RU" sz="15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" name="TextShape 1"/>
          <p:cNvSpPr txBox="1"/>
          <p:nvPr/>
        </p:nvSpPr>
        <p:spPr>
          <a:xfrm>
            <a:off x="3611301" y="0"/>
            <a:ext cx="3949961" cy="317499"/>
          </a:xfrm>
          <a:prstGeom prst="rect">
            <a:avLst/>
          </a:prstGeom>
          <a:solidFill>
            <a:srgbClr val="E1A198"/>
          </a:solidFill>
          <a:ln>
            <a:noFill/>
          </a:ln>
        </p:spPr>
        <p:txBody>
          <a:bodyPr lIns="0" tIns="21872" rIns="0" bIns="0" anchor="ctr">
            <a:noAutofit/>
          </a:bodyPr>
          <a:lstStyle/>
          <a:p>
            <a:pPr>
              <a:lnSpc>
                <a:spcPct val="93000"/>
              </a:lnSpc>
            </a:pPr>
            <a:r>
              <a:rPr lang="ru-RU" sz="1400" spc="-1" dirty="0" smtClean="0">
                <a:solidFill>
                  <a:srgbClr val="2E418D"/>
                </a:solidFill>
                <a:latin typeface="Arial Black" panose="020B0A04020102020204" pitchFamily="34" charset="0"/>
              </a:rPr>
              <a:t>   </a:t>
            </a:r>
            <a:r>
              <a:rPr lang="ru-RU" sz="1400" b="1" spc="-1" dirty="0" smtClean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ДИСТОНИЧЕСКАЯ АТАКА И СУДОРОГИ</a:t>
            </a:r>
            <a:endParaRPr lang="ru-RU" sz="1600" b="1" spc="-1" dirty="0">
              <a:solidFill>
                <a:srgbClr val="2E418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119336" cy="5670550"/>
          </a:xfrm>
          <a:prstGeom prst="rect">
            <a:avLst/>
          </a:prstGeom>
          <a:solidFill>
            <a:srgbClr val="2E4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BF3E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41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119336" cy="5670550"/>
          </a:xfrm>
          <a:prstGeom prst="rect">
            <a:avLst/>
          </a:prstGeom>
          <a:solidFill>
            <a:srgbClr val="E1A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BF3E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8280" y="2358221"/>
            <a:ext cx="63239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EF1E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ХРОНИЧЕСКИЕ СПАСТИЧЕСКИЕ </a:t>
            </a:r>
          </a:p>
          <a:p>
            <a:r>
              <a:rPr lang="ru-RU" sz="2800" b="1" dirty="0" smtClean="0">
                <a:solidFill>
                  <a:srgbClr val="FEF1E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СОСТОЯНИЯ</a:t>
            </a:r>
            <a:endParaRPr lang="ru-RU" sz="2800" b="1" dirty="0">
              <a:solidFill>
                <a:srgbClr val="FEF1E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1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Shape 2"/>
          <p:cNvSpPr txBox="1"/>
          <p:nvPr/>
        </p:nvSpPr>
        <p:spPr>
          <a:xfrm>
            <a:off x="421852" y="2127148"/>
            <a:ext cx="2840624" cy="2093083"/>
          </a:xfrm>
          <a:prstGeom prst="rect">
            <a:avLst/>
          </a:prstGeom>
          <a:noFill/>
          <a:ln>
            <a:noFill/>
          </a:ln>
        </p:spPr>
        <p:txBody>
          <a:bodyPr lIns="0" tIns="15932" rIns="0" bIns="0" anchor="ctr">
            <a:noAutofit/>
          </a:bodyPr>
          <a:lstStyle/>
          <a:p>
            <a:pPr marL="79661">
              <a:lnSpc>
                <a:spcPct val="150000"/>
              </a:lnSpc>
              <a:spcAft>
                <a:spcPts val="795"/>
              </a:spcAft>
              <a:buSzPct val="78000"/>
            </a:pPr>
            <a:r>
              <a:rPr lang="ru-RU" sz="1600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ДЦП</a:t>
            </a:r>
          </a:p>
          <a:p>
            <a:pPr marL="79661">
              <a:lnSpc>
                <a:spcPct val="150000"/>
              </a:lnSpc>
              <a:spcAft>
                <a:spcPts val="795"/>
              </a:spcAft>
              <a:buSzPct val="78000"/>
            </a:pPr>
            <a:r>
              <a:rPr lang="ru-RU" sz="1600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Инсульты</a:t>
            </a:r>
          </a:p>
          <a:p>
            <a:pPr marL="79661">
              <a:lnSpc>
                <a:spcPct val="150000"/>
              </a:lnSpc>
              <a:spcAft>
                <a:spcPts val="795"/>
              </a:spcAft>
              <a:buSzPct val="78000"/>
            </a:pPr>
            <a:r>
              <a:rPr lang="ru-RU" sz="1600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Последствия ЧМТ</a:t>
            </a:r>
          </a:p>
          <a:p>
            <a:pPr marL="79661">
              <a:spcAft>
                <a:spcPts val="795"/>
              </a:spcAft>
              <a:buSzPct val="78000"/>
            </a:pPr>
            <a:r>
              <a:rPr lang="ru-RU" sz="1600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Неврологический </a:t>
            </a:r>
            <a:r>
              <a:rPr lang="ru-RU" sz="1600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дефицит </a:t>
            </a:r>
            <a:r>
              <a:rPr lang="ru-RU" sz="1600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после лечения</a:t>
            </a:r>
          </a:p>
          <a:p>
            <a:pPr marL="79661">
              <a:spcAft>
                <a:spcPts val="795"/>
              </a:spcAft>
              <a:buSzPct val="78000"/>
            </a:pPr>
            <a:r>
              <a:rPr lang="ru-RU" sz="1600" spc="-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Нейродегенеративные</a:t>
            </a:r>
            <a:r>
              <a:rPr lang="ru-RU" sz="1600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spc="-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прогредиентные</a:t>
            </a:r>
            <a:r>
              <a:rPr lang="ru-RU" sz="1600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состояния: </a:t>
            </a:r>
            <a:r>
              <a:rPr lang="ru-RU" sz="1600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РС</a:t>
            </a:r>
          </a:p>
          <a:p>
            <a:pPr marL="79661">
              <a:spcAft>
                <a:spcPts val="795"/>
              </a:spcAft>
              <a:buSzPct val="78000"/>
            </a:pPr>
            <a:r>
              <a:rPr lang="ru-RU" sz="1600" spc="-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Полиневропатии</a:t>
            </a:r>
            <a:r>
              <a:rPr lang="ru-RU" sz="1600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поздних стадиях</a:t>
            </a:r>
          </a:p>
        </p:txBody>
      </p:sp>
      <p:sp>
        <p:nvSpPr>
          <p:cNvPr id="66" name="TextShape 3"/>
          <p:cNvSpPr txBox="1"/>
          <p:nvPr/>
        </p:nvSpPr>
        <p:spPr>
          <a:xfrm>
            <a:off x="4197326" y="1686779"/>
            <a:ext cx="3220597" cy="2296992"/>
          </a:xfrm>
          <a:prstGeom prst="rect">
            <a:avLst/>
          </a:prstGeom>
          <a:solidFill>
            <a:schemeClr val="bg1">
              <a:alpha val="12000"/>
            </a:schemeClr>
          </a:solidFill>
          <a:ln>
            <a:noFill/>
          </a:ln>
        </p:spPr>
        <p:txBody>
          <a:bodyPr lIns="0" tIns="15932" rIns="0" bIns="0">
            <a:noAutofit/>
          </a:bodyPr>
          <a:lstStyle/>
          <a:p>
            <a:pPr marL="82091">
              <a:lnSpc>
                <a:spcPct val="150000"/>
              </a:lnSpc>
              <a:spcAft>
                <a:spcPts val="795"/>
              </a:spcAft>
            </a:pPr>
            <a:r>
              <a:rPr lang="ru-RU" sz="1600" spc="-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Миодистрофия</a:t>
            </a:r>
            <a:endParaRPr lang="ru-RU" sz="1600" spc="-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9661">
              <a:lnSpc>
                <a:spcPct val="150000"/>
              </a:lnSpc>
              <a:spcAft>
                <a:spcPts val="795"/>
              </a:spcAft>
              <a:buSzPct val="40000"/>
            </a:pPr>
            <a:r>
              <a:rPr lang="ru-RU" sz="1600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Дыхательная недостаточность</a:t>
            </a:r>
          </a:p>
          <a:p>
            <a:pPr marL="79661">
              <a:lnSpc>
                <a:spcPct val="150000"/>
              </a:lnSpc>
              <a:spcAft>
                <a:spcPts val="795"/>
              </a:spcAft>
              <a:buSzPct val="40000"/>
            </a:pPr>
            <a:r>
              <a:rPr lang="ru-RU" sz="1600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Контрактуры суставов</a:t>
            </a:r>
          </a:p>
          <a:p>
            <a:pPr marL="79661">
              <a:lnSpc>
                <a:spcPct val="150000"/>
              </a:lnSpc>
              <a:spcAft>
                <a:spcPts val="795"/>
              </a:spcAft>
              <a:buSzPct val="40000"/>
            </a:pPr>
            <a:r>
              <a:rPr lang="ru-RU" sz="1600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Болевой синдром</a:t>
            </a:r>
          </a:p>
          <a:p>
            <a:pPr marL="79661">
              <a:spcAft>
                <a:spcPts val="795"/>
              </a:spcAft>
              <a:buSzPct val="40000"/>
            </a:pPr>
            <a:r>
              <a:rPr lang="ru-RU" sz="1600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Трудности ухода, </a:t>
            </a:r>
            <a:r>
              <a:rPr lang="ru-RU" sz="1600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перемещения </a:t>
            </a:r>
            <a:r>
              <a:rPr lang="ru-RU" sz="1600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позиционирования</a:t>
            </a:r>
          </a:p>
          <a:p>
            <a:pPr marL="79661">
              <a:spcAft>
                <a:spcPts val="795"/>
              </a:spcAft>
              <a:buSzPct val="40000"/>
            </a:pPr>
            <a:r>
              <a:rPr lang="ru-RU" sz="1600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Депрессия, отсутствие произвольности и апатия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25566" y="1961455"/>
            <a:ext cx="2964119" cy="25869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" name="Стрелка вправо 3"/>
          <p:cNvSpPr/>
          <p:nvPr/>
        </p:nvSpPr>
        <p:spPr>
          <a:xfrm>
            <a:off x="3523629" y="1412072"/>
            <a:ext cx="527575" cy="3523233"/>
          </a:xfrm>
          <a:prstGeom prst="rightArrow">
            <a:avLst/>
          </a:prstGeom>
          <a:solidFill>
            <a:srgbClr val="02A2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7" name="TextShape 1"/>
          <p:cNvSpPr txBox="1"/>
          <p:nvPr/>
        </p:nvSpPr>
        <p:spPr>
          <a:xfrm>
            <a:off x="3136738" y="0"/>
            <a:ext cx="4424523" cy="317499"/>
          </a:xfrm>
          <a:prstGeom prst="rect">
            <a:avLst/>
          </a:prstGeom>
          <a:solidFill>
            <a:srgbClr val="E1A198"/>
          </a:solidFill>
          <a:ln>
            <a:noFill/>
          </a:ln>
        </p:spPr>
        <p:txBody>
          <a:bodyPr lIns="0" tIns="21872" rIns="0" bIns="0" anchor="ctr">
            <a:noAutofit/>
          </a:bodyPr>
          <a:lstStyle/>
          <a:p>
            <a:pPr>
              <a:lnSpc>
                <a:spcPct val="93000"/>
              </a:lnSpc>
            </a:pPr>
            <a:r>
              <a:rPr lang="ru-RU" sz="1400" spc="-1" dirty="0" smtClean="0">
                <a:solidFill>
                  <a:srgbClr val="2E418D"/>
                </a:solidFill>
                <a:latin typeface="Arial Black" panose="020B0A04020102020204" pitchFamily="34" charset="0"/>
              </a:rPr>
              <a:t>   </a:t>
            </a:r>
            <a:r>
              <a:rPr lang="ru-RU" sz="1400" b="1" spc="-1" dirty="0" smtClean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ХРОНИЧЕСКИЕ СПАСТИЧЕСКИЕ СОСТОЯНИЯ</a:t>
            </a:r>
            <a:endParaRPr lang="ru-RU" sz="1400" b="1" spc="-1" dirty="0">
              <a:solidFill>
                <a:srgbClr val="2E418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19336" cy="5670550"/>
          </a:xfrm>
          <a:prstGeom prst="rect">
            <a:avLst/>
          </a:prstGeom>
          <a:solidFill>
            <a:srgbClr val="2E4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BF3E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97326" y="860981"/>
            <a:ext cx="2625719" cy="4358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23773" indent="-241682" algn="ctr">
              <a:lnSpc>
                <a:spcPct val="93000"/>
              </a:lnSpc>
              <a:spcAft>
                <a:spcPts val="795"/>
              </a:spcAft>
            </a:pPr>
            <a:r>
              <a:rPr lang="ru-RU" sz="2400" b="1" spc="-1" dirty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ОСЛОЖНЕНИЯ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90985" y="1961455"/>
            <a:ext cx="2780997" cy="0"/>
          </a:xfrm>
          <a:prstGeom prst="line">
            <a:avLst/>
          </a:prstGeom>
          <a:ln>
            <a:solidFill>
              <a:srgbClr val="BD51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90985" y="2404940"/>
            <a:ext cx="2780997" cy="0"/>
          </a:xfrm>
          <a:prstGeom prst="line">
            <a:avLst/>
          </a:prstGeom>
          <a:ln>
            <a:solidFill>
              <a:srgbClr val="BD51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90985" y="2835275"/>
            <a:ext cx="2780997" cy="0"/>
          </a:xfrm>
          <a:prstGeom prst="line">
            <a:avLst/>
          </a:prstGeom>
          <a:ln>
            <a:solidFill>
              <a:srgbClr val="BD51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90985" y="3499707"/>
            <a:ext cx="2780997" cy="0"/>
          </a:xfrm>
          <a:prstGeom prst="line">
            <a:avLst/>
          </a:prstGeom>
          <a:ln>
            <a:solidFill>
              <a:srgbClr val="BD51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90985" y="4269718"/>
            <a:ext cx="2780997" cy="0"/>
          </a:xfrm>
          <a:prstGeom prst="line">
            <a:avLst/>
          </a:prstGeom>
          <a:ln>
            <a:solidFill>
              <a:srgbClr val="BD51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279900" y="2127148"/>
            <a:ext cx="2780997" cy="0"/>
          </a:xfrm>
          <a:prstGeom prst="line">
            <a:avLst/>
          </a:prstGeom>
          <a:ln>
            <a:solidFill>
              <a:srgbClr val="BD51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279900" y="2606233"/>
            <a:ext cx="2780997" cy="0"/>
          </a:xfrm>
          <a:prstGeom prst="line">
            <a:avLst/>
          </a:prstGeom>
          <a:ln>
            <a:solidFill>
              <a:srgbClr val="BD51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279902" y="3080795"/>
            <a:ext cx="2780997" cy="0"/>
          </a:xfrm>
          <a:prstGeom prst="line">
            <a:avLst/>
          </a:prstGeom>
          <a:ln>
            <a:solidFill>
              <a:srgbClr val="BD51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279901" y="3499707"/>
            <a:ext cx="2780997" cy="0"/>
          </a:xfrm>
          <a:prstGeom prst="line">
            <a:avLst/>
          </a:prstGeom>
          <a:ln>
            <a:solidFill>
              <a:srgbClr val="BD51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279900" y="4122517"/>
            <a:ext cx="2780997" cy="0"/>
          </a:xfrm>
          <a:prstGeom prst="line">
            <a:avLst/>
          </a:prstGeom>
          <a:ln>
            <a:solidFill>
              <a:srgbClr val="BD51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71313" y="3578380"/>
            <a:ext cx="5171518" cy="466114"/>
          </a:xfrm>
          <a:prstGeom prst="rect">
            <a:avLst/>
          </a:prstGeom>
          <a:solidFill>
            <a:srgbClr val="E0D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71313" y="4224097"/>
            <a:ext cx="3428205" cy="466114"/>
          </a:xfrm>
          <a:prstGeom prst="rect">
            <a:avLst/>
          </a:prstGeom>
          <a:solidFill>
            <a:srgbClr val="E1A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71313" y="1904486"/>
            <a:ext cx="6420146" cy="466114"/>
          </a:xfrm>
          <a:prstGeom prst="rect">
            <a:avLst/>
          </a:prstGeom>
          <a:solidFill>
            <a:srgbClr val="73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TextShape 1"/>
          <p:cNvSpPr txBox="1"/>
          <p:nvPr/>
        </p:nvSpPr>
        <p:spPr>
          <a:xfrm>
            <a:off x="254643" y="1046964"/>
            <a:ext cx="2083443" cy="451937"/>
          </a:xfrm>
          <a:prstGeom prst="rect">
            <a:avLst/>
          </a:prstGeom>
          <a:noFill/>
          <a:ln>
            <a:noFill/>
          </a:ln>
        </p:spPr>
        <p:txBody>
          <a:bodyPr lIns="0" tIns="21872" rIns="0" bIns="0" anchor="ctr">
            <a:noAutofit/>
          </a:bodyPr>
          <a:lstStyle/>
          <a:p>
            <a:pPr algn="ctr">
              <a:lnSpc>
                <a:spcPct val="93000"/>
              </a:lnSpc>
            </a:pPr>
            <a:r>
              <a:rPr lang="ru-RU" sz="2400" b="1" spc="-1" dirty="0" smtClean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ЛЕЧЕНИЕ</a:t>
            </a:r>
            <a:r>
              <a:rPr sz="1350" dirty="0"/>
              <a:t/>
            </a:r>
            <a:br>
              <a:rPr sz="1350" dirty="0"/>
            </a:br>
            <a:endParaRPr lang="ru-RU" sz="1650" spc="-1" dirty="0">
              <a:solidFill>
                <a:srgbClr val="050505"/>
              </a:solidFill>
              <a:latin typeface="Times New Roman"/>
            </a:endParaRPr>
          </a:p>
        </p:txBody>
      </p:sp>
      <p:sp>
        <p:nvSpPr>
          <p:cNvPr id="68" name="CustomShape 2"/>
          <p:cNvSpPr/>
          <p:nvPr/>
        </p:nvSpPr>
        <p:spPr>
          <a:xfrm>
            <a:off x="371314" y="1648194"/>
            <a:ext cx="6122084" cy="368773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5932" rIns="0" bIns="0">
            <a:noAutofit/>
          </a:bodyPr>
          <a:lstStyle/>
          <a:p>
            <a:pPr marL="79661">
              <a:lnSpc>
                <a:spcPct val="93000"/>
              </a:lnSpc>
              <a:spcAft>
                <a:spcPts val="795"/>
              </a:spcAft>
              <a:buClr>
                <a:srgbClr val="0066FF"/>
              </a:buClr>
              <a:buSzPct val="40000"/>
            </a:pPr>
            <a:r>
              <a:rPr lang="ru-RU" b="1" spc="-1" dirty="0">
                <a:solidFill>
                  <a:srgbClr val="CE181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</a:p>
          <a:p>
            <a:pPr marL="79661">
              <a:lnSpc>
                <a:spcPct val="93000"/>
              </a:lnSpc>
              <a:spcAft>
                <a:spcPts val="795"/>
              </a:spcAft>
              <a:buClr>
                <a:srgbClr val="0066FF"/>
              </a:buClr>
              <a:buSzPct val="40000"/>
            </a:pPr>
            <a:r>
              <a:rPr lang="ru-RU" sz="1600" b="1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ОБЕЗБОЛИВАНИЕ </a:t>
            </a:r>
            <a:endParaRPr lang="ru-RU" sz="1600" b="1" spc="-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9661">
              <a:lnSpc>
                <a:spcPct val="93000"/>
              </a:lnSpc>
              <a:spcAft>
                <a:spcPts val="795"/>
              </a:spcAft>
              <a:buClr>
                <a:srgbClr val="0066FF"/>
              </a:buClr>
              <a:buSzPct val="40000"/>
            </a:pPr>
            <a:endParaRPr lang="ru-RU" sz="1600" b="1" spc="-1" dirty="0" smtClean="0">
              <a:solidFill>
                <a:srgbClr val="2E418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9661">
              <a:lnSpc>
                <a:spcPct val="93000"/>
              </a:lnSpc>
              <a:spcAft>
                <a:spcPts val="795"/>
              </a:spcAft>
              <a:buClr>
                <a:srgbClr val="0066FF"/>
              </a:buClr>
              <a:buSzPct val="40000"/>
            </a:pPr>
            <a:r>
              <a:rPr lang="ru-RU" sz="1600" b="1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</a:t>
            </a:r>
            <a:r>
              <a:rPr lang="ru-RU" sz="1600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spc="-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Спастика</a:t>
            </a:r>
            <a:r>
              <a:rPr lang="ru-RU" sz="1600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может быть вызвана </a:t>
            </a:r>
            <a:r>
              <a:rPr lang="ru-RU" sz="1600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болью, </a:t>
            </a:r>
          </a:p>
          <a:p>
            <a:pPr marL="79661">
              <a:lnSpc>
                <a:spcPct val="93000"/>
              </a:lnSpc>
              <a:spcAft>
                <a:spcPts val="795"/>
              </a:spcAft>
              <a:buClr>
                <a:srgbClr val="0066FF"/>
              </a:buClr>
              <a:buSzPct val="40000"/>
            </a:pPr>
            <a:r>
              <a:rPr lang="ru-RU" sz="1600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</a:t>
            </a:r>
            <a:r>
              <a:rPr lang="ru-RU" sz="1600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ru-RU" sz="1600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оэтому сначала обезболиваем! </a:t>
            </a:r>
            <a:r>
              <a:rPr lang="ru-RU" sz="1600" spc="-1" dirty="0" smtClean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600" spc="-1" dirty="0">
              <a:solidFill>
                <a:srgbClr val="2E418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9661">
              <a:lnSpc>
                <a:spcPct val="93000"/>
              </a:lnSpc>
              <a:spcAft>
                <a:spcPts val="795"/>
              </a:spcAft>
              <a:buClr>
                <a:srgbClr val="0066FF"/>
              </a:buClr>
              <a:buSzPct val="40000"/>
            </a:pPr>
            <a:endParaRPr lang="ru-RU" b="1" spc="-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9661">
              <a:lnSpc>
                <a:spcPct val="93000"/>
              </a:lnSpc>
              <a:spcAft>
                <a:spcPts val="795"/>
              </a:spcAft>
              <a:buClr>
                <a:srgbClr val="0066FF"/>
              </a:buClr>
              <a:buSzPct val="40000"/>
            </a:pPr>
            <a:r>
              <a:rPr lang="ru-RU" sz="1600" b="1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КОНСЕРВАТИВНЫЕ </a:t>
            </a:r>
            <a:r>
              <a:rPr lang="ru-RU" sz="1600" b="1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МЕТОДЫ </a:t>
            </a:r>
          </a:p>
          <a:p>
            <a:pPr marL="79661">
              <a:lnSpc>
                <a:spcPct val="93000"/>
              </a:lnSpc>
              <a:spcAft>
                <a:spcPts val="795"/>
              </a:spcAft>
              <a:buClr>
                <a:srgbClr val="0066FF"/>
              </a:buClr>
              <a:buSzPct val="40000"/>
            </a:pPr>
            <a:endParaRPr lang="ru-RU" b="1" spc="-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9661">
              <a:lnSpc>
                <a:spcPct val="93000"/>
              </a:lnSpc>
              <a:spcAft>
                <a:spcPts val="795"/>
              </a:spcAft>
              <a:buClr>
                <a:srgbClr val="0066FF"/>
              </a:buClr>
              <a:buSzPct val="40000"/>
            </a:pPr>
            <a:r>
              <a:rPr lang="ru-RU" sz="1600" b="1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РАДИКАЛЬНЫЕ </a:t>
            </a:r>
            <a:r>
              <a:rPr lang="ru-RU" sz="1600" b="1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МЕТОДЫ </a:t>
            </a:r>
          </a:p>
          <a:p>
            <a:pPr marL="323773" indent="-241682" algn="ctr">
              <a:lnSpc>
                <a:spcPct val="93000"/>
              </a:lnSpc>
              <a:spcAft>
                <a:spcPts val="795"/>
              </a:spcAft>
            </a:pPr>
            <a:endParaRPr lang="ru-RU" spc="-1" dirty="0">
              <a:solidFill>
                <a:srgbClr val="000000"/>
              </a:solidFill>
              <a:latin typeface="Arial"/>
            </a:endParaRPr>
          </a:p>
          <a:p>
            <a:pPr marL="323773" indent="-241682">
              <a:lnSpc>
                <a:spcPct val="93000"/>
              </a:lnSpc>
              <a:spcAft>
                <a:spcPts val="795"/>
              </a:spcAft>
            </a:pPr>
            <a:r>
              <a:rPr lang="ru-RU" spc="-1" dirty="0">
                <a:solidFill>
                  <a:srgbClr val="050505"/>
                </a:solidFill>
                <a:latin typeface="Arial"/>
              </a:rPr>
              <a:t> </a:t>
            </a:r>
            <a:endParaRPr lang="ru-RU" spc="-1" dirty="0">
              <a:solidFill>
                <a:srgbClr val="000000"/>
              </a:solidFill>
              <a:latin typeface="Arial"/>
            </a:endParaRPr>
          </a:p>
          <a:p>
            <a:pPr marL="323773" indent="-241682">
              <a:lnSpc>
                <a:spcPct val="93000"/>
              </a:lnSpc>
              <a:spcAft>
                <a:spcPts val="795"/>
              </a:spcAft>
            </a:pPr>
            <a:r>
              <a:rPr lang="ru-RU" spc="-1" dirty="0">
                <a:solidFill>
                  <a:srgbClr val="050505"/>
                </a:solidFill>
                <a:latin typeface="Arial"/>
              </a:rPr>
              <a:t> </a:t>
            </a:r>
            <a:endParaRPr lang="ru-RU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19336" cy="5670550"/>
          </a:xfrm>
          <a:prstGeom prst="rect">
            <a:avLst/>
          </a:prstGeom>
          <a:solidFill>
            <a:srgbClr val="2E4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BF3E2"/>
              </a:solidFill>
            </a:endParaRPr>
          </a:p>
        </p:txBody>
      </p:sp>
      <p:sp>
        <p:nvSpPr>
          <p:cNvPr id="5" name="TextShape 1"/>
          <p:cNvSpPr txBox="1"/>
          <p:nvPr/>
        </p:nvSpPr>
        <p:spPr>
          <a:xfrm>
            <a:off x="3148314" y="0"/>
            <a:ext cx="4412948" cy="317499"/>
          </a:xfrm>
          <a:prstGeom prst="rect">
            <a:avLst/>
          </a:prstGeom>
          <a:solidFill>
            <a:srgbClr val="E1A198"/>
          </a:solidFill>
          <a:ln>
            <a:noFill/>
          </a:ln>
        </p:spPr>
        <p:txBody>
          <a:bodyPr lIns="0" tIns="21872" rIns="0" bIns="0" anchor="ctr">
            <a:noAutofit/>
          </a:bodyPr>
          <a:lstStyle/>
          <a:p>
            <a:pPr>
              <a:lnSpc>
                <a:spcPct val="93000"/>
              </a:lnSpc>
            </a:pPr>
            <a:r>
              <a:rPr lang="ru-RU" sz="1400" spc="-1" dirty="0" smtClean="0">
                <a:solidFill>
                  <a:srgbClr val="2E418D"/>
                </a:solidFill>
                <a:latin typeface="Arial Black" panose="020B0A04020102020204" pitchFamily="34" charset="0"/>
              </a:rPr>
              <a:t>   </a:t>
            </a:r>
            <a:r>
              <a:rPr lang="ru-RU" sz="1400" b="1" spc="-1" dirty="0" smtClean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ХРОНИЧЕСКИЕ СПАСТИЧЕСКИЕ СОСТОЯНИЯ</a:t>
            </a:r>
            <a:endParaRPr lang="ru-RU" sz="1400" b="1" spc="-1" dirty="0">
              <a:solidFill>
                <a:srgbClr val="2E418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521227" y="2643933"/>
            <a:ext cx="606694" cy="606694"/>
            <a:chOff x="1898600" y="2705383"/>
            <a:chExt cx="1244600" cy="1244600"/>
          </a:xfrm>
          <a:solidFill>
            <a:srgbClr val="BD5149"/>
          </a:solidFill>
        </p:grpSpPr>
        <p:sp>
          <p:nvSpPr>
            <p:cNvPr id="14" name="object 3"/>
            <p:cNvSpPr/>
            <p:nvPr/>
          </p:nvSpPr>
          <p:spPr>
            <a:xfrm>
              <a:off x="2444678" y="3005720"/>
              <a:ext cx="149034" cy="151307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rgbClr val="FDBB9D"/>
                </a:solidFill>
              </a:endParaRPr>
            </a:p>
          </p:txBody>
        </p:sp>
        <p:sp>
          <p:nvSpPr>
            <p:cNvPr id="15" name="object 4"/>
            <p:cNvSpPr/>
            <p:nvPr/>
          </p:nvSpPr>
          <p:spPr>
            <a:xfrm>
              <a:off x="2403724" y="3219603"/>
              <a:ext cx="234950" cy="430530"/>
            </a:xfrm>
            <a:custGeom>
              <a:avLst/>
              <a:gdLst/>
              <a:ahLst/>
              <a:cxnLst/>
              <a:rect l="l" t="t" r="r" b="b"/>
              <a:pathLst>
                <a:path w="234950" h="430529">
                  <a:moveTo>
                    <a:pt x="149034" y="0"/>
                  </a:moveTo>
                  <a:lnTo>
                    <a:pt x="29578" y="0"/>
                  </a:lnTo>
                  <a:lnTo>
                    <a:pt x="18237" y="2221"/>
                  </a:lnTo>
                  <a:lnTo>
                    <a:pt x="8816" y="8388"/>
                  </a:lnTo>
                  <a:lnTo>
                    <a:pt x="2382" y="17755"/>
                  </a:lnTo>
                  <a:lnTo>
                    <a:pt x="0" y="29578"/>
                  </a:lnTo>
                  <a:lnTo>
                    <a:pt x="0" y="91008"/>
                  </a:lnTo>
                  <a:lnTo>
                    <a:pt x="2221" y="102353"/>
                  </a:lnTo>
                  <a:lnTo>
                    <a:pt x="8388" y="111774"/>
                  </a:lnTo>
                  <a:lnTo>
                    <a:pt x="17755" y="118206"/>
                  </a:lnTo>
                  <a:lnTo>
                    <a:pt x="29578" y="120586"/>
                  </a:lnTo>
                  <a:lnTo>
                    <a:pt x="53466" y="120586"/>
                  </a:lnTo>
                  <a:lnTo>
                    <a:pt x="53466" y="309435"/>
                  </a:lnTo>
                  <a:lnTo>
                    <a:pt x="8816" y="317828"/>
                  </a:lnTo>
                  <a:lnTo>
                    <a:pt x="0" y="339013"/>
                  </a:lnTo>
                  <a:lnTo>
                    <a:pt x="0" y="400456"/>
                  </a:lnTo>
                  <a:lnTo>
                    <a:pt x="2221" y="411796"/>
                  </a:lnTo>
                  <a:lnTo>
                    <a:pt x="8388" y="421217"/>
                  </a:lnTo>
                  <a:lnTo>
                    <a:pt x="17755" y="427652"/>
                  </a:lnTo>
                  <a:lnTo>
                    <a:pt x="29578" y="430034"/>
                  </a:lnTo>
                  <a:lnTo>
                    <a:pt x="204774" y="430034"/>
                  </a:lnTo>
                  <a:lnTo>
                    <a:pt x="216115" y="427813"/>
                  </a:lnTo>
                  <a:lnTo>
                    <a:pt x="225536" y="421646"/>
                  </a:lnTo>
                  <a:lnTo>
                    <a:pt x="231971" y="412278"/>
                  </a:lnTo>
                  <a:lnTo>
                    <a:pt x="234353" y="400456"/>
                  </a:lnTo>
                  <a:lnTo>
                    <a:pt x="234353" y="339013"/>
                  </a:lnTo>
                  <a:lnTo>
                    <a:pt x="231971" y="327020"/>
                  </a:lnTo>
                  <a:lnTo>
                    <a:pt x="225536" y="317263"/>
                  </a:lnTo>
                  <a:lnTo>
                    <a:pt x="216115" y="310704"/>
                  </a:lnTo>
                  <a:lnTo>
                    <a:pt x="204774" y="308305"/>
                  </a:lnTo>
                  <a:lnTo>
                    <a:pt x="178612" y="308305"/>
                  </a:lnTo>
                  <a:lnTo>
                    <a:pt x="178612" y="29578"/>
                  </a:lnTo>
                  <a:lnTo>
                    <a:pt x="176391" y="18237"/>
                  </a:lnTo>
                  <a:lnTo>
                    <a:pt x="170224" y="8816"/>
                  </a:lnTo>
                  <a:lnTo>
                    <a:pt x="160857" y="2382"/>
                  </a:lnTo>
                  <a:lnTo>
                    <a:pt x="149034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rgbClr val="FDBB9D"/>
                </a:solidFill>
              </a:endParaRPr>
            </a:p>
          </p:txBody>
        </p:sp>
        <p:sp>
          <p:nvSpPr>
            <p:cNvPr id="16" name="object 5"/>
            <p:cNvSpPr/>
            <p:nvPr/>
          </p:nvSpPr>
          <p:spPr>
            <a:xfrm>
              <a:off x="1898600" y="2705383"/>
              <a:ext cx="1244600" cy="1244600"/>
            </a:xfrm>
            <a:custGeom>
              <a:avLst/>
              <a:gdLst/>
              <a:ahLst/>
              <a:cxnLst/>
              <a:rect l="l" t="t" r="r" b="b"/>
              <a:pathLst>
                <a:path w="1244600" h="1244600">
                  <a:moveTo>
                    <a:pt x="622300" y="0"/>
                  </a:moveTo>
                  <a:lnTo>
                    <a:pt x="573682" y="1873"/>
                  </a:lnTo>
                  <a:lnTo>
                    <a:pt x="526085" y="7399"/>
                  </a:lnTo>
                  <a:lnTo>
                    <a:pt x="479648" y="16441"/>
                  </a:lnTo>
                  <a:lnTo>
                    <a:pt x="434508" y="28859"/>
                  </a:lnTo>
                  <a:lnTo>
                    <a:pt x="390805" y="44515"/>
                  </a:lnTo>
                  <a:lnTo>
                    <a:pt x="348677" y="63271"/>
                  </a:lnTo>
                  <a:lnTo>
                    <a:pt x="308263" y="84987"/>
                  </a:lnTo>
                  <a:lnTo>
                    <a:pt x="269701" y="109525"/>
                  </a:lnTo>
                  <a:lnTo>
                    <a:pt x="233130" y="136748"/>
                  </a:lnTo>
                  <a:lnTo>
                    <a:pt x="198689" y="166515"/>
                  </a:lnTo>
                  <a:lnTo>
                    <a:pt x="166515" y="198689"/>
                  </a:lnTo>
                  <a:lnTo>
                    <a:pt x="136748" y="233130"/>
                  </a:lnTo>
                  <a:lnTo>
                    <a:pt x="109525" y="269701"/>
                  </a:lnTo>
                  <a:lnTo>
                    <a:pt x="84987" y="308263"/>
                  </a:lnTo>
                  <a:lnTo>
                    <a:pt x="63271" y="348677"/>
                  </a:lnTo>
                  <a:lnTo>
                    <a:pt x="44513" y="390811"/>
                  </a:lnTo>
                  <a:lnTo>
                    <a:pt x="28859" y="434508"/>
                  </a:lnTo>
                  <a:lnTo>
                    <a:pt x="16441" y="479648"/>
                  </a:lnTo>
                  <a:lnTo>
                    <a:pt x="7399" y="526085"/>
                  </a:lnTo>
                  <a:lnTo>
                    <a:pt x="1873" y="573682"/>
                  </a:lnTo>
                  <a:lnTo>
                    <a:pt x="0" y="622299"/>
                  </a:lnTo>
                  <a:lnTo>
                    <a:pt x="1873" y="670917"/>
                  </a:lnTo>
                  <a:lnTo>
                    <a:pt x="7399" y="718514"/>
                  </a:lnTo>
                  <a:lnTo>
                    <a:pt x="16441" y="764951"/>
                  </a:lnTo>
                  <a:lnTo>
                    <a:pt x="28859" y="810091"/>
                  </a:lnTo>
                  <a:lnTo>
                    <a:pt x="44515" y="853794"/>
                  </a:lnTo>
                  <a:lnTo>
                    <a:pt x="63271" y="895922"/>
                  </a:lnTo>
                  <a:lnTo>
                    <a:pt x="84987" y="936336"/>
                  </a:lnTo>
                  <a:lnTo>
                    <a:pt x="109525" y="974898"/>
                  </a:lnTo>
                  <a:lnTo>
                    <a:pt x="136748" y="1011469"/>
                  </a:lnTo>
                  <a:lnTo>
                    <a:pt x="166515" y="1045910"/>
                  </a:lnTo>
                  <a:lnTo>
                    <a:pt x="198689" y="1078084"/>
                  </a:lnTo>
                  <a:lnTo>
                    <a:pt x="233130" y="1107851"/>
                  </a:lnTo>
                  <a:lnTo>
                    <a:pt x="269701" y="1135074"/>
                  </a:lnTo>
                  <a:lnTo>
                    <a:pt x="308263" y="1159612"/>
                  </a:lnTo>
                  <a:lnTo>
                    <a:pt x="348677" y="1181328"/>
                  </a:lnTo>
                  <a:lnTo>
                    <a:pt x="390805" y="1200084"/>
                  </a:lnTo>
                  <a:lnTo>
                    <a:pt x="434508" y="1215740"/>
                  </a:lnTo>
                  <a:lnTo>
                    <a:pt x="479648" y="1228158"/>
                  </a:lnTo>
                  <a:lnTo>
                    <a:pt x="526085" y="1237200"/>
                  </a:lnTo>
                  <a:lnTo>
                    <a:pt x="573682" y="1242726"/>
                  </a:lnTo>
                  <a:lnTo>
                    <a:pt x="622300" y="1244599"/>
                  </a:lnTo>
                  <a:lnTo>
                    <a:pt x="670917" y="1242726"/>
                  </a:lnTo>
                  <a:lnTo>
                    <a:pt x="718514" y="1237200"/>
                  </a:lnTo>
                  <a:lnTo>
                    <a:pt x="764951" y="1228158"/>
                  </a:lnTo>
                  <a:lnTo>
                    <a:pt x="810091" y="1215740"/>
                  </a:lnTo>
                  <a:lnTo>
                    <a:pt x="853794" y="1200084"/>
                  </a:lnTo>
                  <a:lnTo>
                    <a:pt x="895922" y="1181328"/>
                  </a:lnTo>
                  <a:lnTo>
                    <a:pt x="930618" y="1162684"/>
                  </a:lnTo>
                  <a:lnTo>
                    <a:pt x="622300" y="1162684"/>
                  </a:lnTo>
                  <a:lnTo>
                    <a:pt x="573170" y="1160473"/>
                  </a:lnTo>
                  <a:lnTo>
                    <a:pt x="525264" y="1153965"/>
                  </a:lnTo>
                  <a:lnTo>
                    <a:pt x="478775" y="1143354"/>
                  </a:lnTo>
                  <a:lnTo>
                    <a:pt x="433894" y="1128832"/>
                  </a:lnTo>
                  <a:lnTo>
                    <a:pt x="390813" y="1110589"/>
                  </a:lnTo>
                  <a:lnTo>
                    <a:pt x="349725" y="1088819"/>
                  </a:lnTo>
                  <a:lnTo>
                    <a:pt x="310820" y="1063714"/>
                  </a:lnTo>
                  <a:lnTo>
                    <a:pt x="274292" y="1035464"/>
                  </a:lnTo>
                  <a:lnTo>
                    <a:pt x="240331" y="1004263"/>
                  </a:lnTo>
                  <a:lnTo>
                    <a:pt x="209131" y="970302"/>
                  </a:lnTo>
                  <a:lnTo>
                    <a:pt x="180882" y="933773"/>
                  </a:lnTo>
                  <a:lnTo>
                    <a:pt x="155777" y="894869"/>
                  </a:lnTo>
                  <a:lnTo>
                    <a:pt x="134007" y="853780"/>
                  </a:lnTo>
                  <a:lnTo>
                    <a:pt x="115766" y="810700"/>
                  </a:lnTo>
                  <a:lnTo>
                    <a:pt x="101244" y="765820"/>
                  </a:lnTo>
                  <a:lnTo>
                    <a:pt x="90633" y="719332"/>
                  </a:lnTo>
                  <a:lnTo>
                    <a:pt x="84126" y="671428"/>
                  </a:lnTo>
                  <a:lnTo>
                    <a:pt x="81915" y="622299"/>
                  </a:lnTo>
                  <a:lnTo>
                    <a:pt x="84126" y="573169"/>
                  </a:lnTo>
                  <a:lnTo>
                    <a:pt x="90633" y="525264"/>
                  </a:lnTo>
                  <a:lnTo>
                    <a:pt x="101244" y="478774"/>
                  </a:lnTo>
                  <a:lnTo>
                    <a:pt x="115766" y="433892"/>
                  </a:lnTo>
                  <a:lnTo>
                    <a:pt x="134010" y="390805"/>
                  </a:lnTo>
                  <a:lnTo>
                    <a:pt x="155777" y="349721"/>
                  </a:lnTo>
                  <a:lnTo>
                    <a:pt x="180882" y="310816"/>
                  </a:lnTo>
                  <a:lnTo>
                    <a:pt x="209131" y="274286"/>
                  </a:lnTo>
                  <a:lnTo>
                    <a:pt x="240331" y="240325"/>
                  </a:lnTo>
                  <a:lnTo>
                    <a:pt x="274292" y="209123"/>
                  </a:lnTo>
                  <a:lnTo>
                    <a:pt x="310820" y="180873"/>
                  </a:lnTo>
                  <a:lnTo>
                    <a:pt x="349725" y="155767"/>
                  </a:lnTo>
                  <a:lnTo>
                    <a:pt x="390813" y="133997"/>
                  </a:lnTo>
                  <a:lnTo>
                    <a:pt x="433894" y="115755"/>
                  </a:lnTo>
                  <a:lnTo>
                    <a:pt x="478775" y="101232"/>
                  </a:lnTo>
                  <a:lnTo>
                    <a:pt x="525264" y="90621"/>
                  </a:lnTo>
                  <a:lnTo>
                    <a:pt x="573170" y="84114"/>
                  </a:lnTo>
                  <a:lnTo>
                    <a:pt x="622300" y="81902"/>
                  </a:lnTo>
                  <a:lnTo>
                    <a:pt x="930594" y="81902"/>
                  </a:lnTo>
                  <a:lnTo>
                    <a:pt x="895922" y="63271"/>
                  </a:lnTo>
                  <a:lnTo>
                    <a:pt x="853794" y="44515"/>
                  </a:lnTo>
                  <a:lnTo>
                    <a:pt x="810091" y="28859"/>
                  </a:lnTo>
                  <a:lnTo>
                    <a:pt x="764951" y="16441"/>
                  </a:lnTo>
                  <a:lnTo>
                    <a:pt x="718514" y="7399"/>
                  </a:lnTo>
                  <a:lnTo>
                    <a:pt x="670917" y="1873"/>
                  </a:lnTo>
                  <a:lnTo>
                    <a:pt x="622300" y="0"/>
                  </a:lnTo>
                  <a:close/>
                </a:path>
                <a:path w="1244600" h="1244600">
                  <a:moveTo>
                    <a:pt x="930594" y="81902"/>
                  </a:moveTo>
                  <a:lnTo>
                    <a:pt x="622300" y="81902"/>
                  </a:lnTo>
                  <a:lnTo>
                    <a:pt x="671429" y="84114"/>
                  </a:lnTo>
                  <a:lnTo>
                    <a:pt x="719335" y="90621"/>
                  </a:lnTo>
                  <a:lnTo>
                    <a:pt x="765824" y="101232"/>
                  </a:lnTo>
                  <a:lnTo>
                    <a:pt x="810705" y="115755"/>
                  </a:lnTo>
                  <a:lnTo>
                    <a:pt x="853786" y="133997"/>
                  </a:lnTo>
                  <a:lnTo>
                    <a:pt x="894874" y="155767"/>
                  </a:lnTo>
                  <a:lnTo>
                    <a:pt x="933779" y="180873"/>
                  </a:lnTo>
                  <a:lnTo>
                    <a:pt x="970307" y="209123"/>
                  </a:lnTo>
                  <a:lnTo>
                    <a:pt x="1004268" y="240325"/>
                  </a:lnTo>
                  <a:lnTo>
                    <a:pt x="1035468" y="274286"/>
                  </a:lnTo>
                  <a:lnTo>
                    <a:pt x="1063717" y="310816"/>
                  </a:lnTo>
                  <a:lnTo>
                    <a:pt x="1088822" y="349721"/>
                  </a:lnTo>
                  <a:lnTo>
                    <a:pt x="1110592" y="390811"/>
                  </a:lnTo>
                  <a:lnTo>
                    <a:pt x="1128833" y="433892"/>
                  </a:lnTo>
                  <a:lnTo>
                    <a:pt x="1143355" y="478774"/>
                  </a:lnTo>
                  <a:lnTo>
                    <a:pt x="1153966" y="525264"/>
                  </a:lnTo>
                  <a:lnTo>
                    <a:pt x="1160473" y="573169"/>
                  </a:lnTo>
                  <a:lnTo>
                    <a:pt x="1162685" y="622299"/>
                  </a:lnTo>
                  <a:lnTo>
                    <a:pt x="1160473" y="671428"/>
                  </a:lnTo>
                  <a:lnTo>
                    <a:pt x="1153966" y="719332"/>
                  </a:lnTo>
                  <a:lnTo>
                    <a:pt x="1143355" y="765820"/>
                  </a:lnTo>
                  <a:lnTo>
                    <a:pt x="1128833" y="810700"/>
                  </a:lnTo>
                  <a:lnTo>
                    <a:pt x="1110584" y="853794"/>
                  </a:lnTo>
                  <a:lnTo>
                    <a:pt x="1088822" y="894869"/>
                  </a:lnTo>
                  <a:lnTo>
                    <a:pt x="1063717" y="933773"/>
                  </a:lnTo>
                  <a:lnTo>
                    <a:pt x="1035468" y="970302"/>
                  </a:lnTo>
                  <a:lnTo>
                    <a:pt x="1004268" y="1004263"/>
                  </a:lnTo>
                  <a:lnTo>
                    <a:pt x="970307" y="1035464"/>
                  </a:lnTo>
                  <a:lnTo>
                    <a:pt x="933779" y="1063714"/>
                  </a:lnTo>
                  <a:lnTo>
                    <a:pt x="894874" y="1088819"/>
                  </a:lnTo>
                  <a:lnTo>
                    <a:pt x="853786" y="1110589"/>
                  </a:lnTo>
                  <a:lnTo>
                    <a:pt x="810705" y="1128832"/>
                  </a:lnTo>
                  <a:lnTo>
                    <a:pt x="765824" y="1143354"/>
                  </a:lnTo>
                  <a:lnTo>
                    <a:pt x="719335" y="1153965"/>
                  </a:lnTo>
                  <a:lnTo>
                    <a:pt x="671429" y="1160473"/>
                  </a:lnTo>
                  <a:lnTo>
                    <a:pt x="622300" y="1162684"/>
                  </a:lnTo>
                  <a:lnTo>
                    <a:pt x="930618" y="1162684"/>
                  </a:lnTo>
                  <a:lnTo>
                    <a:pt x="974898" y="1135074"/>
                  </a:lnTo>
                  <a:lnTo>
                    <a:pt x="1011469" y="1107851"/>
                  </a:lnTo>
                  <a:lnTo>
                    <a:pt x="1045910" y="1078084"/>
                  </a:lnTo>
                  <a:lnTo>
                    <a:pt x="1078084" y="1045910"/>
                  </a:lnTo>
                  <a:lnTo>
                    <a:pt x="1107851" y="1011469"/>
                  </a:lnTo>
                  <a:lnTo>
                    <a:pt x="1135074" y="974898"/>
                  </a:lnTo>
                  <a:lnTo>
                    <a:pt x="1159612" y="936336"/>
                  </a:lnTo>
                  <a:lnTo>
                    <a:pt x="1181328" y="895922"/>
                  </a:lnTo>
                  <a:lnTo>
                    <a:pt x="1200089" y="853780"/>
                  </a:lnTo>
                  <a:lnTo>
                    <a:pt x="1215740" y="810091"/>
                  </a:lnTo>
                  <a:lnTo>
                    <a:pt x="1228158" y="764951"/>
                  </a:lnTo>
                  <a:lnTo>
                    <a:pt x="1237200" y="718514"/>
                  </a:lnTo>
                  <a:lnTo>
                    <a:pt x="1242726" y="670917"/>
                  </a:lnTo>
                  <a:lnTo>
                    <a:pt x="1244600" y="622299"/>
                  </a:lnTo>
                  <a:lnTo>
                    <a:pt x="1242726" y="573682"/>
                  </a:lnTo>
                  <a:lnTo>
                    <a:pt x="1237200" y="526085"/>
                  </a:lnTo>
                  <a:lnTo>
                    <a:pt x="1228158" y="479648"/>
                  </a:lnTo>
                  <a:lnTo>
                    <a:pt x="1215740" y="434508"/>
                  </a:lnTo>
                  <a:lnTo>
                    <a:pt x="1200084" y="390805"/>
                  </a:lnTo>
                  <a:lnTo>
                    <a:pt x="1181328" y="348677"/>
                  </a:lnTo>
                  <a:lnTo>
                    <a:pt x="1159612" y="308263"/>
                  </a:lnTo>
                  <a:lnTo>
                    <a:pt x="1135074" y="269701"/>
                  </a:lnTo>
                  <a:lnTo>
                    <a:pt x="1107851" y="233130"/>
                  </a:lnTo>
                  <a:lnTo>
                    <a:pt x="1078084" y="198689"/>
                  </a:lnTo>
                  <a:lnTo>
                    <a:pt x="1045910" y="166515"/>
                  </a:lnTo>
                  <a:lnTo>
                    <a:pt x="1011469" y="136748"/>
                  </a:lnTo>
                  <a:lnTo>
                    <a:pt x="974898" y="109525"/>
                  </a:lnTo>
                  <a:lnTo>
                    <a:pt x="936336" y="84987"/>
                  </a:lnTo>
                  <a:lnTo>
                    <a:pt x="930594" y="81902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rgbClr val="FDBB9D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 txBox="1"/>
          <p:nvPr/>
        </p:nvSpPr>
        <p:spPr>
          <a:xfrm>
            <a:off x="1287747" y="788038"/>
            <a:ext cx="6075098" cy="685764"/>
          </a:xfrm>
          <a:prstGeom prst="rect">
            <a:avLst/>
          </a:prstGeom>
          <a:noFill/>
          <a:ln>
            <a:noFill/>
          </a:ln>
        </p:spPr>
        <p:txBody>
          <a:bodyPr lIns="0" tIns="21872" rIns="0" bIns="0" anchor="ctr">
            <a:noAutofit/>
          </a:bodyPr>
          <a:lstStyle/>
          <a:p>
            <a:pPr algn="ctr">
              <a:lnSpc>
                <a:spcPct val="93000"/>
              </a:lnSpc>
            </a:pPr>
            <a:endParaRPr lang="ru-RU" spc="-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69" name="TextShape 1"/>
          <p:cNvSpPr txBox="1"/>
          <p:nvPr/>
        </p:nvSpPr>
        <p:spPr>
          <a:xfrm>
            <a:off x="395187" y="945847"/>
            <a:ext cx="6967657" cy="370146"/>
          </a:xfrm>
          <a:prstGeom prst="rect">
            <a:avLst/>
          </a:prstGeom>
          <a:noFill/>
          <a:ln>
            <a:noFill/>
          </a:ln>
        </p:spPr>
        <p:txBody>
          <a:bodyPr lIns="0" tIns="21872" rIns="0" bIns="0" anchor="ctr">
            <a:noAutofit/>
          </a:bodyPr>
          <a:lstStyle/>
          <a:p>
            <a:pPr>
              <a:lnSpc>
                <a:spcPct val="93000"/>
              </a:lnSpc>
            </a:pPr>
            <a:r>
              <a:rPr lang="ru-RU" sz="2400" b="1" spc="-1" dirty="0" smtClean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КОНСЕРВАТИВНЫЕ </a:t>
            </a:r>
            <a:r>
              <a:rPr lang="ru-RU" sz="2400" b="1" spc="-1" dirty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МЕТОДЫ ЛЕЧЕНИЯ</a:t>
            </a:r>
          </a:p>
          <a:p>
            <a:pPr algn="ctr">
              <a:lnSpc>
                <a:spcPct val="93000"/>
              </a:lnSpc>
            </a:pPr>
            <a:r>
              <a:rPr sz="1050" dirty="0">
                <a:latin typeface="Arial Black" panose="020B0A04020102020204" pitchFamily="34" charset="0"/>
              </a:rPr>
              <a:t/>
            </a:r>
            <a:br>
              <a:rPr sz="1050" dirty="0">
                <a:latin typeface="Arial Black" panose="020B0A04020102020204" pitchFamily="34" charset="0"/>
              </a:rPr>
            </a:br>
            <a:endParaRPr lang="ru-RU" sz="2100" spc="-1" dirty="0">
              <a:solidFill>
                <a:srgbClr val="050505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19336" cy="5670550"/>
          </a:xfrm>
          <a:prstGeom prst="rect">
            <a:avLst/>
          </a:prstGeom>
          <a:solidFill>
            <a:srgbClr val="2E4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BF3E2"/>
              </a:solidFill>
            </a:endParaRPr>
          </a:p>
        </p:txBody>
      </p:sp>
      <p:sp>
        <p:nvSpPr>
          <p:cNvPr id="6" name="TextShape 1"/>
          <p:cNvSpPr txBox="1"/>
          <p:nvPr/>
        </p:nvSpPr>
        <p:spPr>
          <a:xfrm>
            <a:off x="3159888" y="0"/>
            <a:ext cx="4401373" cy="317499"/>
          </a:xfrm>
          <a:prstGeom prst="rect">
            <a:avLst/>
          </a:prstGeom>
          <a:solidFill>
            <a:srgbClr val="E1A198"/>
          </a:solidFill>
          <a:ln>
            <a:noFill/>
          </a:ln>
        </p:spPr>
        <p:txBody>
          <a:bodyPr lIns="0" tIns="21872" rIns="0" bIns="0" anchor="ctr">
            <a:noAutofit/>
          </a:bodyPr>
          <a:lstStyle/>
          <a:p>
            <a:pPr>
              <a:lnSpc>
                <a:spcPct val="93000"/>
              </a:lnSpc>
            </a:pPr>
            <a:r>
              <a:rPr lang="ru-RU" sz="1400" spc="-1" dirty="0" smtClean="0">
                <a:solidFill>
                  <a:srgbClr val="2E418D"/>
                </a:solidFill>
                <a:latin typeface="Arial Black" panose="020B0A04020102020204" pitchFamily="34" charset="0"/>
              </a:rPr>
              <a:t>   </a:t>
            </a:r>
            <a:r>
              <a:rPr lang="ru-RU" sz="1400" b="1" spc="-1" dirty="0" smtClean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ХРОНИЧЕСКИЕ СПАСТИЧЕСКИЕ СОСТОЯНИЯ</a:t>
            </a:r>
            <a:endParaRPr lang="ru-RU" sz="1400" b="1" spc="-1" dirty="0">
              <a:solidFill>
                <a:srgbClr val="2E418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9670" y="1404453"/>
            <a:ext cx="6470248" cy="636642"/>
          </a:xfrm>
          <a:prstGeom prst="rect">
            <a:avLst/>
          </a:prstGeom>
          <a:solidFill>
            <a:srgbClr val="2E4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293402" y="1415394"/>
            <a:ext cx="0" cy="652948"/>
          </a:xfrm>
          <a:prstGeom prst="line">
            <a:avLst/>
          </a:prstGeom>
          <a:ln>
            <a:solidFill>
              <a:srgbClr val="FEF1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067409" y="1388147"/>
            <a:ext cx="0" cy="652948"/>
          </a:xfrm>
          <a:prstGeom prst="line">
            <a:avLst/>
          </a:prstGeom>
          <a:ln>
            <a:solidFill>
              <a:srgbClr val="FEF1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03899" y="1497676"/>
            <a:ext cx="1127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EF1E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НАЗВАНИЕ </a:t>
            </a:r>
          </a:p>
          <a:p>
            <a:pPr algn="ctr"/>
            <a:r>
              <a:rPr lang="ru-RU" sz="1200" b="1" dirty="0" smtClean="0">
                <a:solidFill>
                  <a:srgbClr val="FEF1E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ПРЕПАРАТА</a:t>
            </a:r>
            <a:endParaRPr lang="ru-RU" sz="1200" b="1" dirty="0">
              <a:solidFill>
                <a:srgbClr val="FEF1E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35591" y="1560699"/>
            <a:ext cx="6254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FEF1E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ДОЗА</a:t>
            </a:r>
            <a:endParaRPr lang="ru-RU" sz="1200" b="1" dirty="0">
              <a:solidFill>
                <a:srgbClr val="FEF1E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7395" y="1591688"/>
            <a:ext cx="13933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EF1E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ОСОБЕННОСТИ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85054" y="2307590"/>
            <a:ext cx="10714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spc="-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Диазепам</a:t>
            </a:r>
            <a:r>
              <a:rPr lang="ru-RU" sz="1400" b="1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183954" y="2258781"/>
            <a:ext cx="16950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661">
              <a:spcAft>
                <a:spcPts val="795"/>
              </a:spcAft>
              <a:buClr>
                <a:srgbClr val="002060"/>
              </a:buClr>
              <a:buSzPct val="69000"/>
            </a:pPr>
            <a:r>
              <a:rPr lang="ru-RU" sz="1200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5мг </a:t>
            </a:r>
            <a:r>
              <a:rPr lang="ru-RU" sz="1200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ru-RU" sz="1200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раза/день (5-7 </a:t>
            </a:r>
            <a:r>
              <a:rPr lang="ru-RU" sz="1200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дней)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03114" y="3137087"/>
            <a:ext cx="1552674" cy="607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661">
              <a:lnSpc>
                <a:spcPct val="93000"/>
              </a:lnSpc>
              <a:spcAft>
                <a:spcPts val="795"/>
              </a:spcAft>
              <a:buClr>
                <a:srgbClr val="002060"/>
              </a:buClr>
              <a:buSzPct val="69000"/>
            </a:pPr>
            <a:r>
              <a:rPr lang="ru-RU" sz="1200" b="1" spc="-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Толперизон</a:t>
            </a:r>
            <a:r>
              <a:rPr lang="ru-RU" sz="1200" b="1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200" b="1" spc="-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мидокалм</a:t>
            </a:r>
            <a:r>
              <a:rPr lang="ru-RU" sz="1200" b="1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Н-</a:t>
            </a:r>
            <a:r>
              <a:rPr lang="ru-RU" sz="1200" b="1" spc="-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холинолитик</a:t>
            </a:r>
            <a:endParaRPr lang="ru-RU" sz="1200" b="1" spc="-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068604" y="3515902"/>
            <a:ext cx="3491655" cy="264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091">
              <a:lnSpc>
                <a:spcPct val="93000"/>
              </a:lnSpc>
              <a:spcAft>
                <a:spcPts val="795"/>
              </a:spcAft>
              <a:buClr>
                <a:srgbClr val="002060"/>
              </a:buClr>
              <a:buSzPct val="69000"/>
            </a:pPr>
            <a:r>
              <a:rPr lang="ru-RU" sz="1200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Вызывает </a:t>
            </a:r>
            <a:r>
              <a:rPr lang="ru-RU" sz="1200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недержание мочи и </a:t>
            </a:r>
            <a:r>
              <a:rPr lang="ru-RU" sz="1200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гипотонию</a:t>
            </a:r>
            <a:endParaRPr lang="ru-RU" sz="1400" spc="-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191138" y="3276810"/>
            <a:ext cx="2018355" cy="43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661">
              <a:lnSpc>
                <a:spcPct val="93000"/>
              </a:lnSpc>
              <a:spcAft>
                <a:spcPts val="795"/>
              </a:spcAft>
              <a:buClr>
                <a:srgbClr val="002060"/>
              </a:buClr>
              <a:buSzPct val="69000"/>
            </a:pPr>
            <a:r>
              <a:rPr lang="ru-RU" sz="1200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300мг </a:t>
            </a:r>
            <a:r>
              <a:rPr lang="ru-RU" sz="1200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1200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сутки на 2 </a:t>
            </a:r>
            <a:r>
              <a:rPr lang="ru-RU" sz="1200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приема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90793" y="3765108"/>
            <a:ext cx="1767241" cy="779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661">
              <a:lnSpc>
                <a:spcPct val="93000"/>
              </a:lnSpc>
              <a:spcAft>
                <a:spcPts val="795"/>
              </a:spcAft>
              <a:buClr>
                <a:srgbClr val="002060"/>
              </a:buClr>
              <a:buSzPct val="69000"/>
            </a:pPr>
            <a:r>
              <a:rPr lang="ru-RU" sz="1200" b="1" spc="-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Тизанидин</a:t>
            </a:r>
            <a:r>
              <a:rPr lang="ru-RU" sz="1200" b="1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ru-RU" sz="1200" b="1" spc="-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сирдалуд</a:t>
            </a:r>
            <a:r>
              <a:rPr lang="ru-RU" sz="1200" b="1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Агонист альфа 2 </a:t>
            </a:r>
            <a:r>
              <a:rPr lang="ru-RU" sz="1200" b="1" spc="-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адренорецепторов</a:t>
            </a:r>
            <a:endParaRPr lang="ru-RU" sz="1200" b="1" spc="-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068604" y="4080559"/>
            <a:ext cx="3778250" cy="264047"/>
          </a:xfrm>
          <a:prstGeom prst="rect">
            <a:avLst/>
          </a:prstGeom>
        </p:spPr>
        <p:txBody>
          <a:bodyPr>
            <a:spAutoFit/>
          </a:bodyPr>
          <a:lstStyle/>
          <a:p>
            <a:pPr marL="82091">
              <a:lnSpc>
                <a:spcPct val="93000"/>
              </a:lnSpc>
              <a:spcAft>
                <a:spcPts val="795"/>
              </a:spcAft>
              <a:buClr>
                <a:srgbClr val="002060"/>
              </a:buClr>
              <a:buSzPct val="69000"/>
            </a:pPr>
            <a:r>
              <a:rPr lang="ru-RU" sz="1200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Узкий терапевтический диапазон</a:t>
            </a:r>
            <a:endParaRPr lang="ru-RU" sz="1200" spc="-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059924" y="4288859"/>
            <a:ext cx="3758736" cy="264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091">
              <a:lnSpc>
                <a:spcPct val="93000"/>
              </a:lnSpc>
              <a:spcAft>
                <a:spcPts val="795"/>
              </a:spcAft>
              <a:buClr>
                <a:srgbClr val="002060"/>
              </a:buClr>
              <a:buSzPct val="69000"/>
            </a:pPr>
            <a:r>
              <a:rPr lang="ru-RU" sz="1200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Может вызвать нарушение дыхания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059924" y="3876786"/>
            <a:ext cx="1683731" cy="2640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2091">
              <a:lnSpc>
                <a:spcPct val="93000"/>
              </a:lnSpc>
              <a:spcAft>
                <a:spcPts val="795"/>
              </a:spcAft>
              <a:buClr>
                <a:srgbClr val="002060"/>
              </a:buClr>
              <a:buSzPct val="69000"/>
            </a:pPr>
            <a:r>
              <a:rPr lang="ru-RU" sz="1200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Короткого действия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059924" y="2973957"/>
            <a:ext cx="1934056" cy="2640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9661">
              <a:lnSpc>
                <a:spcPct val="93000"/>
              </a:lnSpc>
              <a:spcAft>
                <a:spcPts val="795"/>
              </a:spcAft>
              <a:buClr>
                <a:srgbClr val="002060"/>
              </a:buClr>
              <a:buSzPct val="69000"/>
            </a:pPr>
            <a:r>
              <a:rPr lang="ru-RU" sz="1200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Продленного действия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144969" y="3158468"/>
            <a:ext cx="25580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Узкий терапевтический диапазон</a:t>
            </a:r>
            <a:endParaRPr lang="ru-RU" sz="12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068604" y="3339858"/>
            <a:ext cx="3778250" cy="264047"/>
          </a:xfrm>
          <a:prstGeom prst="rect">
            <a:avLst/>
          </a:prstGeom>
        </p:spPr>
        <p:txBody>
          <a:bodyPr>
            <a:spAutoFit/>
          </a:bodyPr>
          <a:lstStyle/>
          <a:p>
            <a:pPr marL="79661">
              <a:lnSpc>
                <a:spcPct val="93000"/>
              </a:lnSpc>
              <a:spcAft>
                <a:spcPts val="795"/>
              </a:spcAft>
              <a:buClr>
                <a:srgbClr val="002060"/>
              </a:buClr>
              <a:buSzPct val="69000"/>
            </a:pPr>
            <a:r>
              <a:rPr lang="ru-RU" sz="1200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Угнетает ретикулярную формацию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206024" y="4046394"/>
            <a:ext cx="1871260" cy="264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091">
              <a:lnSpc>
                <a:spcPct val="93000"/>
              </a:lnSpc>
              <a:spcAft>
                <a:spcPts val="795"/>
              </a:spcAft>
              <a:buClr>
                <a:srgbClr val="002060"/>
              </a:buClr>
              <a:buSzPct val="69000"/>
            </a:pPr>
            <a:r>
              <a:rPr lang="ru-RU" sz="1200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2-6мг </a:t>
            </a:r>
            <a:r>
              <a:rPr lang="ru-RU" sz="1200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3-4 раза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85163" y="4569034"/>
            <a:ext cx="10011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spc="-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Клонидин</a:t>
            </a:r>
            <a:endParaRPr lang="ru-RU" sz="1200" b="1" spc="-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200" b="1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клофелин</a:t>
            </a:r>
            <a:endParaRPr lang="ru-RU" sz="1200" b="1" spc="-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216992" y="4552542"/>
            <a:ext cx="14666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spc="-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трансдермальная</a:t>
            </a:r>
            <a:r>
              <a:rPr lang="ru-RU" sz="1200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200" spc="-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200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</a:t>
            </a:r>
            <a:r>
              <a:rPr lang="ru-RU" sz="1200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 дней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85163" y="5019437"/>
            <a:ext cx="10011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spc="-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Баклофен</a:t>
            </a:r>
            <a:endParaRPr lang="ru-RU" sz="1200" b="1" spc="-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206024" y="5019437"/>
            <a:ext cx="1597723" cy="607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3000"/>
              </a:lnSpc>
              <a:spcAft>
                <a:spcPts val="795"/>
              </a:spcAft>
              <a:buClr>
                <a:srgbClr val="002060"/>
              </a:buClr>
              <a:buSzPct val="69000"/>
            </a:pPr>
            <a:r>
              <a:rPr lang="ru-RU" sz="1200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ru-RU" sz="1200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таблетка – до 8 часов, </a:t>
            </a:r>
            <a:r>
              <a:rPr lang="ru-RU" sz="1200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макс. доза 150мг/сутки</a:t>
            </a:r>
            <a:endParaRPr lang="ru-RU" sz="1200" spc="-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648514" y="2973957"/>
            <a:ext cx="6371089" cy="0"/>
          </a:xfrm>
          <a:prstGeom prst="line">
            <a:avLst/>
          </a:prstGeom>
          <a:ln>
            <a:solidFill>
              <a:srgbClr val="BD51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648514" y="3778299"/>
            <a:ext cx="6461002" cy="9516"/>
          </a:xfrm>
          <a:prstGeom prst="line">
            <a:avLst/>
          </a:prstGeom>
          <a:ln>
            <a:solidFill>
              <a:srgbClr val="BD51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619670" y="4569034"/>
            <a:ext cx="6371089" cy="0"/>
          </a:xfrm>
          <a:prstGeom prst="line">
            <a:avLst/>
          </a:prstGeom>
          <a:ln>
            <a:solidFill>
              <a:srgbClr val="BD51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641056" y="5020661"/>
            <a:ext cx="6371089" cy="0"/>
          </a:xfrm>
          <a:prstGeom prst="line">
            <a:avLst/>
          </a:prstGeom>
          <a:ln>
            <a:solidFill>
              <a:srgbClr val="BD51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4144969" y="5171562"/>
            <a:ext cx="3778250" cy="24974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3000"/>
              </a:lnSpc>
              <a:spcAft>
                <a:spcPts val="795"/>
              </a:spcAft>
              <a:buClr>
                <a:srgbClr val="002060"/>
              </a:buClr>
              <a:buSzPct val="69000"/>
            </a:pPr>
            <a:r>
              <a:rPr lang="ru-RU" sz="1100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Короткого </a:t>
            </a:r>
            <a:r>
              <a:rPr lang="ru-RU" sz="1100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действия по 10 и 25мг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108357" y="2143894"/>
            <a:ext cx="27574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Нельзя принимать длительный срок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125775" y="2323342"/>
            <a:ext cx="22765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Вызывает привыкание к дозе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4108357" y="2492026"/>
            <a:ext cx="21098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Много побочных эффектов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4125775" y="2674704"/>
            <a:ext cx="15520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Плохо переносится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 txBox="1"/>
          <p:nvPr/>
        </p:nvSpPr>
        <p:spPr>
          <a:xfrm>
            <a:off x="1287747" y="788038"/>
            <a:ext cx="6075098" cy="685764"/>
          </a:xfrm>
          <a:prstGeom prst="rect">
            <a:avLst/>
          </a:prstGeom>
          <a:noFill/>
          <a:ln>
            <a:noFill/>
          </a:ln>
        </p:spPr>
        <p:txBody>
          <a:bodyPr lIns="0" tIns="21872" rIns="0" bIns="0" anchor="ctr">
            <a:noAutofit/>
          </a:bodyPr>
          <a:lstStyle/>
          <a:p>
            <a:pPr algn="ctr">
              <a:lnSpc>
                <a:spcPct val="93000"/>
              </a:lnSpc>
            </a:pPr>
            <a:endParaRPr lang="ru-RU" spc="-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69" name="TextShape 1"/>
          <p:cNvSpPr txBox="1"/>
          <p:nvPr/>
        </p:nvSpPr>
        <p:spPr>
          <a:xfrm>
            <a:off x="315581" y="1126826"/>
            <a:ext cx="7531273" cy="180141"/>
          </a:xfrm>
          <a:prstGeom prst="rect">
            <a:avLst/>
          </a:prstGeom>
          <a:noFill/>
          <a:ln>
            <a:noFill/>
          </a:ln>
        </p:spPr>
        <p:txBody>
          <a:bodyPr lIns="0" tIns="21872" rIns="0" bIns="0" anchor="ctr">
            <a:noAutofit/>
          </a:bodyPr>
          <a:lstStyle/>
          <a:p>
            <a:pPr>
              <a:lnSpc>
                <a:spcPct val="93000"/>
              </a:lnSpc>
            </a:pPr>
            <a:r>
              <a:rPr lang="ru-RU" sz="2400" b="1" spc="-1" dirty="0" smtClean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КОНСЕРВАТИВНЫЕ </a:t>
            </a:r>
            <a:r>
              <a:rPr lang="ru-RU" sz="2400" b="1" spc="-1" dirty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МЕТОДЫ ЛЕЧЕНИЯ</a:t>
            </a:r>
          </a:p>
          <a:p>
            <a:pPr algn="ctr">
              <a:lnSpc>
                <a:spcPct val="93000"/>
              </a:lnSpc>
            </a:pPr>
            <a:r>
              <a:rPr sz="2400" dirty="0">
                <a:latin typeface="Arial Black" panose="020B0A04020102020204" pitchFamily="34" charset="0"/>
              </a:rPr>
              <a:t/>
            </a:r>
            <a:br>
              <a:rPr sz="2400" dirty="0">
                <a:latin typeface="Arial Black" panose="020B0A04020102020204" pitchFamily="34" charset="0"/>
              </a:rPr>
            </a:br>
            <a:endParaRPr lang="ru-RU" sz="2400" spc="-1" dirty="0">
              <a:solidFill>
                <a:srgbClr val="050505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19336" cy="5670550"/>
          </a:xfrm>
          <a:prstGeom prst="rect">
            <a:avLst/>
          </a:prstGeom>
          <a:solidFill>
            <a:srgbClr val="2E4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BF3E2"/>
              </a:solidFill>
            </a:endParaRPr>
          </a:p>
        </p:txBody>
      </p:sp>
      <p:sp>
        <p:nvSpPr>
          <p:cNvPr id="6" name="TextShape 1"/>
          <p:cNvSpPr txBox="1"/>
          <p:nvPr/>
        </p:nvSpPr>
        <p:spPr>
          <a:xfrm>
            <a:off x="3159888" y="0"/>
            <a:ext cx="4401373" cy="317499"/>
          </a:xfrm>
          <a:prstGeom prst="rect">
            <a:avLst/>
          </a:prstGeom>
          <a:solidFill>
            <a:srgbClr val="E1A198"/>
          </a:solidFill>
          <a:ln>
            <a:noFill/>
          </a:ln>
        </p:spPr>
        <p:txBody>
          <a:bodyPr lIns="0" tIns="21872" rIns="0" bIns="0" anchor="ctr">
            <a:noAutofit/>
          </a:bodyPr>
          <a:lstStyle/>
          <a:p>
            <a:pPr>
              <a:lnSpc>
                <a:spcPct val="93000"/>
              </a:lnSpc>
            </a:pPr>
            <a:r>
              <a:rPr lang="ru-RU" sz="1400" spc="-1" dirty="0" smtClean="0">
                <a:solidFill>
                  <a:srgbClr val="2E418D"/>
                </a:solidFill>
                <a:latin typeface="Arial Black" panose="020B0A04020102020204" pitchFamily="34" charset="0"/>
              </a:rPr>
              <a:t>   </a:t>
            </a:r>
            <a:r>
              <a:rPr lang="ru-RU" sz="1400" b="1" spc="-1" dirty="0" smtClean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ХРОНИЧЕСКИЕ СПАСТИЧЕСКИЕ СОСТОЯНИЯ</a:t>
            </a:r>
            <a:endParaRPr lang="ru-RU" sz="1400" b="1" spc="-1" dirty="0">
              <a:solidFill>
                <a:srgbClr val="2E418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19622" y="5385953"/>
            <a:ext cx="1127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EF1E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НАЗВАНИЕ </a:t>
            </a:r>
          </a:p>
          <a:p>
            <a:pPr algn="ctr"/>
            <a:r>
              <a:rPr lang="ru-RU" sz="1200" b="1" dirty="0" smtClean="0">
                <a:solidFill>
                  <a:srgbClr val="FEF1E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ПРЕПАРАТА</a:t>
            </a:r>
            <a:endParaRPr lang="ru-RU" sz="1200" b="1" dirty="0">
              <a:solidFill>
                <a:srgbClr val="FEF1E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415598" y="1459196"/>
            <a:ext cx="610461" cy="610461"/>
            <a:chOff x="1898600" y="2705383"/>
            <a:chExt cx="1244600" cy="1244600"/>
          </a:xfrm>
          <a:solidFill>
            <a:srgbClr val="BD5149"/>
          </a:solidFill>
        </p:grpSpPr>
        <p:sp>
          <p:nvSpPr>
            <p:cNvPr id="40" name="object 3"/>
            <p:cNvSpPr/>
            <p:nvPr/>
          </p:nvSpPr>
          <p:spPr>
            <a:xfrm>
              <a:off x="2444678" y="3005720"/>
              <a:ext cx="149034" cy="151307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rgbClr val="FDBB9D"/>
                </a:solidFill>
              </a:endParaRPr>
            </a:p>
          </p:txBody>
        </p:sp>
        <p:sp>
          <p:nvSpPr>
            <p:cNvPr id="41" name="object 4"/>
            <p:cNvSpPr/>
            <p:nvPr/>
          </p:nvSpPr>
          <p:spPr>
            <a:xfrm>
              <a:off x="2403724" y="3219603"/>
              <a:ext cx="234950" cy="430530"/>
            </a:xfrm>
            <a:custGeom>
              <a:avLst/>
              <a:gdLst/>
              <a:ahLst/>
              <a:cxnLst/>
              <a:rect l="l" t="t" r="r" b="b"/>
              <a:pathLst>
                <a:path w="234950" h="430529">
                  <a:moveTo>
                    <a:pt x="149034" y="0"/>
                  </a:moveTo>
                  <a:lnTo>
                    <a:pt x="29578" y="0"/>
                  </a:lnTo>
                  <a:lnTo>
                    <a:pt x="18237" y="2221"/>
                  </a:lnTo>
                  <a:lnTo>
                    <a:pt x="8816" y="8388"/>
                  </a:lnTo>
                  <a:lnTo>
                    <a:pt x="2382" y="17755"/>
                  </a:lnTo>
                  <a:lnTo>
                    <a:pt x="0" y="29578"/>
                  </a:lnTo>
                  <a:lnTo>
                    <a:pt x="0" y="91008"/>
                  </a:lnTo>
                  <a:lnTo>
                    <a:pt x="2221" y="102353"/>
                  </a:lnTo>
                  <a:lnTo>
                    <a:pt x="8388" y="111774"/>
                  </a:lnTo>
                  <a:lnTo>
                    <a:pt x="17755" y="118206"/>
                  </a:lnTo>
                  <a:lnTo>
                    <a:pt x="29578" y="120586"/>
                  </a:lnTo>
                  <a:lnTo>
                    <a:pt x="53466" y="120586"/>
                  </a:lnTo>
                  <a:lnTo>
                    <a:pt x="53466" y="309435"/>
                  </a:lnTo>
                  <a:lnTo>
                    <a:pt x="8816" y="317828"/>
                  </a:lnTo>
                  <a:lnTo>
                    <a:pt x="0" y="339013"/>
                  </a:lnTo>
                  <a:lnTo>
                    <a:pt x="0" y="400456"/>
                  </a:lnTo>
                  <a:lnTo>
                    <a:pt x="2221" y="411796"/>
                  </a:lnTo>
                  <a:lnTo>
                    <a:pt x="8388" y="421217"/>
                  </a:lnTo>
                  <a:lnTo>
                    <a:pt x="17755" y="427652"/>
                  </a:lnTo>
                  <a:lnTo>
                    <a:pt x="29578" y="430034"/>
                  </a:lnTo>
                  <a:lnTo>
                    <a:pt x="204774" y="430034"/>
                  </a:lnTo>
                  <a:lnTo>
                    <a:pt x="216115" y="427813"/>
                  </a:lnTo>
                  <a:lnTo>
                    <a:pt x="225536" y="421646"/>
                  </a:lnTo>
                  <a:lnTo>
                    <a:pt x="231971" y="412278"/>
                  </a:lnTo>
                  <a:lnTo>
                    <a:pt x="234353" y="400456"/>
                  </a:lnTo>
                  <a:lnTo>
                    <a:pt x="234353" y="339013"/>
                  </a:lnTo>
                  <a:lnTo>
                    <a:pt x="231971" y="327020"/>
                  </a:lnTo>
                  <a:lnTo>
                    <a:pt x="225536" y="317263"/>
                  </a:lnTo>
                  <a:lnTo>
                    <a:pt x="216115" y="310704"/>
                  </a:lnTo>
                  <a:lnTo>
                    <a:pt x="204774" y="308305"/>
                  </a:lnTo>
                  <a:lnTo>
                    <a:pt x="178612" y="308305"/>
                  </a:lnTo>
                  <a:lnTo>
                    <a:pt x="178612" y="29578"/>
                  </a:lnTo>
                  <a:lnTo>
                    <a:pt x="176391" y="18237"/>
                  </a:lnTo>
                  <a:lnTo>
                    <a:pt x="170224" y="8816"/>
                  </a:lnTo>
                  <a:lnTo>
                    <a:pt x="160857" y="2382"/>
                  </a:lnTo>
                  <a:lnTo>
                    <a:pt x="149034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rgbClr val="FDBB9D"/>
                </a:solidFill>
              </a:endParaRPr>
            </a:p>
          </p:txBody>
        </p:sp>
        <p:sp>
          <p:nvSpPr>
            <p:cNvPr id="42" name="object 5"/>
            <p:cNvSpPr/>
            <p:nvPr/>
          </p:nvSpPr>
          <p:spPr>
            <a:xfrm>
              <a:off x="1898600" y="2705383"/>
              <a:ext cx="1244600" cy="1244600"/>
            </a:xfrm>
            <a:custGeom>
              <a:avLst/>
              <a:gdLst/>
              <a:ahLst/>
              <a:cxnLst/>
              <a:rect l="l" t="t" r="r" b="b"/>
              <a:pathLst>
                <a:path w="1244600" h="1244600">
                  <a:moveTo>
                    <a:pt x="622300" y="0"/>
                  </a:moveTo>
                  <a:lnTo>
                    <a:pt x="573682" y="1873"/>
                  </a:lnTo>
                  <a:lnTo>
                    <a:pt x="526085" y="7399"/>
                  </a:lnTo>
                  <a:lnTo>
                    <a:pt x="479648" y="16441"/>
                  </a:lnTo>
                  <a:lnTo>
                    <a:pt x="434508" y="28859"/>
                  </a:lnTo>
                  <a:lnTo>
                    <a:pt x="390805" y="44515"/>
                  </a:lnTo>
                  <a:lnTo>
                    <a:pt x="348677" y="63271"/>
                  </a:lnTo>
                  <a:lnTo>
                    <a:pt x="308263" y="84987"/>
                  </a:lnTo>
                  <a:lnTo>
                    <a:pt x="269701" y="109525"/>
                  </a:lnTo>
                  <a:lnTo>
                    <a:pt x="233130" y="136748"/>
                  </a:lnTo>
                  <a:lnTo>
                    <a:pt x="198689" y="166515"/>
                  </a:lnTo>
                  <a:lnTo>
                    <a:pt x="166515" y="198689"/>
                  </a:lnTo>
                  <a:lnTo>
                    <a:pt x="136748" y="233130"/>
                  </a:lnTo>
                  <a:lnTo>
                    <a:pt x="109525" y="269701"/>
                  </a:lnTo>
                  <a:lnTo>
                    <a:pt x="84987" y="308263"/>
                  </a:lnTo>
                  <a:lnTo>
                    <a:pt x="63271" y="348677"/>
                  </a:lnTo>
                  <a:lnTo>
                    <a:pt x="44513" y="390811"/>
                  </a:lnTo>
                  <a:lnTo>
                    <a:pt x="28859" y="434508"/>
                  </a:lnTo>
                  <a:lnTo>
                    <a:pt x="16441" y="479648"/>
                  </a:lnTo>
                  <a:lnTo>
                    <a:pt x="7399" y="526085"/>
                  </a:lnTo>
                  <a:lnTo>
                    <a:pt x="1873" y="573682"/>
                  </a:lnTo>
                  <a:lnTo>
                    <a:pt x="0" y="622299"/>
                  </a:lnTo>
                  <a:lnTo>
                    <a:pt x="1873" y="670917"/>
                  </a:lnTo>
                  <a:lnTo>
                    <a:pt x="7399" y="718514"/>
                  </a:lnTo>
                  <a:lnTo>
                    <a:pt x="16441" y="764951"/>
                  </a:lnTo>
                  <a:lnTo>
                    <a:pt x="28859" y="810091"/>
                  </a:lnTo>
                  <a:lnTo>
                    <a:pt x="44515" y="853794"/>
                  </a:lnTo>
                  <a:lnTo>
                    <a:pt x="63271" y="895922"/>
                  </a:lnTo>
                  <a:lnTo>
                    <a:pt x="84987" y="936336"/>
                  </a:lnTo>
                  <a:lnTo>
                    <a:pt x="109525" y="974898"/>
                  </a:lnTo>
                  <a:lnTo>
                    <a:pt x="136748" y="1011469"/>
                  </a:lnTo>
                  <a:lnTo>
                    <a:pt x="166515" y="1045910"/>
                  </a:lnTo>
                  <a:lnTo>
                    <a:pt x="198689" y="1078084"/>
                  </a:lnTo>
                  <a:lnTo>
                    <a:pt x="233130" y="1107851"/>
                  </a:lnTo>
                  <a:lnTo>
                    <a:pt x="269701" y="1135074"/>
                  </a:lnTo>
                  <a:lnTo>
                    <a:pt x="308263" y="1159612"/>
                  </a:lnTo>
                  <a:lnTo>
                    <a:pt x="348677" y="1181328"/>
                  </a:lnTo>
                  <a:lnTo>
                    <a:pt x="390805" y="1200084"/>
                  </a:lnTo>
                  <a:lnTo>
                    <a:pt x="434508" y="1215740"/>
                  </a:lnTo>
                  <a:lnTo>
                    <a:pt x="479648" y="1228158"/>
                  </a:lnTo>
                  <a:lnTo>
                    <a:pt x="526085" y="1237200"/>
                  </a:lnTo>
                  <a:lnTo>
                    <a:pt x="573682" y="1242726"/>
                  </a:lnTo>
                  <a:lnTo>
                    <a:pt x="622300" y="1244599"/>
                  </a:lnTo>
                  <a:lnTo>
                    <a:pt x="670917" y="1242726"/>
                  </a:lnTo>
                  <a:lnTo>
                    <a:pt x="718514" y="1237200"/>
                  </a:lnTo>
                  <a:lnTo>
                    <a:pt x="764951" y="1228158"/>
                  </a:lnTo>
                  <a:lnTo>
                    <a:pt x="810091" y="1215740"/>
                  </a:lnTo>
                  <a:lnTo>
                    <a:pt x="853794" y="1200084"/>
                  </a:lnTo>
                  <a:lnTo>
                    <a:pt x="895922" y="1181328"/>
                  </a:lnTo>
                  <a:lnTo>
                    <a:pt x="930618" y="1162684"/>
                  </a:lnTo>
                  <a:lnTo>
                    <a:pt x="622300" y="1162684"/>
                  </a:lnTo>
                  <a:lnTo>
                    <a:pt x="573170" y="1160473"/>
                  </a:lnTo>
                  <a:lnTo>
                    <a:pt x="525264" y="1153965"/>
                  </a:lnTo>
                  <a:lnTo>
                    <a:pt x="478775" y="1143354"/>
                  </a:lnTo>
                  <a:lnTo>
                    <a:pt x="433894" y="1128832"/>
                  </a:lnTo>
                  <a:lnTo>
                    <a:pt x="390813" y="1110589"/>
                  </a:lnTo>
                  <a:lnTo>
                    <a:pt x="349725" y="1088819"/>
                  </a:lnTo>
                  <a:lnTo>
                    <a:pt x="310820" y="1063714"/>
                  </a:lnTo>
                  <a:lnTo>
                    <a:pt x="274292" y="1035464"/>
                  </a:lnTo>
                  <a:lnTo>
                    <a:pt x="240331" y="1004263"/>
                  </a:lnTo>
                  <a:lnTo>
                    <a:pt x="209131" y="970302"/>
                  </a:lnTo>
                  <a:lnTo>
                    <a:pt x="180882" y="933773"/>
                  </a:lnTo>
                  <a:lnTo>
                    <a:pt x="155777" y="894869"/>
                  </a:lnTo>
                  <a:lnTo>
                    <a:pt x="134007" y="853780"/>
                  </a:lnTo>
                  <a:lnTo>
                    <a:pt x="115766" y="810700"/>
                  </a:lnTo>
                  <a:lnTo>
                    <a:pt x="101244" y="765820"/>
                  </a:lnTo>
                  <a:lnTo>
                    <a:pt x="90633" y="719332"/>
                  </a:lnTo>
                  <a:lnTo>
                    <a:pt x="84126" y="671428"/>
                  </a:lnTo>
                  <a:lnTo>
                    <a:pt x="81915" y="622299"/>
                  </a:lnTo>
                  <a:lnTo>
                    <a:pt x="84126" y="573169"/>
                  </a:lnTo>
                  <a:lnTo>
                    <a:pt x="90633" y="525264"/>
                  </a:lnTo>
                  <a:lnTo>
                    <a:pt x="101244" y="478774"/>
                  </a:lnTo>
                  <a:lnTo>
                    <a:pt x="115766" y="433892"/>
                  </a:lnTo>
                  <a:lnTo>
                    <a:pt x="134010" y="390805"/>
                  </a:lnTo>
                  <a:lnTo>
                    <a:pt x="155777" y="349721"/>
                  </a:lnTo>
                  <a:lnTo>
                    <a:pt x="180882" y="310816"/>
                  </a:lnTo>
                  <a:lnTo>
                    <a:pt x="209131" y="274286"/>
                  </a:lnTo>
                  <a:lnTo>
                    <a:pt x="240331" y="240325"/>
                  </a:lnTo>
                  <a:lnTo>
                    <a:pt x="274292" y="209123"/>
                  </a:lnTo>
                  <a:lnTo>
                    <a:pt x="310820" y="180873"/>
                  </a:lnTo>
                  <a:lnTo>
                    <a:pt x="349725" y="155767"/>
                  </a:lnTo>
                  <a:lnTo>
                    <a:pt x="390813" y="133997"/>
                  </a:lnTo>
                  <a:lnTo>
                    <a:pt x="433894" y="115755"/>
                  </a:lnTo>
                  <a:lnTo>
                    <a:pt x="478775" y="101232"/>
                  </a:lnTo>
                  <a:lnTo>
                    <a:pt x="525264" y="90621"/>
                  </a:lnTo>
                  <a:lnTo>
                    <a:pt x="573170" y="84114"/>
                  </a:lnTo>
                  <a:lnTo>
                    <a:pt x="622300" y="81902"/>
                  </a:lnTo>
                  <a:lnTo>
                    <a:pt x="930594" y="81902"/>
                  </a:lnTo>
                  <a:lnTo>
                    <a:pt x="895922" y="63271"/>
                  </a:lnTo>
                  <a:lnTo>
                    <a:pt x="853794" y="44515"/>
                  </a:lnTo>
                  <a:lnTo>
                    <a:pt x="810091" y="28859"/>
                  </a:lnTo>
                  <a:lnTo>
                    <a:pt x="764951" y="16441"/>
                  </a:lnTo>
                  <a:lnTo>
                    <a:pt x="718514" y="7399"/>
                  </a:lnTo>
                  <a:lnTo>
                    <a:pt x="670917" y="1873"/>
                  </a:lnTo>
                  <a:lnTo>
                    <a:pt x="622300" y="0"/>
                  </a:lnTo>
                  <a:close/>
                </a:path>
                <a:path w="1244600" h="1244600">
                  <a:moveTo>
                    <a:pt x="930594" y="81902"/>
                  </a:moveTo>
                  <a:lnTo>
                    <a:pt x="622300" y="81902"/>
                  </a:lnTo>
                  <a:lnTo>
                    <a:pt x="671429" y="84114"/>
                  </a:lnTo>
                  <a:lnTo>
                    <a:pt x="719335" y="90621"/>
                  </a:lnTo>
                  <a:lnTo>
                    <a:pt x="765824" y="101232"/>
                  </a:lnTo>
                  <a:lnTo>
                    <a:pt x="810705" y="115755"/>
                  </a:lnTo>
                  <a:lnTo>
                    <a:pt x="853786" y="133997"/>
                  </a:lnTo>
                  <a:lnTo>
                    <a:pt x="894874" y="155767"/>
                  </a:lnTo>
                  <a:lnTo>
                    <a:pt x="933779" y="180873"/>
                  </a:lnTo>
                  <a:lnTo>
                    <a:pt x="970307" y="209123"/>
                  </a:lnTo>
                  <a:lnTo>
                    <a:pt x="1004268" y="240325"/>
                  </a:lnTo>
                  <a:lnTo>
                    <a:pt x="1035468" y="274286"/>
                  </a:lnTo>
                  <a:lnTo>
                    <a:pt x="1063717" y="310816"/>
                  </a:lnTo>
                  <a:lnTo>
                    <a:pt x="1088822" y="349721"/>
                  </a:lnTo>
                  <a:lnTo>
                    <a:pt x="1110592" y="390811"/>
                  </a:lnTo>
                  <a:lnTo>
                    <a:pt x="1128833" y="433892"/>
                  </a:lnTo>
                  <a:lnTo>
                    <a:pt x="1143355" y="478774"/>
                  </a:lnTo>
                  <a:lnTo>
                    <a:pt x="1153966" y="525264"/>
                  </a:lnTo>
                  <a:lnTo>
                    <a:pt x="1160473" y="573169"/>
                  </a:lnTo>
                  <a:lnTo>
                    <a:pt x="1162685" y="622299"/>
                  </a:lnTo>
                  <a:lnTo>
                    <a:pt x="1160473" y="671428"/>
                  </a:lnTo>
                  <a:lnTo>
                    <a:pt x="1153966" y="719332"/>
                  </a:lnTo>
                  <a:lnTo>
                    <a:pt x="1143355" y="765820"/>
                  </a:lnTo>
                  <a:lnTo>
                    <a:pt x="1128833" y="810700"/>
                  </a:lnTo>
                  <a:lnTo>
                    <a:pt x="1110584" y="853794"/>
                  </a:lnTo>
                  <a:lnTo>
                    <a:pt x="1088822" y="894869"/>
                  </a:lnTo>
                  <a:lnTo>
                    <a:pt x="1063717" y="933773"/>
                  </a:lnTo>
                  <a:lnTo>
                    <a:pt x="1035468" y="970302"/>
                  </a:lnTo>
                  <a:lnTo>
                    <a:pt x="1004268" y="1004263"/>
                  </a:lnTo>
                  <a:lnTo>
                    <a:pt x="970307" y="1035464"/>
                  </a:lnTo>
                  <a:lnTo>
                    <a:pt x="933779" y="1063714"/>
                  </a:lnTo>
                  <a:lnTo>
                    <a:pt x="894874" y="1088819"/>
                  </a:lnTo>
                  <a:lnTo>
                    <a:pt x="853786" y="1110589"/>
                  </a:lnTo>
                  <a:lnTo>
                    <a:pt x="810705" y="1128832"/>
                  </a:lnTo>
                  <a:lnTo>
                    <a:pt x="765824" y="1143354"/>
                  </a:lnTo>
                  <a:lnTo>
                    <a:pt x="719335" y="1153965"/>
                  </a:lnTo>
                  <a:lnTo>
                    <a:pt x="671429" y="1160473"/>
                  </a:lnTo>
                  <a:lnTo>
                    <a:pt x="622300" y="1162684"/>
                  </a:lnTo>
                  <a:lnTo>
                    <a:pt x="930618" y="1162684"/>
                  </a:lnTo>
                  <a:lnTo>
                    <a:pt x="974898" y="1135074"/>
                  </a:lnTo>
                  <a:lnTo>
                    <a:pt x="1011469" y="1107851"/>
                  </a:lnTo>
                  <a:lnTo>
                    <a:pt x="1045910" y="1078084"/>
                  </a:lnTo>
                  <a:lnTo>
                    <a:pt x="1078084" y="1045910"/>
                  </a:lnTo>
                  <a:lnTo>
                    <a:pt x="1107851" y="1011469"/>
                  </a:lnTo>
                  <a:lnTo>
                    <a:pt x="1135074" y="974898"/>
                  </a:lnTo>
                  <a:lnTo>
                    <a:pt x="1159612" y="936336"/>
                  </a:lnTo>
                  <a:lnTo>
                    <a:pt x="1181328" y="895922"/>
                  </a:lnTo>
                  <a:lnTo>
                    <a:pt x="1200089" y="853780"/>
                  </a:lnTo>
                  <a:lnTo>
                    <a:pt x="1215740" y="810091"/>
                  </a:lnTo>
                  <a:lnTo>
                    <a:pt x="1228158" y="764951"/>
                  </a:lnTo>
                  <a:lnTo>
                    <a:pt x="1237200" y="718514"/>
                  </a:lnTo>
                  <a:lnTo>
                    <a:pt x="1242726" y="670917"/>
                  </a:lnTo>
                  <a:lnTo>
                    <a:pt x="1244600" y="622299"/>
                  </a:lnTo>
                  <a:lnTo>
                    <a:pt x="1242726" y="573682"/>
                  </a:lnTo>
                  <a:lnTo>
                    <a:pt x="1237200" y="526085"/>
                  </a:lnTo>
                  <a:lnTo>
                    <a:pt x="1228158" y="479648"/>
                  </a:lnTo>
                  <a:lnTo>
                    <a:pt x="1215740" y="434508"/>
                  </a:lnTo>
                  <a:lnTo>
                    <a:pt x="1200084" y="390805"/>
                  </a:lnTo>
                  <a:lnTo>
                    <a:pt x="1181328" y="348677"/>
                  </a:lnTo>
                  <a:lnTo>
                    <a:pt x="1159612" y="308263"/>
                  </a:lnTo>
                  <a:lnTo>
                    <a:pt x="1135074" y="269701"/>
                  </a:lnTo>
                  <a:lnTo>
                    <a:pt x="1107851" y="233130"/>
                  </a:lnTo>
                  <a:lnTo>
                    <a:pt x="1078084" y="198689"/>
                  </a:lnTo>
                  <a:lnTo>
                    <a:pt x="1045910" y="166515"/>
                  </a:lnTo>
                  <a:lnTo>
                    <a:pt x="1011469" y="136748"/>
                  </a:lnTo>
                  <a:lnTo>
                    <a:pt x="974898" y="109525"/>
                  </a:lnTo>
                  <a:lnTo>
                    <a:pt x="936336" y="84987"/>
                  </a:lnTo>
                  <a:lnTo>
                    <a:pt x="930594" y="81902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rgbClr val="FDBB9D"/>
                </a:solidFill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065621" y="1598255"/>
            <a:ext cx="3140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ВАЖНО ПОМНИТЬ!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98507" y="2504668"/>
            <a:ext cx="14788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препараты, снижающие тонус 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767857" y="2483020"/>
            <a:ext cx="140326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часто наличие  </a:t>
            </a:r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дисфагии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 пациентов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Плюс 44"/>
          <p:cNvSpPr/>
          <p:nvPr/>
        </p:nvSpPr>
        <p:spPr>
          <a:xfrm>
            <a:off x="1911845" y="2685679"/>
            <a:ext cx="626011" cy="596736"/>
          </a:xfrm>
          <a:prstGeom prst="mathPlus">
            <a:avLst/>
          </a:prstGeom>
          <a:solidFill>
            <a:srgbClr val="BD5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Равно 45"/>
          <p:cNvSpPr/>
          <p:nvPr/>
        </p:nvSpPr>
        <p:spPr>
          <a:xfrm>
            <a:off x="4398083" y="2677095"/>
            <a:ext cx="613904" cy="613904"/>
          </a:xfrm>
          <a:prstGeom prst="mathEqual">
            <a:avLst/>
          </a:prstGeom>
          <a:solidFill>
            <a:srgbClr val="BD5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110963" y="2306772"/>
            <a:ext cx="15376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аспирационные </a:t>
            </a:r>
          </a:p>
          <a:p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осложнения 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156415" y="2895429"/>
            <a:ext cx="11176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</a:t>
            </a:r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силение </a:t>
            </a:r>
          </a:p>
          <a:p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дисфагии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1273328" y="3881148"/>
            <a:ext cx="15179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онтроль за нарастанием дисфагии 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239017" y="3967080"/>
            <a:ext cx="16472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трехглотковая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проба 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413175" y="2502634"/>
            <a:ext cx="1410761" cy="824745"/>
          </a:xfrm>
          <a:prstGeom prst="rect">
            <a:avLst/>
          </a:prstGeom>
          <a:noFill/>
          <a:ln>
            <a:solidFill>
              <a:srgbClr val="BD51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2669891" y="2493055"/>
            <a:ext cx="1552375" cy="810304"/>
          </a:xfrm>
          <a:prstGeom prst="rect">
            <a:avLst/>
          </a:prstGeom>
          <a:noFill/>
          <a:ln>
            <a:solidFill>
              <a:srgbClr val="BD51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5129065" y="2192991"/>
            <a:ext cx="1475620" cy="1404875"/>
          </a:xfrm>
          <a:prstGeom prst="rect">
            <a:avLst/>
          </a:prstGeom>
          <a:noFill/>
          <a:ln>
            <a:solidFill>
              <a:srgbClr val="BD51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трелка вправо 56"/>
          <p:cNvSpPr/>
          <p:nvPr/>
        </p:nvSpPr>
        <p:spPr>
          <a:xfrm>
            <a:off x="2716850" y="3997943"/>
            <a:ext cx="428210" cy="484632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object 3"/>
          <p:cNvSpPr/>
          <p:nvPr/>
        </p:nvSpPr>
        <p:spPr>
          <a:xfrm>
            <a:off x="420427" y="3934121"/>
            <a:ext cx="630787" cy="612277"/>
          </a:xfrm>
          <a:custGeom>
            <a:avLst/>
            <a:gdLst/>
            <a:ahLst/>
            <a:cxnLst/>
            <a:rect l="l" t="t" r="r" b="b"/>
            <a:pathLst>
              <a:path w="1765300" h="1765300">
                <a:moveTo>
                  <a:pt x="882653" y="0"/>
                </a:moveTo>
                <a:lnTo>
                  <a:pt x="837496" y="1149"/>
                </a:lnTo>
                <a:lnTo>
                  <a:pt x="792434" y="4596"/>
                </a:lnTo>
                <a:lnTo>
                  <a:pt x="747563" y="10342"/>
                </a:lnTo>
                <a:lnTo>
                  <a:pt x="702977" y="18386"/>
                </a:lnTo>
                <a:lnTo>
                  <a:pt x="658771" y="28728"/>
                </a:lnTo>
                <a:lnTo>
                  <a:pt x="615040" y="41368"/>
                </a:lnTo>
                <a:lnTo>
                  <a:pt x="571881" y="56307"/>
                </a:lnTo>
                <a:lnTo>
                  <a:pt x="529387" y="73544"/>
                </a:lnTo>
                <a:lnTo>
                  <a:pt x="487653" y="93080"/>
                </a:lnTo>
                <a:lnTo>
                  <a:pt x="446776" y="114913"/>
                </a:lnTo>
                <a:lnTo>
                  <a:pt x="406850" y="139045"/>
                </a:lnTo>
                <a:lnTo>
                  <a:pt x="367969" y="165475"/>
                </a:lnTo>
                <a:lnTo>
                  <a:pt x="330230" y="194204"/>
                </a:lnTo>
                <a:lnTo>
                  <a:pt x="293727" y="225231"/>
                </a:lnTo>
                <a:lnTo>
                  <a:pt x="258556" y="258556"/>
                </a:lnTo>
                <a:lnTo>
                  <a:pt x="225231" y="293727"/>
                </a:lnTo>
                <a:lnTo>
                  <a:pt x="194204" y="330230"/>
                </a:lnTo>
                <a:lnTo>
                  <a:pt x="165475" y="367969"/>
                </a:lnTo>
                <a:lnTo>
                  <a:pt x="139045" y="406850"/>
                </a:lnTo>
                <a:lnTo>
                  <a:pt x="114913" y="446776"/>
                </a:lnTo>
                <a:lnTo>
                  <a:pt x="93080" y="487653"/>
                </a:lnTo>
                <a:lnTo>
                  <a:pt x="73544" y="529387"/>
                </a:lnTo>
                <a:lnTo>
                  <a:pt x="56307" y="571881"/>
                </a:lnTo>
                <a:lnTo>
                  <a:pt x="41368" y="615040"/>
                </a:lnTo>
                <a:lnTo>
                  <a:pt x="28728" y="658771"/>
                </a:lnTo>
                <a:lnTo>
                  <a:pt x="18386" y="702977"/>
                </a:lnTo>
                <a:lnTo>
                  <a:pt x="10318" y="747747"/>
                </a:lnTo>
                <a:lnTo>
                  <a:pt x="4596" y="792434"/>
                </a:lnTo>
                <a:lnTo>
                  <a:pt x="1149" y="837496"/>
                </a:lnTo>
                <a:lnTo>
                  <a:pt x="0" y="882653"/>
                </a:lnTo>
                <a:lnTo>
                  <a:pt x="1149" y="927809"/>
                </a:lnTo>
                <a:lnTo>
                  <a:pt x="4596" y="972871"/>
                </a:lnTo>
                <a:lnTo>
                  <a:pt x="10342" y="1017743"/>
                </a:lnTo>
                <a:lnTo>
                  <a:pt x="18386" y="1062329"/>
                </a:lnTo>
                <a:lnTo>
                  <a:pt x="28728" y="1106535"/>
                </a:lnTo>
                <a:lnTo>
                  <a:pt x="41368" y="1150265"/>
                </a:lnTo>
                <a:lnTo>
                  <a:pt x="56307" y="1193425"/>
                </a:lnTo>
                <a:lnTo>
                  <a:pt x="73544" y="1235919"/>
                </a:lnTo>
                <a:lnTo>
                  <a:pt x="93080" y="1277652"/>
                </a:lnTo>
                <a:lnTo>
                  <a:pt x="114913" y="1318529"/>
                </a:lnTo>
                <a:lnTo>
                  <a:pt x="139045" y="1358456"/>
                </a:lnTo>
                <a:lnTo>
                  <a:pt x="165475" y="1397336"/>
                </a:lnTo>
                <a:lnTo>
                  <a:pt x="194204" y="1435075"/>
                </a:lnTo>
                <a:lnTo>
                  <a:pt x="225231" y="1471578"/>
                </a:lnTo>
                <a:lnTo>
                  <a:pt x="258556" y="1506750"/>
                </a:lnTo>
                <a:lnTo>
                  <a:pt x="293728" y="1540074"/>
                </a:lnTo>
                <a:lnTo>
                  <a:pt x="330234" y="1571099"/>
                </a:lnTo>
                <a:lnTo>
                  <a:pt x="367979" y="1599827"/>
                </a:lnTo>
                <a:lnTo>
                  <a:pt x="406866" y="1626256"/>
                </a:lnTo>
                <a:lnTo>
                  <a:pt x="446801" y="1650387"/>
                </a:lnTo>
                <a:lnTo>
                  <a:pt x="487688" y="1672220"/>
                </a:lnTo>
                <a:lnTo>
                  <a:pt x="529431" y="1691754"/>
                </a:lnTo>
                <a:lnTo>
                  <a:pt x="571936" y="1708991"/>
                </a:lnTo>
                <a:lnTo>
                  <a:pt x="615108" y="1723929"/>
                </a:lnTo>
                <a:lnTo>
                  <a:pt x="658850" y="1736569"/>
                </a:lnTo>
                <a:lnTo>
                  <a:pt x="703067" y="1746911"/>
                </a:lnTo>
                <a:lnTo>
                  <a:pt x="747665" y="1754954"/>
                </a:lnTo>
                <a:lnTo>
                  <a:pt x="792548" y="1760700"/>
                </a:lnTo>
                <a:lnTo>
                  <a:pt x="837620" y="1764147"/>
                </a:lnTo>
                <a:lnTo>
                  <a:pt x="882786" y="1765296"/>
                </a:lnTo>
                <a:lnTo>
                  <a:pt x="927951" y="1764147"/>
                </a:lnTo>
                <a:lnTo>
                  <a:pt x="973020" y="1760700"/>
                </a:lnTo>
                <a:lnTo>
                  <a:pt x="1017896" y="1754954"/>
                </a:lnTo>
                <a:lnTo>
                  <a:pt x="1062486" y="1746911"/>
                </a:lnTo>
                <a:lnTo>
                  <a:pt x="1106693" y="1736569"/>
                </a:lnTo>
                <a:lnTo>
                  <a:pt x="1150422" y="1723929"/>
                </a:lnTo>
                <a:lnTo>
                  <a:pt x="1193578" y="1708991"/>
                </a:lnTo>
                <a:lnTo>
                  <a:pt x="1236065" y="1691754"/>
                </a:lnTo>
                <a:lnTo>
                  <a:pt x="1277789" y="1672220"/>
                </a:lnTo>
                <a:lnTo>
                  <a:pt x="1318653" y="1650387"/>
                </a:lnTo>
                <a:lnTo>
                  <a:pt x="1358563" y="1626256"/>
                </a:lnTo>
                <a:lnTo>
                  <a:pt x="1397423" y="1599827"/>
                </a:lnTo>
                <a:lnTo>
                  <a:pt x="1435137" y="1571099"/>
                </a:lnTo>
                <a:lnTo>
                  <a:pt x="1471611" y="1540074"/>
                </a:lnTo>
                <a:lnTo>
                  <a:pt x="1506750" y="1506750"/>
                </a:lnTo>
                <a:lnTo>
                  <a:pt x="1540075" y="1471578"/>
                </a:lnTo>
                <a:lnTo>
                  <a:pt x="1571101" y="1435075"/>
                </a:lnTo>
                <a:lnTo>
                  <a:pt x="1599830" y="1397336"/>
                </a:lnTo>
                <a:lnTo>
                  <a:pt x="1626260" y="1358456"/>
                </a:lnTo>
                <a:lnTo>
                  <a:pt x="1650392" y="1318529"/>
                </a:lnTo>
                <a:lnTo>
                  <a:pt x="1672226" y="1277652"/>
                </a:lnTo>
                <a:lnTo>
                  <a:pt x="1683359" y="1253867"/>
                </a:lnTo>
                <a:lnTo>
                  <a:pt x="764676" y="1253867"/>
                </a:lnTo>
                <a:lnTo>
                  <a:pt x="412378" y="901557"/>
                </a:lnTo>
                <a:lnTo>
                  <a:pt x="566188" y="747747"/>
                </a:lnTo>
                <a:lnTo>
                  <a:pt x="963327" y="747747"/>
                </a:lnTo>
                <a:lnTo>
                  <a:pt x="1199473" y="511794"/>
                </a:lnTo>
                <a:lnTo>
                  <a:pt x="1683526" y="511794"/>
                </a:lnTo>
                <a:lnTo>
                  <a:pt x="1672226" y="487653"/>
                </a:lnTo>
                <a:lnTo>
                  <a:pt x="1650392" y="446776"/>
                </a:lnTo>
                <a:lnTo>
                  <a:pt x="1626260" y="406850"/>
                </a:lnTo>
                <a:lnTo>
                  <a:pt x="1599830" y="367969"/>
                </a:lnTo>
                <a:lnTo>
                  <a:pt x="1571101" y="330230"/>
                </a:lnTo>
                <a:lnTo>
                  <a:pt x="1540075" y="293727"/>
                </a:lnTo>
                <a:lnTo>
                  <a:pt x="1506750" y="258556"/>
                </a:lnTo>
                <a:lnTo>
                  <a:pt x="1471578" y="225231"/>
                </a:lnTo>
                <a:lnTo>
                  <a:pt x="1435075" y="194204"/>
                </a:lnTo>
                <a:lnTo>
                  <a:pt x="1397336" y="165475"/>
                </a:lnTo>
                <a:lnTo>
                  <a:pt x="1358456" y="139045"/>
                </a:lnTo>
                <a:lnTo>
                  <a:pt x="1318529" y="114913"/>
                </a:lnTo>
                <a:lnTo>
                  <a:pt x="1277652" y="93080"/>
                </a:lnTo>
                <a:lnTo>
                  <a:pt x="1235919" y="73544"/>
                </a:lnTo>
                <a:lnTo>
                  <a:pt x="1193425" y="56307"/>
                </a:lnTo>
                <a:lnTo>
                  <a:pt x="1150265" y="41368"/>
                </a:lnTo>
                <a:lnTo>
                  <a:pt x="1106535" y="28728"/>
                </a:lnTo>
                <a:lnTo>
                  <a:pt x="1062329" y="18386"/>
                </a:lnTo>
                <a:lnTo>
                  <a:pt x="1017743" y="10342"/>
                </a:lnTo>
                <a:lnTo>
                  <a:pt x="972871" y="4596"/>
                </a:lnTo>
                <a:lnTo>
                  <a:pt x="927809" y="1149"/>
                </a:lnTo>
                <a:lnTo>
                  <a:pt x="882653" y="0"/>
                </a:lnTo>
                <a:close/>
              </a:path>
              <a:path w="1765300" h="1765300">
                <a:moveTo>
                  <a:pt x="1683526" y="511794"/>
                </a:moveTo>
                <a:lnTo>
                  <a:pt x="1199473" y="511794"/>
                </a:lnTo>
                <a:lnTo>
                  <a:pt x="1353296" y="665616"/>
                </a:lnTo>
                <a:lnTo>
                  <a:pt x="764676" y="1253867"/>
                </a:lnTo>
                <a:lnTo>
                  <a:pt x="1683359" y="1253867"/>
                </a:lnTo>
                <a:lnTo>
                  <a:pt x="1691761" y="1235919"/>
                </a:lnTo>
                <a:lnTo>
                  <a:pt x="1708998" y="1193425"/>
                </a:lnTo>
                <a:lnTo>
                  <a:pt x="1723937" y="1150265"/>
                </a:lnTo>
                <a:lnTo>
                  <a:pt x="1736577" y="1106535"/>
                </a:lnTo>
                <a:lnTo>
                  <a:pt x="1746920" y="1062329"/>
                </a:lnTo>
                <a:lnTo>
                  <a:pt x="1754964" y="1017743"/>
                </a:lnTo>
                <a:lnTo>
                  <a:pt x="1760709" y="972871"/>
                </a:lnTo>
                <a:lnTo>
                  <a:pt x="1764157" y="927809"/>
                </a:lnTo>
                <a:lnTo>
                  <a:pt x="1765306" y="882653"/>
                </a:lnTo>
                <a:lnTo>
                  <a:pt x="1764157" y="837496"/>
                </a:lnTo>
                <a:lnTo>
                  <a:pt x="1760709" y="792434"/>
                </a:lnTo>
                <a:lnTo>
                  <a:pt x="1754964" y="747563"/>
                </a:lnTo>
                <a:lnTo>
                  <a:pt x="1746920" y="702977"/>
                </a:lnTo>
                <a:lnTo>
                  <a:pt x="1736577" y="658771"/>
                </a:lnTo>
                <a:lnTo>
                  <a:pt x="1723937" y="615040"/>
                </a:lnTo>
                <a:lnTo>
                  <a:pt x="1708998" y="571881"/>
                </a:lnTo>
                <a:lnTo>
                  <a:pt x="1691761" y="529387"/>
                </a:lnTo>
                <a:lnTo>
                  <a:pt x="1683526" y="511794"/>
                </a:lnTo>
                <a:close/>
              </a:path>
              <a:path w="1765300" h="1765300">
                <a:moveTo>
                  <a:pt x="963327" y="747747"/>
                </a:moveTo>
                <a:lnTo>
                  <a:pt x="566188" y="747747"/>
                </a:lnTo>
                <a:lnTo>
                  <a:pt x="764676" y="946235"/>
                </a:lnTo>
                <a:lnTo>
                  <a:pt x="963327" y="747747"/>
                </a:lnTo>
                <a:close/>
              </a:path>
            </a:pathLst>
          </a:custGeom>
          <a:solidFill>
            <a:srgbClr val="02A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TextBox 55"/>
          <p:cNvSpPr txBox="1"/>
          <p:nvPr/>
        </p:nvSpPr>
        <p:spPr>
          <a:xfrm>
            <a:off x="3320084" y="3979389"/>
            <a:ext cx="1412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контроль глотания</a:t>
            </a:r>
            <a:endParaRPr lang="ru-RU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0" name="Стрелка вправо 59"/>
          <p:cNvSpPr/>
          <p:nvPr/>
        </p:nvSpPr>
        <p:spPr>
          <a:xfrm>
            <a:off x="4721560" y="4002062"/>
            <a:ext cx="434855" cy="484632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с одним скругленным углом 58"/>
          <p:cNvSpPr/>
          <p:nvPr/>
        </p:nvSpPr>
        <p:spPr>
          <a:xfrm>
            <a:off x="1237947" y="3843365"/>
            <a:ext cx="1347795" cy="901788"/>
          </a:xfrm>
          <a:prstGeom prst="round1Rect">
            <a:avLst>
              <a:gd name="adj" fmla="val 0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с одним скругленным углом 61"/>
          <p:cNvSpPr/>
          <p:nvPr/>
        </p:nvSpPr>
        <p:spPr>
          <a:xfrm>
            <a:off x="3242652" y="3843365"/>
            <a:ext cx="1347795" cy="901788"/>
          </a:xfrm>
          <a:prstGeom prst="round1Rect">
            <a:avLst>
              <a:gd name="adj" fmla="val 0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с одним скругленным углом 62"/>
          <p:cNvSpPr/>
          <p:nvPr/>
        </p:nvSpPr>
        <p:spPr>
          <a:xfrm>
            <a:off x="5254007" y="3844222"/>
            <a:ext cx="1347795" cy="901788"/>
          </a:xfrm>
          <a:prstGeom prst="round1Rect">
            <a:avLst>
              <a:gd name="adj" fmla="val 0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66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 txBox="1"/>
          <p:nvPr/>
        </p:nvSpPr>
        <p:spPr>
          <a:xfrm>
            <a:off x="1287747" y="788038"/>
            <a:ext cx="6075098" cy="685764"/>
          </a:xfrm>
          <a:prstGeom prst="rect">
            <a:avLst/>
          </a:prstGeom>
          <a:noFill/>
          <a:ln>
            <a:noFill/>
          </a:ln>
        </p:spPr>
        <p:txBody>
          <a:bodyPr lIns="0" tIns="21872" rIns="0" bIns="0" anchor="ctr">
            <a:noAutofit/>
          </a:bodyPr>
          <a:lstStyle/>
          <a:p>
            <a:pPr algn="ctr">
              <a:lnSpc>
                <a:spcPct val="93000"/>
              </a:lnSpc>
            </a:pPr>
            <a:endParaRPr lang="ru-RU" spc="-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69" name="TextShape 1"/>
          <p:cNvSpPr txBox="1"/>
          <p:nvPr/>
        </p:nvSpPr>
        <p:spPr>
          <a:xfrm>
            <a:off x="315581" y="1126826"/>
            <a:ext cx="7531273" cy="180141"/>
          </a:xfrm>
          <a:prstGeom prst="rect">
            <a:avLst/>
          </a:prstGeom>
          <a:noFill/>
          <a:ln>
            <a:noFill/>
          </a:ln>
        </p:spPr>
        <p:txBody>
          <a:bodyPr lIns="0" tIns="21872" rIns="0" bIns="0" anchor="ctr">
            <a:noAutofit/>
          </a:bodyPr>
          <a:lstStyle/>
          <a:p>
            <a:pPr>
              <a:lnSpc>
                <a:spcPct val="93000"/>
              </a:lnSpc>
            </a:pPr>
            <a:r>
              <a:rPr lang="ru-RU" sz="2400" b="1" spc="-1" dirty="0" smtClean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КОНСЕРВАТИВНЫЕ </a:t>
            </a:r>
            <a:r>
              <a:rPr lang="ru-RU" sz="2400" b="1" spc="-1" dirty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МЕТОДЫ ЛЕЧЕНИЯ</a:t>
            </a:r>
          </a:p>
          <a:p>
            <a:pPr algn="ctr">
              <a:lnSpc>
                <a:spcPct val="93000"/>
              </a:lnSpc>
            </a:pPr>
            <a:r>
              <a:rPr sz="2400" dirty="0">
                <a:latin typeface="Arial Black" panose="020B0A04020102020204" pitchFamily="34" charset="0"/>
              </a:rPr>
              <a:t/>
            </a:r>
            <a:br>
              <a:rPr sz="2400" dirty="0">
                <a:latin typeface="Arial Black" panose="020B0A04020102020204" pitchFamily="34" charset="0"/>
              </a:rPr>
            </a:br>
            <a:endParaRPr lang="ru-RU" sz="2400" spc="-1" dirty="0">
              <a:solidFill>
                <a:srgbClr val="050505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313" y="0"/>
            <a:ext cx="119336" cy="5670550"/>
          </a:xfrm>
          <a:prstGeom prst="rect">
            <a:avLst/>
          </a:prstGeom>
          <a:solidFill>
            <a:srgbClr val="2E4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BF3E2"/>
              </a:solidFill>
            </a:endParaRPr>
          </a:p>
        </p:txBody>
      </p:sp>
      <p:sp>
        <p:nvSpPr>
          <p:cNvPr id="6" name="TextShape 1"/>
          <p:cNvSpPr txBox="1"/>
          <p:nvPr/>
        </p:nvSpPr>
        <p:spPr>
          <a:xfrm>
            <a:off x="3159888" y="0"/>
            <a:ext cx="4401373" cy="317499"/>
          </a:xfrm>
          <a:prstGeom prst="rect">
            <a:avLst/>
          </a:prstGeom>
          <a:solidFill>
            <a:srgbClr val="E1A198"/>
          </a:solidFill>
          <a:ln>
            <a:noFill/>
          </a:ln>
        </p:spPr>
        <p:txBody>
          <a:bodyPr lIns="0" tIns="21872" rIns="0" bIns="0" anchor="ctr">
            <a:noAutofit/>
          </a:bodyPr>
          <a:lstStyle/>
          <a:p>
            <a:pPr>
              <a:lnSpc>
                <a:spcPct val="93000"/>
              </a:lnSpc>
            </a:pPr>
            <a:r>
              <a:rPr lang="ru-RU" sz="1400" spc="-1" dirty="0" smtClean="0">
                <a:solidFill>
                  <a:srgbClr val="2E418D"/>
                </a:solidFill>
                <a:latin typeface="Arial Black" panose="020B0A04020102020204" pitchFamily="34" charset="0"/>
              </a:rPr>
              <a:t>   </a:t>
            </a:r>
            <a:r>
              <a:rPr lang="ru-RU" sz="1400" b="1" spc="-1" dirty="0" smtClean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ХРОНИЧЕСКИЕ СПАСТИЧЕСКИЕ СОСТОЯНИЯ</a:t>
            </a:r>
            <a:endParaRPr lang="ru-RU" sz="1400" b="1" spc="-1" dirty="0">
              <a:solidFill>
                <a:srgbClr val="2E418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19622" y="5385953"/>
            <a:ext cx="1127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EF1E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НАЗВАНИЕ </a:t>
            </a:r>
          </a:p>
          <a:p>
            <a:pPr algn="ctr"/>
            <a:r>
              <a:rPr lang="ru-RU" sz="1200" b="1" dirty="0" smtClean="0">
                <a:solidFill>
                  <a:srgbClr val="FEF1E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ПРЕПАРАТА</a:t>
            </a:r>
            <a:endParaRPr lang="ru-RU" sz="1200" b="1" dirty="0">
              <a:solidFill>
                <a:srgbClr val="FEF1E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493006" y="1516136"/>
            <a:ext cx="610461" cy="610461"/>
            <a:chOff x="1898600" y="2705383"/>
            <a:chExt cx="1244600" cy="1244600"/>
          </a:xfrm>
          <a:solidFill>
            <a:srgbClr val="BD5149"/>
          </a:solidFill>
        </p:grpSpPr>
        <p:sp>
          <p:nvSpPr>
            <p:cNvPr id="40" name="object 3"/>
            <p:cNvSpPr/>
            <p:nvPr/>
          </p:nvSpPr>
          <p:spPr>
            <a:xfrm>
              <a:off x="2444678" y="3005720"/>
              <a:ext cx="149034" cy="151307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rgbClr val="FDBB9D"/>
                </a:solidFill>
              </a:endParaRPr>
            </a:p>
          </p:txBody>
        </p:sp>
        <p:sp>
          <p:nvSpPr>
            <p:cNvPr id="41" name="object 4"/>
            <p:cNvSpPr/>
            <p:nvPr/>
          </p:nvSpPr>
          <p:spPr>
            <a:xfrm>
              <a:off x="2403724" y="3219603"/>
              <a:ext cx="234950" cy="430530"/>
            </a:xfrm>
            <a:custGeom>
              <a:avLst/>
              <a:gdLst/>
              <a:ahLst/>
              <a:cxnLst/>
              <a:rect l="l" t="t" r="r" b="b"/>
              <a:pathLst>
                <a:path w="234950" h="430529">
                  <a:moveTo>
                    <a:pt x="149034" y="0"/>
                  </a:moveTo>
                  <a:lnTo>
                    <a:pt x="29578" y="0"/>
                  </a:lnTo>
                  <a:lnTo>
                    <a:pt x="18237" y="2221"/>
                  </a:lnTo>
                  <a:lnTo>
                    <a:pt x="8816" y="8388"/>
                  </a:lnTo>
                  <a:lnTo>
                    <a:pt x="2382" y="17755"/>
                  </a:lnTo>
                  <a:lnTo>
                    <a:pt x="0" y="29578"/>
                  </a:lnTo>
                  <a:lnTo>
                    <a:pt x="0" y="91008"/>
                  </a:lnTo>
                  <a:lnTo>
                    <a:pt x="2221" y="102353"/>
                  </a:lnTo>
                  <a:lnTo>
                    <a:pt x="8388" y="111774"/>
                  </a:lnTo>
                  <a:lnTo>
                    <a:pt x="17755" y="118206"/>
                  </a:lnTo>
                  <a:lnTo>
                    <a:pt x="29578" y="120586"/>
                  </a:lnTo>
                  <a:lnTo>
                    <a:pt x="53466" y="120586"/>
                  </a:lnTo>
                  <a:lnTo>
                    <a:pt x="53466" y="309435"/>
                  </a:lnTo>
                  <a:lnTo>
                    <a:pt x="8816" y="317828"/>
                  </a:lnTo>
                  <a:lnTo>
                    <a:pt x="0" y="339013"/>
                  </a:lnTo>
                  <a:lnTo>
                    <a:pt x="0" y="400456"/>
                  </a:lnTo>
                  <a:lnTo>
                    <a:pt x="2221" y="411796"/>
                  </a:lnTo>
                  <a:lnTo>
                    <a:pt x="8388" y="421217"/>
                  </a:lnTo>
                  <a:lnTo>
                    <a:pt x="17755" y="427652"/>
                  </a:lnTo>
                  <a:lnTo>
                    <a:pt x="29578" y="430034"/>
                  </a:lnTo>
                  <a:lnTo>
                    <a:pt x="204774" y="430034"/>
                  </a:lnTo>
                  <a:lnTo>
                    <a:pt x="216115" y="427813"/>
                  </a:lnTo>
                  <a:lnTo>
                    <a:pt x="225536" y="421646"/>
                  </a:lnTo>
                  <a:lnTo>
                    <a:pt x="231971" y="412278"/>
                  </a:lnTo>
                  <a:lnTo>
                    <a:pt x="234353" y="400456"/>
                  </a:lnTo>
                  <a:lnTo>
                    <a:pt x="234353" y="339013"/>
                  </a:lnTo>
                  <a:lnTo>
                    <a:pt x="231971" y="327020"/>
                  </a:lnTo>
                  <a:lnTo>
                    <a:pt x="225536" y="317263"/>
                  </a:lnTo>
                  <a:lnTo>
                    <a:pt x="216115" y="310704"/>
                  </a:lnTo>
                  <a:lnTo>
                    <a:pt x="204774" y="308305"/>
                  </a:lnTo>
                  <a:lnTo>
                    <a:pt x="178612" y="308305"/>
                  </a:lnTo>
                  <a:lnTo>
                    <a:pt x="178612" y="29578"/>
                  </a:lnTo>
                  <a:lnTo>
                    <a:pt x="176391" y="18237"/>
                  </a:lnTo>
                  <a:lnTo>
                    <a:pt x="170224" y="8816"/>
                  </a:lnTo>
                  <a:lnTo>
                    <a:pt x="160857" y="2382"/>
                  </a:lnTo>
                  <a:lnTo>
                    <a:pt x="149034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rgbClr val="FDBB9D"/>
                </a:solidFill>
              </a:endParaRPr>
            </a:p>
          </p:txBody>
        </p:sp>
        <p:sp>
          <p:nvSpPr>
            <p:cNvPr id="42" name="object 5"/>
            <p:cNvSpPr/>
            <p:nvPr/>
          </p:nvSpPr>
          <p:spPr>
            <a:xfrm>
              <a:off x="1898600" y="2705383"/>
              <a:ext cx="1244600" cy="1244600"/>
            </a:xfrm>
            <a:custGeom>
              <a:avLst/>
              <a:gdLst/>
              <a:ahLst/>
              <a:cxnLst/>
              <a:rect l="l" t="t" r="r" b="b"/>
              <a:pathLst>
                <a:path w="1244600" h="1244600">
                  <a:moveTo>
                    <a:pt x="622300" y="0"/>
                  </a:moveTo>
                  <a:lnTo>
                    <a:pt x="573682" y="1873"/>
                  </a:lnTo>
                  <a:lnTo>
                    <a:pt x="526085" y="7399"/>
                  </a:lnTo>
                  <a:lnTo>
                    <a:pt x="479648" y="16441"/>
                  </a:lnTo>
                  <a:lnTo>
                    <a:pt x="434508" y="28859"/>
                  </a:lnTo>
                  <a:lnTo>
                    <a:pt x="390805" y="44515"/>
                  </a:lnTo>
                  <a:lnTo>
                    <a:pt x="348677" y="63271"/>
                  </a:lnTo>
                  <a:lnTo>
                    <a:pt x="308263" y="84987"/>
                  </a:lnTo>
                  <a:lnTo>
                    <a:pt x="269701" y="109525"/>
                  </a:lnTo>
                  <a:lnTo>
                    <a:pt x="233130" y="136748"/>
                  </a:lnTo>
                  <a:lnTo>
                    <a:pt x="198689" y="166515"/>
                  </a:lnTo>
                  <a:lnTo>
                    <a:pt x="166515" y="198689"/>
                  </a:lnTo>
                  <a:lnTo>
                    <a:pt x="136748" y="233130"/>
                  </a:lnTo>
                  <a:lnTo>
                    <a:pt x="109525" y="269701"/>
                  </a:lnTo>
                  <a:lnTo>
                    <a:pt x="84987" y="308263"/>
                  </a:lnTo>
                  <a:lnTo>
                    <a:pt x="63271" y="348677"/>
                  </a:lnTo>
                  <a:lnTo>
                    <a:pt x="44513" y="390811"/>
                  </a:lnTo>
                  <a:lnTo>
                    <a:pt x="28859" y="434508"/>
                  </a:lnTo>
                  <a:lnTo>
                    <a:pt x="16441" y="479648"/>
                  </a:lnTo>
                  <a:lnTo>
                    <a:pt x="7399" y="526085"/>
                  </a:lnTo>
                  <a:lnTo>
                    <a:pt x="1873" y="573682"/>
                  </a:lnTo>
                  <a:lnTo>
                    <a:pt x="0" y="622299"/>
                  </a:lnTo>
                  <a:lnTo>
                    <a:pt x="1873" y="670917"/>
                  </a:lnTo>
                  <a:lnTo>
                    <a:pt x="7399" y="718514"/>
                  </a:lnTo>
                  <a:lnTo>
                    <a:pt x="16441" y="764951"/>
                  </a:lnTo>
                  <a:lnTo>
                    <a:pt x="28859" y="810091"/>
                  </a:lnTo>
                  <a:lnTo>
                    <a:pt x="44515" y="853794"/>
                  </a:lnTo>
                  <a:lnTo>
                    <a:pt x="63271" y="895922"/>
                  </a:lnTo>
                  <a:lnTo>
                    <a:pt x="84987" y="936336"/>
                  </a:lnTo>
                  <a:lnTo>
                    <a:pt x="109525" y="974898"/>
                  </a:lnTo>
                  <a:lnTo>
                    <a:pt x="136748" y="1011469"/>
                  </a:lnTo>
                  <a:lnTo>
                    <a:pt x="166515" y="1045910"/>
                  </a:lnTo>
                  <a:lnTo>
                    <a:pt x="198689" y="1078084"/>
                  </a:lnTo>
                  <a:lnTo>
                    <a:pt x="233130" y="1107851"/>
                  </a:lnTo>
                  <a:lnTo>
                    <a:pt x="269701" y="1135074"/>
                  </a:lnTo>
                  <a:lnTo>
                    <a:pt x="308263" y="1159612"/>
                  </a:lnTo>
                  <a:lnTo>
                    <a:pt x="348677" y="1181328"/>
                  </a:lnTo>
                  <a:lnTo>
                    <a:pt x="390805" y="1200084"/>
                  </a:lnTo>
                  <a:lnTo>
                    <a:pt x="434508" y="1215740"/>
                  </a:lnTo>
                  <a:lnTo>
                    <a:pt x="479648" y="1228158"/>
                  </a:lnTo>
                  <a:lnTo>
                    <a:pt x="526085" y="1237200"/>
                  </a:lnTo>
                  <a:lnTo>
                    <a:pt x="573682" y="1242726"/>
                  </a:lnTo>
                  <a:lnTo>
                    <a:pt x="622300" y="1244599"/>
                  </a:lnTo>
                  <a:lnTo>
                    <a:pt x="670917" y="1242726"/>
                  </a:lnTo>
                  <a:lnTo>
                    <a:pt x="718514" y="1237200"/>
                  </a:lnTo>
                  <a:lnTo>
                    <a:pt x="764951" y="1228158"/>
                  </a:lnTo>
                  <a:lnTo>
                    <a:pt x="810091" y="1215740"/>
                  </a:lnTo>
                  <a:lnTo>
                    <a:pt x="853794" y="1200084"/>
                  </a:lnTo>
                  <a:lnTo>
                    <a:pt x="895922" y="1181328"/>
                  </a:lnTo>
                  <a:lnTo>
                    <a:pt x="930618" y="1162684"/>
                  </a:lnTo>
                  <a:lnTo>
                    <a:pt x="622300" y="1162684"/>
                  </a:lnTo>
                  <a:lnTo>
                    <a:pt x="573170" y="1160473"/>
                  </a:lnTo>
                  <a:lnTo>
                    <a:pt x="525264" y="1153965"/>
                  </a:lnTo>
                  <a:lnTo>
                    <a:pt x="478775" y="1143354"/>
                  </a:lnTo>
                  <a:lnTo>
                    <a:pt x="433894" y="1128832"/>
                  </a:lnTo>
                  <a:lnTo>
                    <a:pt x="390813" y="1110589"/>
                  </a:lnTo>
                  <a:lnTo>
                    <a:pt x="349725" y="1088819"/>
                  </a:lnTo>
                  <a:lnTo>
                    <a:pt x="310820" y="1063714"/>
                  </a:lnTo>
                  <a:lnTo>
                    <a:pt x="274292" y="1035464"/>
                  </a:lnTo>
                  <a:lnTo>
                    <a:pt x="240331" y="1004263"/>
                  </a:lnTo>
                  <a:lnTo>
                    <a:pt x="209131" y="970302"/>
                  </a:lnTo>
                  <a:lnTo>
                    <a:pt x="180882" y="933773"/>
                  </a:lnTo>
                  <a:lnTo>
                    <a:pt x="155777" y="894869"/>
                  </a:lnTo>
                  <a:lnTo>
                    <a:pt x="134007" y="853780"/>
                  </a:lnTo>
                  <a:lnTo>
                    <a:pt x="115766" y="810700"/>
                  </a:lnTo>
                  <a:lnTo>
                    <a:pt x="101244" y="765820"/>
                  </a:lnTo>
                  <a:lnTo>
                    <a:pt x="90633" y="719332"/>
                  </a:lnTo>
                  <a:lnTo>
                    <a:pt x="84126" y="671428"/>
                  </a:lnTo>
                  <a:lnTo>
                    <a:pt x="81915" y="622299"/>
                  </a:lnTo>
                  <a:lnTo>
                    <a:pt x="84126" y="573169"/>
                  </a:lnTo>
                  <a:lnTo>
                    <a:pt x="90633" y="525264"/>
                  </a:lnTo>
                  <a:lnTo>
                    <a:pt x="101244" y="478774"/>
                  </a:lnTo>
                  <a:lnTo>
                    <a:pt x="115766" y="433892"/>
                  </a:lnTo>
                  <a:lnTo>
                    <a:pt x="134010" y="390805"/>
                  </a:lnTo>
                  <a:lnTo>
                    <a:pt x="155777" y="349721"/>
                  </a:lnTo>
                  <a:lnTo>
                    <a:pt x="180882" y="310816"/>
                  </a:lnTo>
                  <a:lnTo>
                    <a:pt x="209131" y="274286"/>
                  </a:lnTo>
                  <a:lnTo>
                    <a:pt x="240331" y="240325"/>
                  </a:lnTo>
                  <a:lnTo>
                    <a:pt x="274292" y="209123"/>
                  </a:lnTo>
                  <a:lnTo>
                    <a:pt x="310820" y="180873"/>
                  </a:lnTo>
                  <a:lnTo>
                    <a:pt x="349725" y="155767"/>
                  </a:lnTo>
                  <a:lnTo>
                    <a:pt x="390813" y="133997"/>
                  </a:lnTo>
                  <a:lnTo>
                    <a:pt x="433894" y="115755"/>
                  </a:lnTo>
                  <a:lnTo>
                    <a:pt x="478775" y="101232"/>
                  </a:lnTo>
                  <a:lnTo>
                    <a:pt x="525264" y="90621"/>
                  </a:lnTo>
                  <a:lnTo>
                    <a:pt x="573170" y="84114"/>
                  </a:lnTo>
                  <a:lnTo>
                    <a:pt x="622300" y="81902"/>
                  </a:lnTo>
                  <a:lnTo>
                    <a:pt x="930594" y="81902"/>
                  </a:lnTo>
                  <a:lnTo>
                    <a:pt x="895922" y="63271"/>
                  </a:lnTo>
                  <a:lnTo>
                    <a:pt x="853794" y="44515"/>
                  </a:lnTo>
                  <a:lnTo>
                    <a:pt x="810091" y="28859"/>
                  </a:lnTo>
                  <a:lnTo>
                    <a:pt x="764951" y="16441"/>
                  </a:lnTo>
                  <a:lnTo>
                    <a:pt x="718514" y="7399"/>
                  </a:lnTo>
                  <a:lnTo>
                    <a:pt x="670917" y="1873"/>
                  </a:lnTo>
                  <a:lnTo>
                    <a:pt x="622300" y="0"/>
                  </a:lnTo>
                  <a:close/>
                </a:path>
                <a:path w="1244600" h="1244600">
                  <a:moveTo>
                    <a:pt x="930594" y="81902"/>
                  </a:moveTo>
                  <a:lnTo>
                    <a:pt x="622300" y="81902"/>
                  </a:lnTo>
                  <a:lnTo>
                    <a:pt x="671429" y="84114"/>
                  </a:lnTo>
                  <a:lnTo>
                    <a:pt x="719335" y="90621"/>
                  </a:lnTo>
                  <a:lnTo>
                    <a:pt x="765824" y="101232"/>
                  </a:lnTo>
                  <a:lnTo>
                    <a:pt x="810705" y="115755"/>
                  </a:lnTo>
                  <a:lnTo>
                    <a:pt x="853786" y="133997"/>
                  </a:lnTo>
                  <a:lnTo>
                    <a:pt x="894874" y="155767"/>
                  </a:lnTo>
                  <a:lnTo>
                    <a:pt x="933779" y="180873"/>
                  </a:lnTo>
                  <a:lnTo>
                    <a:pt x="970307" y="209123"/>
                  </a:lnTo>
                  <a:lnTo>
                    <a:pt x="1004268" y="240325"/>
                  </a:lnTo>
                  <a:lnTo>
                    <a:pt x="1035468" y="274286"/>
                  </a:lnTo>
                  <a:lnTo>
                    <a:pt x="1063717" y="310816"/>
                  </a:lnTo>
                  <a:lnTo>
                    <a:pt x="1088822" y="349721"/>
                  </a:lnTo>
                  <a:lnTo>
                    <a:pt x="1110592" y="390811"/>
                  </a:lnTo>
                  <a:lnTo>
                    <a:pt x="1128833" y="433892"/>
                  </a:lnTo>
                  <a:lnTo>
                    <a:pt x="1143355" y="478774"/>
                  </a:lnTo>
                  <a:lnTo>
                    <a:pt x="1153966" y="525264"/>
                  </a:lnTo>
                  <a:lnTo>
                    <a:pt x="1160473" y="573169"/>
                  </a:lnTo>
                  <a:lnTo>
                    <a:pt x="1162685" y="622299"/>
                  </a:lnTo>
                  <a:lnTo>
                    <a:pt x="1160473" y="671428"/>
                  </a:lnTo>
                  <a:lnTo>
                    <a:pt x="1153966" y="719332"/>
                  </a:lnTo>
                  <a:lnTo>
                    <a:pt x="1143355" y="765820"/>
                  </a:lnTo>
                  <a:lnTo>
                    <a:pt x="1128833" y="810700"/>
                  </a:lnTo>
                  <a:lnTo>
                    <a:pt x="1110584" y="853794"/>
                  </a:lnTo>
                  <a:lnTo>
                    <a:pt x="1088822" y="894869"/>
                  </a:lnTo>
                  <a:lnTo>
                    <a:pt x="1063717" y="933773"/>
                  </a:lnTo>
                  <a:lnTo>
                    <a:pt x="1035468" y="970302"/>
                  </a:lnTo>
                  <a:lnTo>
                    <a:pt x="1004268" y="1004263"/>
                  </a:lnTo>
                  <a:lnTo>
                    <a:pt x="970307" y="1035464"/>
                  </a:lnTo>
                  <a:lnTo>
                    <a:pt x="933779" y="1063714"/>
                  </a:lnTo>
                  <a:lnTo>
                    <a:pt x="894874" y="1088819"/>
                  </a:lnTo>
                  <a:lnTo>
                    <a:pt x="853786" y="1110589"/>
                  </a:lnTo>
                  <a:lnTo>
                    <a:pt x="810705" y="1128832"/>
                  </a:lnTo>
                  <a:lnTo>
                    <a:pt x="765824" y="1143354"/>
                  </a:lnTo>
                  <a:lnTo>
                    <a:pt x="719335" y="1153965"/>
                  </a:lnTo>
                  <a:lnTo>
                    <a:pt x="671429" y="1160473"/>
                  </a:lnTo>
                  <a:lnTo>
                    <a:pt x="622300" y="1162684"/>
                  </a:lnTo>
                  <a:lnTo>
                    <a:pt x="930618" y="1162684"/>
                  </a:lnTo>
                  <a:lnTo>
                    <a:pt x="974898" y="1135074"/>
                  </a:lnTo>
                  <a:lnTo>
                    <a:pt x="1011469" y="1107851"/>
                  </a:lnTo>
                  <a:lnTo>
                    <a:pt x="1045910" y="1078084"/>
                  </a:lnTo>
                  <a:lnTo>
                    <a:pt x="1078084" y="1045910"/>
                  </a:lnTo>
                  <a:lnTo>
                    <a:pt x="1107851" y="1011469"/>
                  </a:lnTo>
                  <a:lnTo>
                    <a:pt x="1135074" y="974898"/>
                  </a:lnTo>
                  <a:lnTo>
                    <a:pt x="1159612" y="936336"/>
                  </a:lnTo>
                  <a:lnTo>
                    <a:pt x="1181328" y="895922"/>
                  </a:lnTo>
                  <a:lnTo>
                    <a:pt x="1200089" y="853780"/>
                  </a:lnTo>
                  <a:lnTo>
                    <a:pt x="1215740" y="810091"/>
                  </a:lnTo>
                  <a:lnTo>
                    <a:pt x="1228158" y="764951"/>
                  </a:lnTo>
                  <a:lnTo>
                    <a:pt x="1237200" y="718514"/>
                  </a:lnTo>
                  <a:lnTo>
                    <a:pt x="1242726" y="670917"/>
                  </a:lnTo>
                  <a:lnTo>
                    <a:pt x="1244600" y="622299"/>
                  </a:lnTo>
                  <a:lnTo>
                    <a:pt x="1242726" y="573682"/>
                  </a:lnTo>
                  <a:lnTo>
                    <a:pt x="1237200" y="526085"/>
                  </a:lnTo>
                  <a:lnTo>
                    <a:pt x="1228158" y="479648"/>
                  </a:lnTo>
                  <a:lnTo>
                    <a:pt x="1215740" y="434508"/>
                  </a:lnTo>
                  <a:lnTo>
                    <a:pt x="1200084" y="390805"/>
                  </a:lnTo>
                  <a:lnTo>
                    <a:pt x="1181328" y="348677"/>
                  </a:lnTo>
                  <a:lnTo>
                    <a:pt x="1159612" y="308263"/>
                  </a:lnTo>
                  <a:lnTo>
                    <a:pt x="1135074" y="269701"/>
                  </a:lnTo>
                  <a:lnTo>
                    <a:pt x="1107851" y="233130"/>
                  </a:lnTo>
                  <a:lnTo>
                    <a:pt x="1078084" y="198689"/>
                  </a:lnTo>
                  <a:lnTo>
                    <a:pt x="1045910" y="166515"/>
                  </a:lnTo>
                  <a:lnTo>
                    <a:pt x="1011469" y="136748"/>
                  </a:lnTo>
                  <a:lnTo>
                    <a:pt x="974898" y="109525"/>
                  </a:lnTo>
                  <a:lnTo>
                    <a:pt x="936336" y="84987"/>
                  </a:lnTo>
                  <a:lnTo>
                    <a:pt x="930594" y="81902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rgbClr val="FDBB9D"/>
                </a:solidFill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143112" y="1633998"/>
            <a:ext cx="3140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ВАЖНО ПОМНИТЬ!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47902" y="2499779"/>
            <a:ext cx="14788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препараты, снижающие тонус 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Плюс 44"/>
          <p:cNvSpPr/>
          <p:nvPr/>
        </p:nvSpPr>
        <p:spPr>
          <a:xfrm>
            <a:off x="1963811" y="2570743"/>
            <a:ext cx="630190" cy="600720"/>
          </a:xfrm>
          <a:prstGeom prst="mathPlus">
            <a:avLst/>
          </a:prstGeom>
          <a:solidFill>
            <a:srgbClr val="BD5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Равно 45"/>
          <p:cNvSpPr/>
          <p:nvPr/>
        </p:nvSpPr>
        <p:spPr>
          <a:xfrm>
            <a:off x="4232730" y="2562159"/>
            <a:ext cx="613904" cy="613904"/>
          </a:xfrm>
          <a:prstGeom prst="mathEqual">
            <a:avLst/>
          </a:prstGeom>
          <a:solidFill>
            <a:srgbClr val="BD5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98507" y="2432784"/>
            <a:ext cx="1410761" cy="824745"/>
          </a:xfrm>
          <a:prstGeom prst="rect">
            <a:avLst/>
          </a:prstGeom>
          <a:noFill/>
          <a:ln>
            <a:solidFill>
              <a:srgbClr val="BD51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589822" y="2447225"/>
            <a:ext cx="1552375" cy="810304"/>
          </a:xfrm>
          <a:prstGeom prst="rect">
            <a:avLst/>
          </a:prstGeom>
          <a:noFill/>
          <a:ln>
            <a:solidFill>
              <a:srgbClr val="BD51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937167" y="2420958"/>
            <a:ext cx="1660196" cy="824746"/>
          </a:xfrm>
          <a:prstGeom prst="rect">
            <a:avLst/>
          </a:prstGeom>
          <a:noFill/>
          <a:ln>
            <a:solidFill>
              <a:srgbClr val="BD51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object 3"/>
          <p:cNvSpPr/>
          <p:nvPr/>
        </p:nvSpPr>
        <p:spPr>
          <a:xfrm>
            <a:off x="1963512" y="3860768"/>
            <a:ext cx="630787" cy="612277"/>
          </a:xfrm>
          <a:custGeom>
            <a:avLst/>
            <a:gdLst/>
            <a:ahLst/>
            <a:cxnLst/>
            <a:rect l="l" t="t" r="r" b="b"/>
            <a:pathLst>
              <a:path w="1765300" h="1765300">
                <a:moveTo>
                  <a:pt x="882653" y="0"/>
                </a:moveTo>
                <a:lnTo>
                  <a:pt x="837496" y="1149"/>
                </a:lnTo>
                <a:lnTo>
                  <a:pt x="792434" y="4596"/>
                </a:lnTo>
                <a:lnTo>
                  <a:pt x="747563" y="10342"/>
                </a:lnTo>
                <a:lnTo>
                  <a:pt x="702977" y="18386"/>
                </a:lnTo>
                <a:lnTo>
                  <a:pt x="658771" y="28728"/>
                </a:lnTo>
                <a:lnTo>
                  <a:pt x="615040" y="41368"/>
                </a:lnTo>
                <a:lnTo>
                  <a:pt x="571881" y="56307"/>
                </a:lnTo>
                <a:lnTo>
                  <a:pt x="529387" y="73544"/>
                </a:lnTo>
                <a:lnTo>
                  <a:pt x="487653" y="93080"/>
                </a:lnTo>
                <a:lnTo>
                  <a:pt x="446776" y="114913"/>
                </a:lnTo>
                <a:lnTo>
                  <a:pt x="406850" y="139045"/>
                </a:lnTo>
                <a:lnTo>
                  <a:pt x="367969" y="165475"/>
                </a:lnTo>
                <a:lnTo>
                  <a:pt x="330230" y="194204"/>
                </a:lnTo>
                <a:lnTo>
                  <a:pt x="293727" y="225231"/>
                </a:lnTo>
                <a:lnTo>
                  <a:pt x="258556" y="258556"/>
                </a:lnTo>
                <a:lnTo>
                  <a:pt x="225231" y="293727"/>
                </a:lnTo>
                <a:lnTo>
                  <a:pt x="194204" y="330230"/>
                </a:lnTo>
                <a:lnTo>
                  <a:pt x="165475" y="367969"/>
                </a:lnTo>
                <a:lnTo>
                  <a:pt x="139045" y="406850"/>
                </a:lnTo>
                <a:lnTo>
                  <a:pt x="114913" y="446776"/>
                </a:lnTo>
                <a:lnTo>
                  <a:pt x="93080" y="487653"/>
                </a:lnTo>
                <a:lnTo>
                  <a:pt x="73544" y="529387"/>
                </a:lnTo>
                <a:lnTo>
                  <a:pt x="56307" y="571881"/>
                </a:lnTo>
                <a:lnTo>
                  <a:pt x="41368" y="615040"/>
                </a:lnTo>
                <a:lnTo>
                  <a:pt x="28728" y="658771"/>
                </a:lnTo>
                <a:lnTo>
                  <a:pt x="18386" y="702977"/>
                </a:lnTo>
                <a:lnTo>
                  <a:pt x="10318" y="747747"/>
                </a:lnTo>
                <a:lnTo>
                  <a:pt x="4596" y="792434"/>
                </a:lnTo>
                <a:lnTo>
                  <a:pt x="1149" y="837496"/>
                </a:lnTo>
                <a:lnTo>
                  <a:pt x="0" y="882653"/>
                </a:lnTo>
                <a:lnTo>
                  <a:pt x="1149" y="927809"/>
                </a:lnTo>
                <a:lnTo>
                  <a:pt x="4596" y="972871"/>
                </a:lnTo>
                <a:lnTo>
                  <a:pt x="10342" y="1017743"/>
                </a:lnTo>
                <a:lnTo>
                  <a:pt x="18386" y="1062329"/>
                </a:lnTo>
                <a:lnTo>
                  <a:pt x="28728" y="1106535"/>
                </a:lnTo>
                <a:lnTo>
                  <a:pt x="41368" y="1150265"/>
                </a:lnTo>
                <a:lnTo>
                  <a:pt x="56307" y="1193425"/>
                </a:lnTo>
                <a:lnTo>
                  <a:pt x="73544" y="1235919"/>
                </a:lnTo>
                <a:lnTo>
                  <a:pt x="93080" y="1277652"/>
                </a:lnTo>
                <a:lnTo>
                  <a:pt x="114913" y="1318529"/>
                </a:lnTo>
                <a:lnTo>
                  <a:pt x="139045" y="1358456"/>
                </a:lnTo>
                <a:lnTo>
                  <a:pt x="165475" y="1397336"/>
                </a:lnTo>
                <a:lnTo>
                  <a:pt x="194204" y="1435075"/>
                </a:lnTo>
                <a:lnTo>
                  <a:pt x="225231" y="1471578"/>
                </a:lnTo>
                <a:lnTo>
                  <a:pt x="258556" y="1506750"/>
                </a:lnTo>
                <a:lnTo>
                  <a:pt x="293728" y="1540074"/>
                </a:lnTo>
                <a:lnTo>
                  <a:pt x="330234" y="1571099"/>
                </a:lnTo>
                <a:lnTo>
                  <a:pt x="367979" y="1599827"/>
                </a:lnTo>
                <a:lnTo>
                  <a:pt x="406866" y="1626256"/>
                </a:lnTo>
                <a:lnTo>
                  <a:pt x="446801" y="1650387"/>
                </a:lnTo>
                <a:lnTo>
                  <a:pt x="487688" y="1672220"/>
                </a:lnTo>
                <a:lnTo>
                  <a:pt x="529431" y="1691754"/>
                </a:lnTo>
                <a:lnTo>
                  <a:pt x="571936" y="1708991"/>
                </a:lnTo>
                <a:lnTo>
                  <a:pt x="615108" y="1723929"/>
                </a:lnTo>
                <a:lnTo>
                  <a:pt x="658850" y="1736569"/>
                </a:lnTo>
                <a:lnTo>
                  <a:pt x="703067" y="1746911"/>
                </a:lnTo>
                <a:lnTo>
                  <a:pt x="747665" y="1754954"/>
                </a:lnTo>
                <a:lnTo>
                  <a:pt x="792548" y="1760700"/>
                </a:lnTo>
                <a:lnTo>
                  <a:pt x="837620" y="1764147"/>
                </a:lnTo>
                <a:lnTo>
                  <a:pt x="882786" y="1765296"/>
                </a:lnTo>
                <a:lnTo>
                  <a:pt x="927951" y="1764147"/>
                </a:lnTo>
                <a:lnTo>
                  <a:pt x="973020" y="1760700"/>
                </a:lnTo>
                <a:lnTo>
                  <a:pt x="1017896" y="1754954"/>
                </a:lnTo>
                <a:lnTo>
                  <a:pt x="1062486" y="1746911"/>
                </a:lnTo>
                <a:lnTo>
                  <a:pt x="1106693" y="1736569"/>
                </a:lnTo>
                <a:lnTo>
                  <a:pt x="1150422" y="1723929"/>
                </a:lnTo>
                <a:lnTo>
                  <a:pt x="1193578" y="1708991"/>
                </a:lnTo>
                <a:lnTo>
                  <a:pt x="1236065" y="1691754"/>
                </a:lnTo>
                <a:lnTo>
                  <a:pt x="1277789" y="1672220"/>
                </a:lnTo>
                <a:lnTo>
                  <a:pt x="1318653" y="1650387"/>
                </a:lnTo>
                <a:lnTo>
                  <a:pt x="1358563" y="1626256"/>
                </a:lnTo>
                <a:lnTo>
                  <a:pt x="1397423" y="1599827"/>
                </a:lnTo>
                <a:lnTo>
                  <a:pt x="1435137" y="1571099"/>
                </a:lnTo>
                <a:lnTo>
                  <a:pt x="1471611" y="1540074"/>
                </a:lnTo>
                <a:lnTo>
                  <a:pt x="1506750" y="1506750"/>
                </a:lnTo>
                <a:lnTo>
                  <a:pt x="1540075" y="1471578"/>
                </a:lnTo>
                <a:lnTo>
                  <a:pt x="1571101" y="1435075"/>
                </a:lnTo>
                <a:lnTo>
                  <a:pt x="1599830" y="1397336"/>
                </a:lnTo>
                <a:lnTo>
                  <a:pt x="1626260" y="1358456"/>
                </a:lnTo>
                <a:lnTo>
                  <a:pt x="1650392" y="1318529"/>
                </a:lnTo>
                <a:lnTo>
                  <a:pt x="1672226" y="1277652"/>
                </a:lnTo>
                <a:lnTo>
                  <a:pt x="1683359" y="1253867"/>
                </a:lnTo>
                <a:lnTo>
                  <a:pt x="764676" y="1253867"/>
                </a:lnTo>
                <a:lnTo>
                  <a:pt x="412378" y="901557"/>
                </a:lnTo>
                <a:lnTo>
                  <a:pt x="566188" y="747747"/>
                </a:lnTo>
                <a:lnTo>
                  <a:pt x="963327" y="747747"/>
                </a:lnTo>
                <a:lnTo>
                  <a:pt x="1199473" y="511794"/>
                </a:lnTo>
                <a:lnTo>
                  <a:pt x="1683526" y="511794"/>
                </a:lnTo>
                <a:lnTo>
                  <a:pt x="1672226" y="487653"/>
                </a:lnTo>
                <a:lnTo>
                  <a:pt x="1650392" y="446776"/>
                </a:lnTo>
                <a:lnTo>
                  <a:pt x="1626260" y="406850"/>
                </a:lnTo>
                <a:lnTo>
                  <a:pt x="1599830" y="367969"/>
                </a:lnTo>
                <a:lnTo>
                  <a:pt x="1571101" y="330230"/>
                </a:lnTo>
                <a:lnTo>
                  <a:pt x="1540075" y="293727"/>
                </a:lnTo>
                <a:lnTo>
                  <a:pt x="1506750" y="258556"/>
                </a:lnTo>
                <a:lnTo>
                  <a:pt x="1471578" y="225231"/>
                </a:lnTo>
                <a:lnTo>
                  <a:pt x="1435075" y="194204"/>
                </a:lnTo>
                <a:lnTo>
                  <a:pt x="1397336" y="165475"/>
                </a:lnTo>
                <a:lnTo>
                  <a:pt x="1358456" y="139045"/>
                </a:lnTo>
                <a:lnTo>
                  <a:pt x="1318529" y="114913"/>
                </a:lnTo>
                <a:lnTo>
                  <a:pt x="1277652" y="93080"/>
                </a:lnTo>
                <a:lnTo>
                  <a:pt x="1235919" y="73544"/>
                </a:lnTo>
                <a:lnTo>
                  <a:pt x="1193425" y="56307"/>
                </a:lnTo>
                <a:lnTo>
                  <a:pt x="1150265" y="41368"/>
                </a:lnTo>
                <a:lnTo>
                  <a:pt x="1106535" y="28728"/>
                </a:lnTo>
                <a:lnTo>
                  <a:pt x="1062329" y="18386"/>
                </a:lnTo>
                <a:lnTo>
                  <a:pt x="1017743" y="10342"/>
                </a:lnTo>
                <a:lnTo>
                  <a:pt x="972871" y="4596"/>
                </a:lnTo>
                <a:lnTo>
                  <a:pt x="927809" y="1149"/>
                </a:lnTo>
                <a:lnTo>
                  <a:pt x="882653" y="0"/>
                </a:lnTo>
                <a:close/>
              </a:path>
              <a:path w="1765300" h="1765300">
                <a:moveTo>
                  <a:pt x="1683526" y="511794"/>
                </a:moveTo>
                <a:lnTo>
                  <a:pt x="1199473" y="511794"/>
                </a:lnTo>
                <a:lnTo>
                  <a:pt x="1353296" y="665616"/>
                </a:lnTo>
                <a:lnTo>
                  <a:pt x="764676" y="1253867"/>
                </a:lnTo>
                <a:lnTo>
                  <a:pt x="1683359" y="1253867"/>
                </a:lnTo>
                <a:lnTo>
                  <a:pt x="1691761" y="1235919"/>
                </a:lnTo>
                <a:lnTo>
                  <a:pt x="1708998" y="1193425"/>
                </a:lnTo>
                <a:lnTo>
                  <a:pt x="1723937" y="1150265"/>
                </a:lnTo>
                <a:lnTo>
                  <a:pt x="1736577" y="1106535"/>
                </a:lnTo>
                <a:lnTo>
                  <a:pt x="1746920" y="1062329"/>
                </a:lnTo>
                <a:lnTo>
                  <a:pt x="1754964" y="1017743"/>
                </a:lnTo>
                <a:lnTo>
                  <a:pt x="1760709" y="972871"/>
                </a:lnTo>
                <a:lnTo>
                  <a:pt x="1764157" y="927809"/>
                </a:lnTo>
                <a:lnTo>
                  <a:pt x="1765306" y="882653"/>
                </a:lnTo>
                <a:lnTo>
                  <a:pt x="1764157" y="837496"/>
                </a:lnTo>
                <a:lnTo>
                  <a:pt x="1760709" y="792434"/>
                </a:lnTo>
                <a:lnTo>
                  <a:pt x="1754964" y="747563"/>
                </a:lnTo>
                <a:lnTo>
                  <a:pt x="1746920" y="702977"/>
                </a:lnTo>
                <a:lnTo>
                  <a:pt x="1736577" y="658771"/>
                </a:lnTo>
                <a:lnTo>
                  <a:pt x="1723937" y="615040"/>
                </a:lnTo>
                <a:lnTo>
                  <a:pt x="1708998" y="571881"/>
                </a:lnTo>
                <a:lnTo>
                  <a:pt x="1691761" y="529387"/>
                </a:lnTo>
                <a:lnTo>
                  <a:pt x="1683526" y="511794"/>
                </a:lnTo>
                <a:close/>
              </a:path>
              <a:path w="1765300" h="1765300">
                <a:moveTo>
                  <a:pt x="963327" y="747747"/>
                </a:moveTo>
                <a:lnTo>
                  <a:pt x="566188" y="747747"/>
                </a:lnTo>
                <a:lnTo>
                  <a:pt x="764676" y="946235"/>
                </a:lnTo>
                <a:lnTo>
                  <a:pt x="963327" y="747747"/>
                </a:lnTo>
                <a:close/>
              </a:path>
            </a:pathLst>
          </a:custGeom>
          <a:solidFill>
            <a:srgbClr val="02A298"/>
          </a:solidFill>
        </p:spPr>
        <p:txBody>
          <a:bodyPr wrap="square" lIns="0" tIns="0" rIns="0" bIns="0" rtlCol="0"/>
          <a:lstStyle/>
          <a:p>
            <a:endParaRPr sz="1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2" name="Прямоугольник с одним скругленным углом 61"/>
          <p:cNvSpPr/>
          <p:nvPr/>
        </p:nvSpPr>
        <p:spPr>
          <a:xfrm>
            <a:off x="2835797" y="3716014"/>
            <a:ext cx="2200686" cy="901788"/>
          </a:xfrm>
          <a:prstGeom prst="round1Rect">
            <a:avLst>
              <a:gd name="adj" fmla="val 0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629208" y="2463999"/>
            <a:ext cx="14520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</a:t>
            </a:r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аличие </a:t>
            </a:r>
            <a:r>
              <a:rPr lang="ru-RU" sz="1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гастростомы</a:t>
            </a:r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трахеостомы</a:t>
            </a:r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995574" y="2447225"/>
            <a:ext cx="16017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</a:t>
            </a:r>
            <a:r>
              <a:rPr lang="ru-RU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иперсаливация</a:t>
            </a:r>
            <a:endParaRPr lang="ru-RU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аспирация 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835797" y="3797575"/>
            <a:ext cx="2177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аще санировать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ледить за гигиеной полости рта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81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 txBox="1"/>
          <p:nvPr/>
        </p:nvSpPr>
        <p:spPr>
          <a:xfrm>
            <a:off x="1454049" y="1165844"/>
            <a:ext cx="6036826" cy="307958"/>
          </a:xfrm>
          <a:prstGeom prst="rect">
            <a:avLst/>
          </a:prstGeom>
          <a:noFill/>
          <a:ln>
            <a:noFill/>
          </a:ln>
        </p:spPr>
        <p:txBody>
          <a:bodyPr lIns="0" tIns="21872" rIns="0" bIns="0" anchor="ctr">
            <a:noAutofit/>
          </a:bodyPr>
          <a:lstStyle/>
          <a:p>
            <a:pPr algn="ctr">
              <a:lnSpc>
                <a:spcPct val="93000"/>
              </a:lnSpc>
            </a:pPr>
            <a:endParaRPr lang="ru-RU" spc="-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69" name="TextShape 1"/>
          <p:cNvSpPr txBox="1"/>
          <p:nvPr/>
        </p:nvSpPr>
        <p:spPr>
          <a:xfrm>
            <a:off x="448487" y="645128"/>
            <a:ext cx="6371089" cy="516690"/>
          </a:xfrm>
          <a:prstGeom prst="rect">
            <a:avLst/>
          </a:prstGeom>
          <a:noFill/>
          <a:ln>
            <a:noFill/>
          </a:ln>
        </p:spPr>
        <p:txBody>
          <a:bodyPr lIns="0" tIns="21872" rIns="0" bIns="0" anchor="ctr">
            <a:noAutofit/>
          </a:bodyPr>
          <a:lstStyle/>
          <a:p>
            <a:pPr>
              <a:lnSpc>
                <a:spcPct val="93000"/>
              </a:lnSpc>
            </a:pPr>
            <a:r>
              <a:rPr lang="ru-RU" sz="2400" b="1" spc="-1" dirty="0" smtClean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КОНСЕРВАТИВНЫЕ МЕТОДЫ ЛЕЧЕНИЯ</a:t>
            </a:r>
          </a:p>
        </p:txBody>
      </p:sp>
      <p:sp>
        <p:nvSpPr>
          <p:cNvPr id="70" name="TextShape 2"/>
          <p:cNvSpPr txBox="1"/>
          <p:nvPr/>
        </p:nvSpPr>
        <p:spPr>
          <a:xfrm>
            <a:off x="1418188" y="4317576"/>
            <a:ext cx="6036826" cy="1436901"/>
          </a:xfrm>
          <a:prstGeom prst="rect">
            <a:avLst/>
          </a:prstGeom>
          <a:noFill/>
          <a:ln>
            <a:noFill/>
          </a:ln>
        </p:spPr>
        <p:txBody>
          <a:bodyPr lIns="0" tIns="15932" rIns="0" bIns="0">
            <a:noAutofit/>
          </a:bodyPr>
          <a:lstStyle/>
          <a:p>
            <a:pPr marL="79661">
              <a:lnSpc>
                <a:spcPct val="93000"/>
              </a:lnSpc>
              <a:spcAft>
                <a:spcPts val="795"/>
              </a:spcAft>
              <a:buSzPct val="80000"/>
            </a:pPr>
            <a:r>
              <a:rPr lang="ru-RU" sz="1200" b="1" spc="-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Транксен</a:t>
            </a:r>
            <a:r>
              <a:rPr lang="ru-RU" sz="1200" b="1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200" spc="-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дикалия</a:t>
            </a:r>
            <a:r>
              <a:rPr lang="ru-RU" sz="1200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spc="-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клоразепат</a:t>
            </a:r>
            <a:r>
              <a:rPr lang="ru-RU" sz="1200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 </a:t>
            </a:r>
          </a:p>
          <a:p>
            <a:pPr marL="79661">
              <a:lnSpc>
                <a:spcPct val="93000"/>
              </a:lnSpc>
              <a:spcAft>
                <a:spcPts val="795"/>
              </a:spcAft>
              <a:buSzPct val="80000"/>
            </a:pPr>
            <a:r>
              <a:rPr lang="ru-RU" sz="1200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Аналог </a:t>
            </a:r>
            <a:r>
              <a:rPr lang="ru-RU" sz="1200" spc="-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бензодиазепина</a:t>
            </a:r>
            <a:r>
              <a:rPr lang="ru-RU" sz="1200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ru-RU" sz="1200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менее седативный, более </a:t>
            </a:r>
            <a:r>
              <a:rPr lang="ru-RU" sz="1200" spc="-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миорелаксирующий</a:t>
            </a:r>
            <a:r>
              <a:rPr lang="ru-RU" sz="1200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эффект</a:t>
            </a:r>
          </a:p>
          <a:p>
            <a:pPr marL="79661">
              <a:lnSpc>
                <a:spcPct val="93000"/>
              </a:lnSpc>
              <a:spcAft>
                <a:spcPts val="795"/>
              </a:spcAft>
              <a:buSzPct val="80000"/>
            </a:pPr>
            <a:r>
              <a:rPr lang="ru-RU" sz="1200" b="1" spc="-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Дантролен</a:t>
            </a:r>
            <a:r>
              <a:rPr lang="ru-RU" sz="1200" b="1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79661">
              <a:lnSpc>
                <a:spcPct val="93000"/>
              </a:lnSpc>
              <a:spcAft>
                <a:spcPts val="795"/>
              </a:spcAft>
              <a:buSzPct val="80000"/>
            </a:pPr>
            <a:r>
              <a:rPr lang="ru-RU" sz="1200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Кальциевый блокатор, хорошо работает при </a:t>
            </a:r>
            <a:r>
              <a:rPr lang="ru-RU" sz="1200" spc="-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спастике</a:t>
            </a:r>
            <a:r>
              <a:rPr lang="ru-RU" sz="1200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как центрального, так и спинального генеза</a:t>
            </a:r>
            <a:endParaRPr lang="ru-RU" sz="1200" spc="-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19336" cy="5670550"/>
          </a:xfrm>
          <a:prstGeom prst="rect">
            <a:avLst/>
          </a:prstGeom>
          <a:solidFill>
            <a:srgbClr val="2E4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BF3E2"/>
              </a:solidFill>
            </a:endParaRPr>
          </a:p>
        </p:txBody>
      </p:sp>
      <p:sp>
        <p:nvSpPr>
          <p:cNvPr id="6" name="TextShape 1"/>
          <p:cNvSpPr txBox="1"/>
          <p:nvPr/>
        </p:nvSpPr>
        <p:spPr>
          <a:xfrm>
            <a:off x="3125164" y="0"/>
            <a:ext cx="4436097" cy="317499"/>
          </a:xfrm>
          <a:prstGeom prst="rect">
            <a:avLst/>
          </a:prstGeom>
          <a:solidFill>
            <a:srgbClr val="E1A198"/>
          </a:solidFill>
          <a:ln>
            <a:noFill/>
          </a:ln>
        </p:spPr>
        <p:txBody>
          <a:bodyPr lIns="0" tIns="21872" rIns="0" bIns="0" anchor="ctr">
            <a:noAutofit/>
          </a:bodyPr>
          <a:lstStyle/>
          <a:p>
            <a:pPr>
              <a:lnSpc>
                <a:spcPct val="93000"/>
              </a:lnSpc>
            </a:pPr>
            <a:r>
              <a:rPr lang="ru-RU" sz="1400" spc="-1" dirty="0" smtClean="0">
                <a:solidFill>
                  <a:srgbClr val="2E418D"/>
                </a:solidFill>
                <a:latin typeface="Arial Black" panose="020B0A04020102020204" pitchFamily="34" charset="0"/>
              </a:rPr>
              <a:t>   </a:t>
            </a:r>
            <a:r>
              <a:rPr lang="ru-RU" sz="1400" b="1" spc="-1" dirty="0" smtClean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ХРОНИЧЕСКИЕ СПАСТИЧЕСКИЕ СОСТОЯНИЯ</a:t>
            </a:r>
            <a:endParaRPr lang="ru-RU" sz="1400" b="1" spc="-1" dirty="0">
              <a:solidFill>
                <a:srgbClr val="2E418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8488" y="1453266"/>
            <a:ext cx="6470248" cy="636642"/>
          </a:xfrm>
          <a:prstGeom prst="rect">
            <a:avLst/>
          </a:prstGeom>
          <a:solidFill>
            <a:srgbClr val="2E4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089101" y="1424680"/>
            <a:ext cx="0" cy="652948"/>
          </a:xfrm>
          <a:prstGeom prst="line">
            <a:avLst/>
          </a:prstGeom>
          <a:ln>
            <a:solidFill>
              <a:srgbClr val="FEF1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132012" y="1440986"/>
            <a:ext cx="0" cy="652948"/>
          </a:xfrm>
          <a:prstGeom prst="line">
            <a:avLst/>
          </a:prstGeom>
          <a:ln>
            <a:solidFill>
              <a:srgbClr val="FEF1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67754" y="1499634"/>
            <a:ext cx="1127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EF1E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НАЗВАНИЕ </a:t>
            </a:r>
          </a:p>
          <a:p>
            <a:pPr algn="ctr"/>
            <a:r>
              <a:rPr lang="ru-RU" sz="1200" b="1" dirty="0" smtClean="0">
                <a:solidFill>
                  <a:srgbClr val="FEF1E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ПРЕПАРАТА</a:t>
            </a:r>
            <a:endParaRPr lang="ru-RU" sz="1200" b="1" dirty="0">
              <a:solidFill>
                <a:srgbClr val="FEF1E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85532" y="1646724"/>
            <a:ext cx="6254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FEF1E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ДОЗА</a:t>
            </a:r>
            <a:endParaRPr lang="ru-RU" sz="1200" b="1" dirty="0">
              <a:solidFill>
                <a:srgbClr val="FEF1E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74124" y="1627966"/>
            <a:ext cx="13933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EF1E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ОСОБЕННОСТИ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1060" y="2359585"/>
            <a:ext cx="15117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Клоназепам</a:t>
            </a:r>
          </a:p>
          <a:p>
            <a:r>
              <a:rPr lang="ru-RU" sz="1200" b="1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ингибитор ГАМК</a:t>
            </a:r>
            <a:endParaRPr lang="ru-RU" sz="1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132012" y="2211895"/>
            <a:ext cx="377825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Снижает </a:t>
            </a:r>
            <a:r>
              <a:rPr lang="ru-RU" sz="1200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возбудимость подкорковых </a:t>
            </a:r>
            <a:endParaRPr lang="ru-RU" sz="1200" spc="-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200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структур</a:t>
            </a:r>
            <a:endParaRPr lang="ru-RU" sz="1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152641" y="2374076"/>
            <a:ext cx="1892590" cy="43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3000"/>
              </a:lnSpc>
              <a:spcAft>
                <a:spcPts val="795"/>
              </a:spcAft>
              <a:buSzPct val="80000"/>
            </a:pPr>
            <a:r>
              <a:rPr lang="ru-RU" sz="1200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Требует титрования, </a:t>
            </a:r>
            <a:r>
              <a:rPr lang="ru-RU" sz="1200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макс. доза 30мг/сутки </a:t>
            </a:r>
            <a:endParaRPr lang="ru-RU" sz="1200" spc="-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132012" y="2591724"/>
            <a:ext cx="16170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Требует </a:t>
            </a:r>
            <a:r>
              <a:rPr lang="ru-RU" sz="1200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титрования</a:t>
            </a:r>
            <a:endParaRPr lang="ru-RU" sz="1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132012" y="2792817"/>
            <a:ext cx="3778250" cy="264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3000"/>
              </a:lnSpc>
              <a:spcAft>
                <a:spcPts val="795"/>
              </a:spcAft>
              <a:buSzPct val="80000"/>
            </a:pPr>
            <a:r>
              <a:rPr lang="ru-RU" sz="1200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Привыкание, угнетение, головокружение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39215" y="3167595"/>
            <a:ext cx="11195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spc="-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Габапентин</a:t>
            </a:r>
            <a:endParaRPr lang="ru-RU" sz="11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152641" y="3191103"/>
            <a:ext cx="1338508" cy="2640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3000"/>
              </a:lnSpc>
              <a:spcAft>
                <a:spcPts val="795"/>
              </a:spcAft>
              <a:buSzPct val="80000"/>
            </a:pPr>
            <a:r>
              <a:rPr lang="ru-RU" sz="1200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 </a:t>
            </a:r>
            <a:r>
              <a:rPr lang="ru-RU" sz="1200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3600мг/сутки</a:t>
            </a:r>
            <a:endParaRPr lang="ru-RU" sz="1200" spc="-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39215" y="3668575"/>
            <a:ext cx="11451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spc="-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Прегабалин</a:t>
            </a:r>
            <a:endParaRPr lang="ru-RU" sz="14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152641" y="3668575"/>
            <a:ext cx="1420004" cy="2640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3000"/>
              </a:lnSpc>
              <a:spcAft>
                <a:spcPts val="795"/>
              </a:spcAft>
              <a:buSzPct val="80000"/>
            </a:pPr>
            <a:r>
              <a:rPr lang="ru-RU" sz="1200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 </a:t>
            </a:r>
            <a:r>
              <a:rPr lang="ru-RU" sz="1200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600мг </a:t>
            </a:r>
            <a:r>
              <a:rPr lang="ru-RU" sz="1200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сутки</a:t>
            </a:r>
          </a:p>
        </p:txBody>
      </p:sp>
      <p:sp>
        <p:nvSpPr>
          <p:cNvPr id="24" name="object 4"/>
          <p:cNvSpPr/>
          <p:nvPr/>
        </p:nvSpPr>
        <p:spPr>
          <a:xfrm>
            <a:off x="642621" y="4932936"/>
            <a:ext cx="448476" cy="367255"/>
          </a:xfrm>
          <a:custGeom>
            <a:avLst/>
            <a:gdLst/>
            <a:ahLst/>
            <a:cxnLst/>
            <a:rect l="l" t="t" r="r" b="b"/>
            <a:pathLst>
              <a:path w="1778635" h="1778635">
                <a:moveTo>
                  <a:pt x="889000" y="0"/>
                </a:moveTo>
                <a:lnTo>
                  <a:pt x="840222" y="1315"/>
                </a:lnTo>
                <a:lnTo>
                  <a:pt x="792133" y="5218"/>
                </a:lnTo>
                <a:lnTo>
                  <a:pt x="744799" y="11639"/>
                </a:lnTo>
                <a:lnTo>
                  <a:pt x="698288" y="20510"/>
                </a:lnTo>
                <a:lnTo>
                  <a:pt x="652668" y="31765"/>
                </a:lnTo>
                <a:lnTo>
                  <a:pt x="608006" y="45335"/>
                </a:lnTo>
                <a:lnTo>
                  <a:pt x="564372" y="61152"/>
                </a:lnTo>
                <a:lnTo>
                  <a:pt x="521831" y="79149"/>
                </a:lnTo>
                <a:lnTo>
                  <a:pt x="480452" y="99257"/>
                </a:lnTo>
                <a:lnTo>
                  <a:pt x="440304" y="121409"/>
                </a:lnTo>
                <a:lnTo>
                  <a:pt x="401453" y="145537"/>
                </a:lnTo>
                <a:lnTo>
                  <a:pt x="363967" y="171573"/>
                </a:lnTo>
                <a:lnTo>
                  <a:pt x="327915" y="199450"/>
                </a:lnTo>
                <a:lnTo>
                  <a:pt x="293364" y="229099"/>
                </a:lnTo>
                <a:lnTo>
                  <a:pt x="260381" y="260453"/>
                </a:lnTo>
                <a:lnTo>
                  <a:pt x="229035" y="293443"/>
                </a:lnTo>
                <a:lnTo>
                  <a:pt x="199394" y="328003"/>
                </a:lnTo>
                <a:lnTo>
                  <a:pt x="171525" y="364063"/>
                </a:lnTo>
                <a:lnTo>
                  <a:pt x="145495" y="401557"/>
                </a:lnTo>
                <a:lnTo>
                  <a:pt x="121374" y="440417"/>
                </a:lnTo>
                <a:lnTo>
                  <a:pt x="99228" y="480574"/>
                </a:lnTo>
                <a:lnTo>
                  <a:pt x="79125" y="521961"/>
                </a:lnTo>
                <a:lnTo>
                  <a:pt x="61134" y="564510"/>
                </a:lnTo>
                <a:lnTo>
                  <a:pt x="45321" y="608153"/>
                </a:lnTo>
                <a:lnTo>
                  <a:pt x="31755" y="652822"/>
                </a:lnTo>
                <a:lnTo>
                  <a:pt x="20504" y="698450"/>
                </a:lnTo>
                <a:lnTo>
                  <a:pt x="11635" y="744969"/>
                </a:lnTo>
                <a:lnTo>
                  <a:pt x="5216" y="792310"/>
                </a:lnTo>
                <a:lnTo>
                  <a:pt x="1315" y="840406"/>
                </a:lnTo>
                <a:lnTo>
                  <a:pt x="0" y="889190"/>
                </a:lnTo>
                <a:lnTo>
                  <a:pt x="1315" y="937967"/>
                </a:lnTo>
                <a:lnTo>
                  <a:pt x="5216" y="986058"/>
                </a:lnTo>
                <a:lnTo>
                  <a:pt x="11635" y="1033394"/>
                </a:lnTo>
                <a:lnTo>
                  <a:pt x="20504" y="1079908"/>
                </a:lnTo>
                <a:lnTo>
                  <a:pt x="31755" y="1125531"/>
                </a:lnTo>
                <a:lnTo>
                  <a:pt x="45321" y="1170196"/>
                </a:lnTo>
                <a:lnTo>
                  <a:pt x="61134" y="1213835"/>
                </a:lnTo>
                <a:lnTo>
                  <a:pt x="79125" y="1256381"/>
                </a:lnTo>
                <a:lnTo>
                  <a:pt x="99228" y="1297764"/>
                </a:lnTo>
                <a:lnTo>
                  <a:pt x="121374" y="1337919"/>
                </a:lnTo>
                <a:lnTo>
                  <a:pt x="145495" y="1376775"/>
                </a:lnTo>
                <a:lnTo>
                  <a:pt x="171525" y="1414267"/>
                </a:lnTo>
                <a:lnTo>
                  <a:pt x="199394" y="1450325"/>
                </a:lnTo>
                <a:lnTo>
                  <a:pt x="229035" y="1484883"/>
                </a:lnTo>
                <a:lnTo>
                  <a:pt x="260381" y="1517872"/>
                </a:lnTo>
                <a:lnTo>
                  <a:pt x="293364" y="1549224"/>
                </a:lnTo>
                <a:lnTo>
                  <a:pt x="327915" y="1578872"/>
                </a:lnTo>
                <a:lnTo>
                  <a:pt x="363967" y="1606747"/>
                </a:lnTo>
                <a:lnTo>
                  <a:pt x="401453" y="1632782"/>
                </a:lnTo>
                <a:lnTo>
                  <a:pt x="440304" y="1656910"/>
                </a:lnTo>
                <a:lnTo>
                  <a:pt x="480452" y="1679061"/>
                </a:lnTo>
                <a:lnTo>
                  <a:pt x="521831" y="1699169"/>
                </a:lnTo>
                <a:lnTo>
                  <a:pt x="564372" y="1717165"/>
                </a:lnTo>
                <a:lnTo>
                  <a:pt x="608006" y="1732982"/>
                </a:lnTo>
                <a:lnTo>
                  <a:pt x="652668" y="1746552"/>
                </a:lnTo>
                <a:lnTo>
                  <a:pt x="698288" y="1757806"/>
                </a:lnTo>
                <a:lnTo>
                  <a:pt x="744799" y="1766678"/>
                </a:lnTo>
                <a:lnTo>
                  <a:pt x="792133" y="1773099"/>
                </a:lnTo>
                <a:lnTo>
                  <a:pt x="840222" y="1777001"/>
                </a:lnTo>
                <a:lnTo>
                  <a:pt x="889000" y="1778317"/>
                </a:lnTo>
                <a:lnTo>
                  <a:pt x="937801" y="1777001"/>
                </a:lnTo>
                <a:lnTo>
                  <a:pt x="985914" y="1773098"/>
                </a:lnTo>
                <a:lnTo>
                  <a:pt x="1033271" y="1766676"/>
                </a:lnTo>
                <a:lnTo>
                  <a:pt x="1079803" y="1757803"/>
                </a:lnTo>
                <a:lnTo>
                  <a:pt x="1125443" y="1746547"/>
                </a:lnTo>
                <a:lnTo>
                  <a:pt x="1170123" y="1732976"/>
                </a:lnTo>
                <a:lnTo>
                  <a:pt x="1213776" y="1717157"/>
                </a:lnTo>
                <a:lnTo>
                  <a:pt x="1256333" y="1699159"/>
                </a:lnTo>
                <a:lnTo>
                  <a:pt x="1297727" y="1679049"/>
                </a:lnTo>
                <a:lnTo>
                  <a:pt x="1337890" y="1656896"/>
                </a:lnTo>
                <a:lnTo>
                  <a:pt x="1376755" y="1632766"/>
                </a:lnTo>
                <a:lnTo>
                  <a:pt x="1414253" y="1606729"/>
                </a:lnTo>
                <a:lnTo>
                  <a:pt x="1450317" y="1578851"/>
                </a:lnTo>
                <a:lnTo>
                  <a:pt x="1484879" y="1549202"/>
                </a:lnTo>
                <a:lnTo>
                  <a:pt x="1517872" y="1517848"/>
                </a:lnTo>
                <a:lnTo>
                  <a:pt x="1549227" y="1484858"/>
                </a:lnTo>
                <a:lnTo>
                  <a:pt x="1578876" y="1450299"/>
                </a:lnTo>
                <a:lnTo>
                  <a:pt x="1606753" y="1414239"/>
                </a:lnTo>
                <a:lnTo>
                  <a:pt x="1632789" y="1376747"/>
                </a:lnTo>
                <a:lnTo>
                  <a:pt x="1656917" y="1337890"/>
                </a:lnTo>
                <a:lnTo>
                  <a:pt x="1679068" y="1297736"/>
                </a:lnTo>
                <a:lnTo>
                  <a:pt x="1691878" y="1271371"/>
                </a:lnTo>
                <a:lnTo>
                  <a:pt x="648373" y="1271371"/>
                </a:lnTo>
                <a:lnTo>
                  <a:pt x="506691" y="1129944"/>
                </a:lnTo>
                <a:lnTo>
                  <a:pt x="645804" y="1001993"/>
                </a:lnTo>
                <a:lnTo>
                  <a:pt x="717240" y="934297"/>
                </a:lnTo>
                <a:lnTo>
                  <a:pt x="743559" y="904316"/>
                </a:lnTo>
                <a:lnTo>
                  <a:pt x="747318" y="889508"/>
                </a:lnTo>
                <a:lnTo>
                  <a:pt x="709720" y="843457"/>
                </a:lnTo>
                <a:lnTo>
                  <a:pt x="627005" y="761612"/>
                </a:lnTo>
                <a:lnTo>
                  <a:pt x="544289" y="683510"/>
                </a:lnTo>
                <a:lnTo>
                  <a:pt x="506691" y="648690"/>
                </a:lnTo>
                <a:lnTo>
                  <a:pt x="648373" y="506945"/>
                </a:lnTo>
                <a:lnTo>
                  <a:pt x="1691880" y="506945"/>
                </a:lnTo>
                <a:lnTo>
                  <a:pt x="1679068" y="480574"/>
                </a:lnTo>
                <a:lnTo>
                  <a:pt x="1656917" y="440417"/>
                </a:lnTo>
                <a:lnTo>
                  <a:pt x="1632789" y="401557"/>
                </a:lnTo>
                <a:lnTo>
                  <a:pt x="1606753" y="364063"/>
                </a:lnTo>
                <a:lnTo>
                  <a:pt x="1578876" y="328003"/>
                </a:lnTo>
                <a:lnTo>
                  <a:pt x="1549227" y="293443"/>
                </a:lnTo>
                <a:lnTo>
                  <a:pt x="1517872" y="260453"/>
                </a:lnTo>
                <a:lnTo>
                  <a:pt x="1484879" y="229099"/>
                </a:lnTo>
                <a:lnTo>
                  <a:pt x="1450317" y="199450"/>
                </a:lnTo>
                <a:lnTo>
                  <a:pt x="1414253" y="171573"/>
                </a:lnTo>
                <a:lnTo>
                  <a:pt x="1376755" y="145537"/>
                </a:lnTo>
                <a:lnTo>
                  <a:pt x="1337890" y="121409"/>
                </a:lnTo>
                <a:lnTo>
                  <a:pt x="1297727" y="99257"/>
                </a:lnTo>
                <a:lnTo>
                  <a:pt x="1256333" y="79149"/>
                </a:lnTo>
                <a:lnTo>
                  <a:pt x="1213776" y="61152"/>
                </a:lnTo>
                <a:lnTo>
                  <a:pt x="1170123" y="45335"/>
                </a:lnTo>
                <a:lnTo>
                  <a:pt x="1125443" y="31765"/>
                </a:lnTo>
                <a:lnTo>
                  <a:pt x="1079803" y="20510"/>
                </a:lnTo>
                <a:lnTo>
                  <a:pt x="1033271" y="11639"/>
                </a:lnTo>
                <a:lnTo>
                  <a:pt x="985914" y="5218"/>
                </a:lnTo>
                <a:lnTo>
                  <a:pt x="937801" y="1315"/>
                </a:lnTo>
                <a:lnTo>
                  <a:pt x="889000" y="0"/>
                </a:lnTo>
                <a:close/>
              </a:path>
              <a:path w="1778635" h="1778635">
                <a:moveTo>
                  <a:pt x="888936" y="1030998"/>
                </a:moveTo>
                <a:lnTo>
                  <a:pt x="844404" y="1068556"/>
                </a:lnTo>
                <a:lnTo>
                  <a:pt x="762482" y="1151185"/>
                </a:lnTo>
                <a:lnTo>
                  <a:pt x="683646" y="1233813"/>
                </a:lnTo>
                <a:lnTo>
                  <a:pt x="648373" y="1271371"/>
                </a:lnTo>
                <a:lnTo>
                  <a:pt x="1129703" y="1271371"/>
                </a:lnTo>
                <a:lnTo>
                  <a:pt x="999918" y="1132406"/>
                </a:lnTo>
                <a:lnTo>
                  <a:pt x="931576" y="1061045"/>
                </a:lnTo>
                <a:lnTo>
                  <a:pt x="902106" y="1034754"/>
                </a:lnTo>
                <a:lnTo>
                  <a:pt x="888936" y="1030998"/>
                </a:lnTo>
                <a:close/>
              </a:path>
              <a:path w="1778635" h="1778635">
                <a:moveTo>
                  <a:pt x="1691880" y="506945"/>
                </a:moveTo>
                <a:lnTo>
                  <a:pt x="1129703" y="506945"/>
                </a:lnTo>
                <a:lnTo>
                  <a:pt x="1271308" y="648690"/>
                </a:lnTo>
                <a:lnTo>
                  <a:pt x="1132158" y="778469"/>
                </a:lnTo>
                <a:lnTo>
                  <a:pt x="1060704" y="846813"/>
                </a:lnTo>
                <a:lnTo>
                  <a:pt x="1034378" y="876301"/>
                </a:lnTo>
                <a:lnTo>
                  <a:pt x="1030617" y="889508"/>
                </a:lnTo>
                <a:lnTo>
                  <a:pt x="1068225" y="933810"/>
                </a:lnTo>
                <a:lnTo>
                  <a:pt x="1150962" y="1015712"/>
                </a:lnTo>
                <a:lnTo>
                  <a:pt x="1233700" y="1094621"/>
                </a:lnTo>
                <a:lnTo>
                  <a:pt x="1271308" y="1129944"/>
                </a:lnTo>
                <a:lnTo>
                  <a:pt x="1129703" y="1271371"/>
                </a:lnTo>
                <a:lnTo>
                  <a:pt x="1691878" y="1271371"/>
                </a:lnTo>
                <a:lnTo>
                  <a:pt x="1699175" y="1256354"/>
                </a:lnTo>
                <a:lnTo>
                  <a:pt x="1717171" y="1213809"/>
                </a:lnTo>
                <a:lnTo>
                  <a:pt x="1732987" y="1170172"/>
                </a:lnTo>
                <a:lnTo>
                  <a:pt x="1746555" y="1125509"/>
                </a:lnTo>
                <a:lnTo>
                  <a:pt x="1757809" y="1079889"/>
                </a:lnTo>
                <a:lnTo>
                  <a:pt x="1766679" y="1033379"/>
                </a:lnTo>
                <a:lnTo>
                  <a:pt x="1773100" y="986047"/>
                </a:lnTo>
                <a:lnTo>
                  <a:pt x="1777001" y="937967"/>
                </a:lnTo>
                <a:lnTo>
                  <a:pt x="1778317" y="889190"/>
                </a:lnTo>
                <a:lnTo>
                  <a:pt x="1777001" y="840406"/>
                </a:lnTo>
                <a:lnTo>
                  <a:pt x="1773100" y="792310"/>
                </a:lnTo>
                <a:lnTo>
                  <a:pt x="1766679" y="744969"/>
                </a:lnTo>
                <a:lnTo>
                  <a:pt x="1757809" y="698450"/>
                </a:lnTo>
                <a:lnTo>
                  <a:pt x="1746555" y="652822"/>
                </a:lnTo>
                <a:lnTo>
                  <a:pt x="1732987" y="608153"/>
                </a:lnTo>
                <a:lnTo>
                  <a:pt x="1717171" y="564510"/>
                </a:lnTo>
                <a:lnTo>
                  <a:pt x="1699175" y="521961"/>
                </a:lnTo>
                <a:lnTo>
                  <a:pt x="1691880" y="506945"/>
                </a:lnTo>
                <a:close/>
              </a:path>
              <a:path w="1778635" h="1778635">
                <a:moveTo>
                  <a:pt x="1129703" y="506945"/>
                </a:moveTo>
                <a:lnTo>
                  <a:pt x="648373" y="506945"/>
                </a:lnTo>
                <a:lnTo>
                  <a:pt x="779219" y="645984"/>
                </a:lnTo>
                <a:lnTo>
                  <a:pt x="847893" y="717383"/>
                </a:lnTo>
                <a:lnTo>
                  <a:pt x="876948" y="743687"/>
                </a:lnTo>
                <a:lnTo>
                  <a:pt x="888936" y="747445"/>
                </a:lnTo>
                <a:lnTo>
                  <a:pt x="932782" y="709867"/>
                </a:lnTo>
                <a:lnTo>
                  <a:pt x="1014853" y="627195"/>
                </a:lnTo>
                <a:lnTo>
                  <a:pt x="1094158" y="544524"/>
                </a:lnTo>
                <a:lnTo>
                  <a:pt x="1129703" y="506945"/>
                </a:lnTo>
                <a:close/>
              </a:path>
            </a:pathLst>
          </a:custGeom>
          <a:solidFill>
            <a:srgbClr val="C24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Прямоугольник 21"/>
          <p:cNvSpPr/>
          <p:nvPr/>
        </p:nvSpPr>
        <p:spPr>
          <a:xfrm>
            <a:off x="374433" y="4568849"/>
            <a:ext cx="1005561" cy="262476"/>
          </a:xfrm>
          <a:prstGeom prst="rect">
            <a:avLst/>
          </a:prstGeom>
          <a:solidFill>
            <a:srgbClr val="2E418D"/>
          </a:solidFill>
        </p:spPr>
        <p:txBody>
          <a:bodyPr wrap="square">
            <a:spAutoFit/>
          </a:bodyPr>
          <a:lstStyle/>
          <a:p>
            <a:pPr marL="82091">
              <a:lnSpc>
                <a:spcPct val="93000"/>
              </a:lnSpc>
              <a:spcAft>
                <a:spcPts val="795"/>
              </a:spcAft>
              <a:buSzPct val="80000"/>
            </a:pPr>
            <a:r>
              <a:rPr lang="ru-RU" sz="1200" b="1" spc="-1" dirty="0">
                <a:solidFill>
                  <a:srgbClr val="FEF1E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</a:t>
            </a:r>
            <a:r>
              <a:rPr lang="ru-RU" sz="1200" b="1" spc="-1" dirty="0" smtClean="0">
                <a:solidFill>
                  <a:srgbClr val="FEF1E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ЕТ </a:t>
            </a:r>
            <a:r>
              <a:rPr lang="ru-RU" sz="1200" b="1" spc="-1" dirty="0">
                <a:solidFill>
                  <a:srgbClr val="FEF1E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РФ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448488" y="4201594"/>
            <a:ext cx="6371089" cy="0"/>
          </a:xfrm>
          <a:prstGeom prst="line">
            <a:avLst/>
          </a:prstGeom>
          <a:ln>
            <a:solidFill>
              <a:srgbClr val="BD51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61060" y="3056848"/>
            <a:ext cx="6371089" cy="0"/>
          </a:xfrm>
          <a:prstGeom prst="line">
            <a:avLst/>
          </a:prstGeom>
          <a:ln>
            <a:solidFill>
              <a:srgbClr val="BD51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61060" y="3555341"/>
            <a:ext cx="3584171" cy="0"/>
          </a:xfrm>
          <a:prstGeom prst="line">
            <a:avLst/>
          </a:prstGeom>
          <a:ln>
            <a:solidFill>
              <a:srgbClr val="BD51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132012" y="3340206"/>
            <a:ext cx="2670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Побочный эффект – мышечное расслабление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32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985417" y="2641355"/>
            <a:ext cx="5276486" cy="97340"/>
          </a:xfrm>
          <a:prstGeom prst="rect">
            <a:avLst/>
          </a:prstGeom>
          <a:noFill/>
          <a:ln>
            <a:noFill/>
          </a:ln>
        </p:spPr>
        <p:txBody>
          <a:bodyPr lIns="0" tIns="21872" rIns="0" bIns="0" anchor="ctr">
            <a:noAutofit/>
          </a:bodyPr>
          <a:lstStyle/>
          <a:p>
            <a:pPr algn="ctr">
              <a:lnSpc>
                <a:spcPct val="93000"/>
              </a:lnSpc>
            </a:pPr>
            <a:endParaRPr lang="ru-RU" sz="1200" spc="-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>
              <a:lnSpc>
                <a:spcPct val="93000"/>
              </a:lnSpc>
            </a:pPr>
            <a:r>
              <a:rPr lang="ru-RU" sz="1200" spc="-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</a:p>
          <a:p>
            <a:pPr>
              <a:lnSpc>
                <a:spcPct val="93000"/>
              </a:lnSpc>
            </a:pPr>
            <a:endParaRPr lang="ru-RU" sz="1200" spc="-1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>
              <a:lnSpc>
                <a:spcPct val="93000"/>
              </a:lnSpc>
            </a:pPr>
            <a:r>
              <a:rPr lang="ru-RU" spc="-1" dirty="0">
                <a:latin typeface="Arial Black" panose="020B0A04020102020204" pitchFamily="34" charset="0"/>
              </a:rPr>
              <a:t> </a:t>
            </a:r>
            <a:r>
              <a:rPr lang="ru-RU" spc="-1" dirty="0">
                <a:solidFill>
                  <a:srgbClr val="FF0000"/>
                </a:solidFill>
                <a:latin typeface="Arial Black" panose="020B0A04020102020204" pitchFamily="34" charset="0"/>
              </a:rPr>
              <a:t>      </a:t>
            </a:r>
          </a:p>
          <a:p>
            <a:pPr>
              <a:lnSpc>
                <a:spcPct val="93000"/>
              </a:lnSpc>
            </a:pPr>
            <a:r>
              <a:rPr lang="ru-RU" spc="-1" dirty="0">
                <a:solidFill>
                  <a:srgbClr val="FF0000"/>
                </a:solidFill>
                <a:latin typeface="Arial Black" panose="020B0A04020102020204" pitchFamily="34" charset="0"/>
              </a:rPr>
              <a:t>       </a:t>
            </a:r>
            <a:r>
              <a:rPr lang="ru-RU" b="1" spc="-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БОЛЬШЕ БОЛЬНЫХ СО СПАСТИКОЙ</a:t>
            </a:r>
          </a:p>
          <a:p>
            <a:pPr>
              <a:lnSpc>
                <a:spcPct val="93000"/>
              </a:lnSpc>
            </a:pPr>
            <a:endParaRPr lang="ru-RU" sz="1500" spc="-1" dirty="0">
              <a:latin typeface="Arial Black" panose="020B0A04020102020204" pitchFamily="34" charset="0"/>
            </a:endParaRPr>
          </a:p>
          <a:p>
            <a:pPr>
              <a:lnSpc>
                <a:spcPct val="93000"/>
              </a:lnSpc>
            </a:pPr>
            <a:endParaRPr lang="ru-RU" spc="-1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>
              <a:lnSpc>
                <a:spcPct val="93000"/>
              </a:lnSpc>
            </a:pPr>
            <a:r>
              <a:rPr lang="ru-RU" spc="-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  </a:t>
            </a:r>
          </a:p>
          <a:p>
            <a:pPr>
              <a:lnSpc>
                <a:spcPct val="93000"/>
              </a:lnSpc>
            </a:pPr>
            <a:endParaRPr lang="ru-RU" spc="-1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3527806" y="2947180"/>
            <a:ext cx="272002" cy="310929"/>
          </a:xfrm>
          <a:prstGeom prst="downArrow">
            <a:avLst/>
          </a:prstGeom>
          <a:solidFill>
            <a:srgbClr val="02A2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" name="TextBox 4"/>
          <p:cNvSpPr txBox="1"/>
          <p:nvPr/>
        </p:nvSpPr>
        <p:spPr>
          <a:xfrm>
            <a:off x="1084261" y="3364461"/>
            <a:ext cx="97804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Особый уход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93491" y="3364461"/>
            <a:ext cx="214063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Правильное позиционирование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04161" y="3372785"/>
            <a:ext cx="1940585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Симптоматическое</a:t>
            </a:r>
            <a:r>
              <a:rPr lang="ru-RU" sz="10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ru-RU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лечение</a:t>
            </a:r>
            <a:endParaRPr lang="ru-RU" sz="105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1437282" y="2951861"/>
            <a:ext cx="272002" cy="310929"/>
          </a:xfrm>
          <a:prstGeom prst="downArrow">
            <a:avLst/>
          </a:prstGeom>
          <a:solidFill>
            <a:srgbClr val="02A2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6" name="Стрелка вниз 15"/>
          <p:cNvSpPr/>
          <p:nvPr/>
        </p:nvSpPr>
        <p:spPr>
          <a:xfrm>
            <a:off x="5589906" y="2947180"/>
            <a:ext cx="272002" cy="310929"/>
          </a:xfrm>
          <a:prstGeom prst="downArrow">
            <a:avLst/>
          </a:prstGeom>
          <a:solidFill>
            <a:srgbClr val="02A2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8" name="Стрелка вниз 17"/>
          <p:cNvSpPr/>
          <p:nvPr/>
        </p:nvSpPr>
        <p:spPr>
          <a:xfrm>
            <a:off x="3513594" y="1778717"/>
            <a:ext cx="272002" cy="541908"/>
          </a:xfrm>
          <a:prstGeom prst="downArrow">
            <a:avLst/>
          </a:prstGeom>
          <a:solidFill>
            <a:srgbClr val="02A2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" name="Прямоугольник 3"/>
          <p:cNvSpPr/>
          <p:nvPr/>
        </p:nvSpPr>
        <p:spPr>
          <a:xfrm>
            <a:off x="1300594" y="4379510"/>
            <a:ext cx="5775767" cy="478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661">
              <a:lnSpc>
                <a:spcPct val="93000"/>
              </a:lnSpc>
              <a:spcAft>
                <a:spcPts val="795"/>
              </a:spcAft>
              <a:buClr>
                <a:srgbClr val="0066FF"/>
              </a:buClr>
              <a:buSzPct val="40000"/>
            </a:pPr>
            <a:r>
              <a:rPr lang="ru-RU" sz="1350" b="1" spc="-1" dirty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КАЖДОМУ ВРАЧУ ПАЛЛИАТИВНОЙ ПОМОЩИ НЕОБХОДИМО ПОНИМАТЬ, КАК ВЕСТИ ТАКИХ ПАЦИЕНТОВ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119336" cy="5670550"/>
          </a:xfrm>
          <a:prstGeom prst="rect">
            <a:avLst/>
          </a:prstGeom>
          <a:solidFill>
            <a:srgbClr val="2E4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BF3E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3779" y="418004"/>
            <a:ext cx="5930967" cy="1122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3000"/>
              </a:lnSpc>
            </a:pPr>
            <a:r>
              <a:rPr lang="ru-RU" sz="2400" b="1" spc="-1" dirty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БОЛЬШЕ НЕОНКОЛОГИЧЕСКИХ ПАЦИЕНТОВ С НЕВРОЛОГИЧЕСКИМ ДЕФИЦИТОМ 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673645" y="4315524"/>
            <a:ext cx="606694" cy="606694"/>
            <a:chOff x="1898600" y="2705383"/>
            <a:chExt cx="1244600" cy="1244600"/>
          </a:xfrm>
          <a:solidFill>
            <a:srgbClr val="2E418D"/>
          </a:solidFill>
        </p:grpSpPr>
        <p:sp>
          <p:nvSpPr>
            <p:cNvPr id="17" name="object 3"/>
            <p:cNvSpPr/>
            <p:nvPr/>
          </p:nvSpPr>
          <p:spPr>
            <a:xfrm>
              <a:off x="2444678" y="3005720"/>
              <a:ext cx="149034" cy="151307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rgbClr val="FDBB9D"/>
                </a:solidFill>
              </a:endParaRPr>
            </a:p>
          </p:txBody>
        </p:sp>
        <p:sp>
          <p:nvSpPr>
            <p:cNvPr id="19" name="object 4"/>
            <p:cNvSpPr/>
            <p:nvPr/>
          </p:nvSpPr>
          <p:spPr>
            <a:xfrm>
              <a:off x="2403724" y="3219603"/>
              <a:ext cx="234950" cy="430530"/>
            </a:xfrm>
            <a:custGeom>
              <a:avLst/>
              <a:gdLst/>
              <a:ahLst/>
              <a:cxnLst/>
              <a:rect l="l" t="t" r="r" b="b"/>
              <a:pathLst>
                <a:path w="234950" h="430529">
                  <a:moveTo>
                    <a:pt x="149034" y="0"/>
                  </a:moveTo>
                  <a:lnTo>
                    <a:pt x="29578" y="0"/>
                  </a:lnTo>
                  <a:lnTo>
                    <a:pt x="18237" y="2221"/>
                  </a:lnTo>
                  <a:lnTo>
                    <a:pt x="8816" y="8388"/>
                  </a:lnTo>
                  <a:lnTo>
                    <a:pt x="2382" y="17755"/>
                  </a:lnTo>
                  <a:lnTo>
                    <a:pt x="0" y="29578"/>
                  </a:lnTo>
                  <a:lnTo>
                    <a:pt x="0" y="91008"/>
                  </a:lnTo>
                  <a:lnTo>
                    <a:pt x="2221" y="102353"/>
                  </a:lnTo>
                  <a:lnTo>
                    <a:pt x="8388" y="111774"/>
                  </a:lnTo>
                  <a:lnTo>
                    <a:pt x="17755" y="118206"/>
                  </a:lnTo>
                  <a:lnTo>
                    <a:pt x="29578" y="120586"/>
                  </a:lnTo>
                  <a:lnTo>
                    <a:pt x="53466" y="120586"/>
                  </a:lnTo>
                  <a:lnTo>
                    <a:pt x="53466" y="309435"/>
                  </a:lnTo>
                  <a:lnTo>
                    <a:pt x="8816" y="317828"/>
                  </a:lnTo>
                  <a:lnTo>
                    <a:pt x="0" y="339013"/>
                  </a:lnTo>
                  <a:lnTo>
                    <a:pt x="0" y="400456"/>
                  </a:lnTo>
                  <a:lnTo>
                    <a:pt x="2221" y="411796"/>
                  </a:lnTo>
                  <a:lnTo>
                    <a:pt x="8388" y="421217"/>
                  </a:lnTo>
                  <a:lnTo>
                    <a:pt x="17755" y="427652"/>
                  </a:lnTo>
                  <a:lnTo>
                    <a:pt x="29578" y="430034"/>
                  </a:lnTo>
                  <a:lnTo>
                    <a:pt x="204774" y="430034"/>
                  </a:lnTo>
                  <a:lnTo>
                    <a:pt x="216115" y="427813"/>
                  </a:lnTo>
                  <a:lnTo>
                    <a:pt x="225536" y="421646"/>
                  </a:lnTo>
                  <a:lnTo>
                    <a:pt x="231971" y="412278"/>
                  </a:lnTo>
                  <a:lnTo>
                    <a:pt x="234353" y="400456"/>
                  </a:lnTo>
                  <a:lnTo>
                    <a:pt x="234353" y="339013"/>
                  </a:lnTo>
                  <a:lnTo>
                    <a:pt x="231971" y="327020"/>
                  </a:lnTo>
                  <a:lnTo>
                    <a:pt x="225536" y="317263"/>
                  </a:lnTo>
                  <a:lnTo>
                    <a:pt x="216115" y="310704"/>
                  </a:lnTo>
                  <a:lnTo>
                    <a:pt x="204774" y="308305"/>
                  </a:lnTo>
                  <a:lnTo>
                    <a:pt x="178612" y="308305"/>
                  </a:lnTo>
                  <a:lnTo>
                    <a:pt x="178612" y="29578"/>
                  </a:lnTo>
                  <a:lnTo>
                    <a:pt x="176391" y="18237"/>
                  </a:lnTo>
                  <a:lnTo>
                    <a:pt x="170224" y="8816"/>
                  </a:lnTo>
                  <a:lnTo>
                    <a:pt x="160857" y="2382"/>
                  </a:lnTo>
                  <a:lnTo>
                    <a:pt x="149034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rgbClr val="FDBB9D"/>
                </a:solidFill>
              </a:endParaRPr>
            </a:p>
          </p:txBody>
        </p:sp>
        <p:sp>
          <p:nvSpPr>
            <p:cNvPr id="20" name="object 5"/>
            <p:cNvSpPr/>
            <p:nvPr/>
          </p:nvSpPr>
          <p:spPr>
            <a:xfrm>
              <a:off x="1898600" y="2705383"/>
              <a:ext cx="1244600" cy="1244600"/>
            </a:xfrm>
            <a:custGeom>
              <a:avLst/>
              <a:gdLst/>
              <a:ahLst/>
              <a:cxnLst/>
              <a:rect l="l" t="t" r="r" b="b"/>
              <a:pathLst>
                <a:path w="1244600" h="1244600">
                  <a:moveTo>
                    <a:pt x="622300" y="0"/>
                  </a:moveTo>
                  <a:lnTo>
                    <a:pt x="573682" y="1873"/>
                  </a:lnTo>
                  <a:lnTo>
                    <a:pt x="526085" y="7399"/>
                  </a:lnTo>
                  <a:lnTo>
                    <a:pt x="479648" y="16441"/>
                  </a:lnTo>
                  <a:lnTo>
                    <a:pt x="434508" y="28859"/>
                  </a:lnTo>
                  <a:lnTo>
                    <a:pt x="390805" y="44515"/>
                  </a:lnTo>
                  <a:lnTo>
                    <a:pt x="348677" y="63271"/>
                  </a:lnTo>
                  <a:lnTo>
                    <a:pt x="308263" y="84987"/>
                  </a:lnTo>
                  <a:lnTo>
                    <a:pt x="269701" y="109525"/>
                  </a:lnTo>
                  <a:lnTo>
                    <a:pt x="233130" y="136748"/>
                  </a:lnTo>
                  <a:lnTo>
                    <a:pt x="198689" y="166515"/>
                  </a:lnTo>
                  <a:lnTo>
                    <a:pt x="166515" y="198689"/>
                  </a:lnTo>
                  <a:lnTo>
                    <a:pt x="136748" y="233130"/>
                  </a:lnTo>
                  <a:lnTo>
                    <a:pt x="109525" y="269701"/>
                  </a:lnTo>
                  <a:lnTo>
                    <a:pt x="84987" y="308263"/>
                  </a:lnTo>
                  <a:lnTo>
                    <a:pt x="63271" y="348677"/>
                  </a:lnTo>
                  <a:lnTo>
                    <a:pt x="44513" y="390811"/>
                  </a:lnTo>
                  <a:lnTo>
                    <a:pt x="28859" y="434508"/>
                  </a:lnTo>
                  <a:lnTo>
                    <a:pt x="16441" y="479648"/>
                  </a:lnTo>
                  <a:lnTo>
                    <a:pt x="7399" y="526085"/>
                  </a:lnTo>
                  <a:lnTo>
                    <a:pt x="1873" y="573682"/>
                  </a:lnTo>
                  <a:lnTo>
                    <a:pt x="0" y="622299"/>
                  </a:lnTo>
                  <a:lnTo>
                    <a:pt x="1873" y="670917"/>
                  </a:lnTo>
                  <a:lnTo>
                    <a:pt x="7399" y="718514"/>
                  </a:lnTo>
                  <a:lnTo>
                    <a:pt x="16441" y="764951"/>
                  </a:lnTo>
                  <a:lnTo>
                    <a:pt x="28859" y="810091"/>
                  </a:lnTo>
                  <a:lnTo>
                    <a:pt x="44515" y="853794"/>
                  </a:lnTo>
                  <a:lnTo>
                    <a:pt x="63271" y="895922"/>
                  </a:lnTo>
                  <a:lnTo>
                    <a:pt x="84987" y="936336"/>
                  </a:lnTo>
                  <a:lnTo>
                    <a:pt x="109525" y="974898"/>
                  </a:lnTo>
                  <a:lnTo>
                    <a:pt x="136748" y="1011469"/>
                  </a:lnTo>
                  <a:lnTo>
                    <a:pt x="166515" y="1045910"/>
                  </a:lnTo>
                  <a:lnTo>
                    <a:pt x="198689" y="1078084"/>
                  </a:lnTo>
                  <a:lnTo>
                    <a:pt x="233130" y="1107851"/>
                  </a:lnTo>
                  <a:lnTo>
                    <a:pt x="269701" y="1135074"/>
                  </a:lnTo>
                  <a:lnTo>
                    <a:pt x="308263" y="1159612"/>
                  </a:lnTo>
                  <a:lnTo>
                    <a:pt x="348677" y="1181328"/>
                  </a:lnTo>
                  <a:lnTo>
                    <a:pt x="390805" y="1200084"/>
                  </a:lnTo>
                  <a:lnTo>
                    <a:pt x="434508" y="1215740"/>
                  </a:lnTo>
                  <a:lnTo>
                    <a:pt x="479648" y="1228158"/>
                  </a:lnTo>
                  <a:lnTo>
                    <a:pt x="526085" y="1237200"/>
                  </a:lnTo>
                  <a:lnTo>
                    <a:pt x="573682" y="1242726"/>
                  </a:lnTo>
                  <a:lnTo>
                    <a:pt x="622300" y="1244599"/>
                  </a:lnTo>
                  <a:lnTo>
                    <a:pt x="670917" y="1242726"/>
                  </a:lnTo>
                  <a:lnTo>
                    <a:pt x="718514" y="1237200"/>
                  </a:lnTo>
                  <a:lnTo>
                    <a:pt x="764951" y="1228158"/>
                  </a:lnTo>
                  <a:lnTo>
                    <a:pt x="810091" y="1215740"/>
                  </a:lnTo>
                  <a:lnTo>
                    <a:pt x="853794" y="1200084"/>
                  </a:lnTo>
                  <a:lnTo>
                    <a:pt x="895922" y="1181328"/>
                  </a:lnTo>
                  <a:lnTo>
                    <a:pt x="930618" y="1162684"/>
                  </a:lnTo>
                  <a:lnTo>
                    <a:pt x="622300" y="1162684"/>
                  </a:lnTo>
                  <a:lnTo>
                    <a:pt x="573170" y="1160473"/>
                  </a:lnTo>
                  <a:lnTo>
                    <a:pt x="525264" y="1153965"/>
                  </a:lnTo>
                  <a:lnTo>
                    <a:pt x="478775" y="1143354"/>
                  </a:lnTo>
                  <a:lnTo>
                    <a:pt x="433894" y="1128832"/>
                  </a:lnTo>
                  <a:lnTo>
                    <a:pt x="390813" y="1110589"/>
                  </a:lnTo>
                  <a:lnTo>
                    <a:pt x="349725" y="1088819"/>
                  </a:lnTo>
                  <a:lnTo>
                    <a:pt x="310820" y="1063714"/>
                  </a:lnTo>
                  <a:lnTo>
                    <a:pt x="274292" y="1035464"/>
                  </a:lnTo>
                  <a:lnTo>
                    <a:pt x="240331" y="1004263"/>
                  </a:lnTo>
                  <a:lnTo>
                    <a:pt x="209131" y="970302"/>
                  </a:lnTo>
                  <a:lnTo>
                    <a:pt x="180882" y="933773"/>
                  </a:lnTo>
                  <a:lnTo>
                    <a:pt x="155777" y="894869"/>
                  </a:lnTo>
                  <a:lnTo>
                    <a:pt x="134007" y="853780"/>
                  </a:lnTo>
                  <a:lnTo>
                    <a:pt x="115766" y="810700"/>
                  </a:lnTo>
                  <a:lnTo>
                    <a:pt x="101244" y="765820"/>
                  </a:lnTo>
                  <a:lnTo>
                    <a:pt x="90633" y="719332"/>
                  </a:lnTo>
                  <a:lnTo>
                    <a:pt x="84126" y="671428"/>
                  </a:lnTo>
                  <a:lnTo>
                    <a:pt x="81915" y="622299"/>
                  </a:lnTo>
                  <a:lnTo>
                    <a:pt x="84126" y="573169"/>
                  </a:lnTo>
                  <a:lnTo>
                    <a:pt x="90633" y="525264"/>
                  </a:lnTo>
                  <a:lnTo>
                    <a:pt x="101244" y="478774"/>
                  </a:lnTo>
                  <a:lnTo>
                    <a:pt x="115766" y="433892"/>
                  </a:lnTo>
                  <a:lnTo>
                    <a:pt x="134010" y="390805"/>
                  </a:lnTo>
                  <a:lnTo>
                    <a:pt x="155777" y="349721"/>
                  </a:lnTo>
                  <a:lnTo>
                    <a:pt x="180882" y="310816"/>
                  </a:lnTo>
                  <a:lnTo>
                    <a:pt x="209131" y="274286"/>
                  </a:lnTo>
                  <a:lnTo>
                    <a:pt x="240331" y="240325"/>
                  </a:lnTo>
                  <a:lnTo>
                    <a:pt x="274292" y="209123"/>
                  </a:lnTo>
                  <a:lnTo>
                    <a:pt x="310820" y="180873"/>
                  </a:lnTo>
                  <a:lnTo>
                    <a:pt x="349725" y="155767"/>
                  </a:lnTo>
                  <a:lnTo>
                    <a:pt x="390813" y="133997"/>
                  </a:lnTo>
                  <a:lnTo>
                    <a:pt x="433894" y="115755"/>
                  </a:lnTo>
                  <a:lnTo>
                    <a:pt x="478775" y="101232"/>
                  </a:lnTo>
                  <a:lnTo>
                    <a:pt x="525264" y="90621"/>
                  </a:lnTo>
                  <a:lnTo>
                    <a:pt x="573170" y="84114"/>
                  </a:lnTo>
                  <a:lnTo>
                    <a:pt x="622300" y="81902"/>
                  </a:lnTo>
                  <a:lnTo>
                    <a:pt x="930594" y="81902"/>
                  </a:lnTo>
                  <a:lnTo>
                    <a:pt x="895922" y="63271"/>
                  </a:lnTo>
                  <a:lnTo>
                    <a:pt x="853794" y="44515"/>
                  </a:lnTo>
                  <a:lnTo>
                    <a:pt x="810091" y="28859"/>
                  </a:lnTo>
                  <a:lnTo>
                    <a:pt x="764951" y="16441"/>
                  </a:lnTo>
                  <a:lnTo>
                    <a:pt x="718514" y="7399"/>
                  </a:lnTo>
                  <a:lnTo>
                    <a:pt x="670917" y="1873"/>
                  </a:lnTo>
                  <a:lnTo>
                    <a:pt x="622300" y="0"/>
                  </a:lnTo>
                  <a:close/>
                </a:path>
                <a:path w="1244600" h="1244600">
                  <a:moveTo>
                    <a:pt x="930594" y="81902"/>
                  </a:moveTo>
                  <a:lnTo>
                    <a:pt x="622300" y="81902"/>
                  </a:lnTo>
                  <a:lnTo>
                    <a:pt x="671429" y="84114"/>
                  </a:lnTo>
                  <a:lnTo>
                    <a:pt x="719335" y="90621"/>
                  </a:lnTo>
                  <a:lnTo>
                    <a:pt x="765824" y="101232"/>
                  </a:lnTo>
                  <a:lnTo>
                    <a:pt x="810705" y="115755"/>
                  </a:lnTo>
                  <a:lnTo>
                    <a:pt x="853786" y="133997"/>
                  </a:lnTo>
                  <a:lnTo>
                    <a:pt x="894874" y="155767"/>
                  </a:lnTo>
                  <a:lnTo>
                    <a:pt x="933779" y="180873"/>
                  </a:lnTo>
                  <a:lnTo>
                    <a:pt x="970307" y="209123"/>
                  </a:lnTo>
                  <a:lnTo>
                    <a:pt x="1004268" y="240325"/>
                  </a:lnTo>
                  <a:lnTo>
                    <a:pt x="1035468" y="274286"/>
                  </a:lnTo>
                  <a:lnTo>
                    <a:pt x="1063717" y="310816"/>
                  </a:lnTo>
                  <a:lnTo>
                    <a:pt x="1088822" y="349721"/>
                  </a:lnTo>
                  <a:lnTo>
                    <a:pt x="1110592" y="390811"/>
                  </a:lnTo>
                  <a:lnTo>
                    <a:pt x="1128833" y="433892"/>
                  </a:lnTo>
                  <a:lnTo>
                    <a:pt x="1143355" y="478774"/>
                  </a:lnTo>
                  <a:lnTo>
                    <a:pt x="1153966" y="525264"/>
                  </a:lnTo>
                  <a:lnTo>
                    <a:pt x="1160473" y="573169"/>
                  </a:lnTo>
                  <a:lnTo>
                    <a:pt x="1162685" y="622299"/>
                  </a:lnTo>
                  <a:lnTo>
                    <a:pt x="1160473" y="671428"/>
                  </a:lnTo>
                  <a:lnTo>
                    <a:pt x="1153966" y="719332"/>
                  </a:lnTo>
                  <a:lnTo>
                    <a:pt x="1143355" y="765820"/>
                  </a:lnTo>
                  <a:lnTo>
                    <a:pt x="1128833" y="810700"/>
                  </a:lnTo>
                  <a:lnTo>
                    <a:pt x="1110584" y="853794"/>
                  </a:lnTo>
                  <a:lnTo>
                    <a:pt x="1088822" y="894869"/>
                  </a:lnTo>
                  <a:lnTo>
                    <a:pt x="1063717" y="933773"/>
                  </a:lnTo>
                  <a:lnTo>
                    <a:pt x="1035468" y="970302"/>
                  </a:lnTo>
                  <a:lnTo>
                    <a:pt x="1004268" y="1004263"/>
                  </a:lnTo>
                  <a:lnTo>
                    <a:pt x="970307" y="1035464"/>
                  </a:lnTo>
                  <a:lnTo>
                    <a:pt x="933779" y="1063714"/>
                  </a:lnTo>
                  <a:lnTo>
                    <a:pt x="894874" y="1088819"/>
                  </a:lnTo>
                  <a:lnTo>
                    <a:pt x="853786" y="1110589"/>
                  </a:lnTo>
                  <a:lnTo>
                    <a:pt x="810705" y="1128832"/>
                  </a:lnTo>
                  <a:lnTo>
                    <a:pt x="765824" y="1143354"/>
                  </a:lnTo>
                  <a:lnTo>
                    <a:pt x="719335" y="1153965"/>
                  </a:lnTo>
                  <a:lnTo>
                    <a:pt x="671429" y="1160473"/>
                  </a:lnTo>
                  <a:lnTo>
                    <a:pt x="622300" y="1162684"/>
                  </a:lnTo>
                  <a:lnTo>
                    <a:pt x="930618" y="1162684"/>
                  </a:lnTo>
                  <a:lnTo>
                    <a:pt x="974898" y="1135074"/>
                  </a:lnTo>
                  <a:lnTo>
                    <a:pt x="1011469" y="1107851"/>
                  </a:lnTo>
                  <a:lnTo>
                    <a:pt x="1045910" y="1078084"/>
                  </a:lnTo>
                  <a:lnTo>
                    <a:pt x="1078084" y="1045910"/>
                  </a:lnTo>
                  <a:lnTo>
                    <a:pt x="1107851" y="1011469"/>
                  </a:lnTo>
                  <a:lnTo>
                    <a:pt x="1135074" y="974898"/>
                  </a:lnTo>
                  <a:lnTo>
                    <a:pt x="1159612" y="936336"/>
                  </a:lnTo>
                  <a:lnTo>
                    <a:pt x="1181328" y="895922"/>
                  </a:lnTo>
                  <a:lnTo>
                    <a:pt x="1200089" y="853780"/>
                  </a:lnTo>
                  <a:lnTo>
                    <a:pt x="1215740" y="810091"/>
                  </a:lnTo>
                  <a:lnTo>
                    <a:pt x="1228158" y="764951"/>
                  </a:lnTo>
                  <a:lnTo>
                    <a:pt x="1237200" y="718514"/>
                  </a:lnTo>
                  <a:lnTo>
                    <a:pt x="1242726" y="670917"/>
                  </a:lnTo>
                  <a:lnTo>
                    <a:pt x="1244600" y="622299"/>
                  </a:lnTo>
                  <a:lnTo>
                    <a:pt x="1242726" y="573682"/>
                  </a:lnTo>
                  <a:lnTo>
                    <a:pt x="1237200" y="526085"/>
                  </a:lnTo>
                  <a:lnTo>
                    <a:pt x="1228158" y="479648"/>
                  </a:lnTo>
                  <a:lnTo>
                    <a:pt x="1215740" y="434508"/>
                  </a:lnTo>
                  <a:lnTo>
                    <a:pt x="1200084" y="390805"/>
                  </a:lnTo>
                  <a:lnTo>
                    <a:pt x="1181328" y="348677"/>
                  </a:lnTo>
                  <a:lnTo>
                    <a:pt x="1159612" y="308263"/>
                  </a:lnTo>
                  <a:lnTo>
                    <a:pt x="1135074" y="269701"/>
                  </a:lnTo>
                  <a:lnTo>
                    <a:pt x="1107851" y="233130"/>
                  </a:lnTo>
                  <a:lnTo>
                    <a:pt x="1078084" y="198689"/>
                  </a:lnTo>
                  <a:lnTo>
                    <a:pt x="1045910" y="166515"/>
                  </a:lnTo>
                  <a:lnTo>
                    <a:pt x="1011469" y="136748"/>
                  </a:lnTo>
                  <a:lnTo>
                    <a:pt x="974898" y="109525"/>
                  </a:lnTo>
                  <a:lnTo>
                    <a:pt x="936336" y="84987"/>
                  </a:lnTo>
                  <a:lnTo>
                    <a:pt x="930594" y="81902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rgbClr val="FDBB9D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0715" y="1102284"/>
            <a:ext cx="6866154" cy="249325"/>
          </a:xfrm>
        </p:spPr>
        <p:txBody>
          <a:bodyPr>
            <a:noAutofit/>
          </a:bodyPr>
          <a:lstStyle/>
          <a:p>
            <a:pPr defTabSz="685891">
              <a:lnSpc>
                <a:spcPct val="93000"/>
              </a:lnSpc>
            </a:pPr>
            <a:r>
              <a:rPr lang="ru-RU" sz="2400" b="1" spc="-1" dirty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РАДИКАЛЬНЫЕ </a:t>
            </a:r>
            <a:r>
              <a:rPr lang="ru-RU" sz="2400" b="1" spc="-1" dirty="0" smtClean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МЕТОДЫ ЛЕЧЕНИЯ*</a:t>
            </a:r>
            <a:r>
              <a:rPr lang="ru-RU" sz="2800" spc="-1" dirty="0" smtClean="0">
                <a:solidFill>
                  <a:srgbClr val="008080"/>
                </a:solidFill>
                <a:latin typeface="Arial Black" panose="020B0A04020102020204" pitchFamily="34" charset="0"/>
                <a:ea typeface="+mn-ea"/>
                <a:cs typeface="+mn-cs"/>
              </a:rPr>
              <a:t/>
            </a:r>
            <a:br>
              <a:rPr lang="ru-RU" sz="2800" spc="-1" dirty="0" smtClean="0">
                <a:solidFill>
                  <a:srgbClr val="008080"/>
                </a:solidFill>
                <a:latin typeface="Arial Black" panose="020B0A04020102020204" pitchFamily="34" charset="0"/>
                <a:ea typeface="+mn-ea"/>
                <a:cs typeface="+mn-cs"/>
              </a:rPr>
            </a:br>
            <a:endParaRPr lang="ru-RU" sz="2400" spc="-1" dirty="0"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3658" y="2136395"/>
            <a:ext cx="3851345" cy="2437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661">
              <a:lnSpc>
                <a:spcPct val="93000"/>
              </a:lnSpc>
              <a:spcAft>
                <a:spcPts val="795"/>
              </a:spcAft>
              <a:buClr>
                <a:srgbClr val="002060"/>
              </a:buClr>
              <a:buSzPct val="69000"/>
            </a:pPr>
            <a:r>
              <a:rPr lang="ru-RU" sz="1600" b="1" spc="-1" dirty="0" err="1" smtClean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Ботулотоксин</a:t>
            </a:r>
            <a:r>
              <a:rPr lang="ru-RU" sz="1600" b="1" spc="-1" dirty="0" smtClean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spc="-1" dirty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тип А </a:t>
            </a:r>
          </a:p>
          <a:p>
            <a:pPr marL="79661">
              <a:lnSpc>
                <a:spcPct val="93000"/>
              </a:lnSpc>
              <a:spcAft>
                <a:spcPts val="795"/>
              </a:spcAft>
              <a:buClr>
                <a:srgbClr val="002060"/>
              </a:buClr>
              <a:buSzPct val="69000"/>
            </a:pPr>
            <a:r>
              <a:rPr lang="ru-RU" sz="1600" b="1" spc="-1" dirty="0" err="1" smtClean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Баклофен</a:t>
            </a:r>
            <a:r>
              <a:rPr lang="ru-RU" sz="1600" spc="-1" dirty="0" smtClean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600" spc="-1" dirty="0">
              <a:solidFill>
                <a:srgbClr val="2E418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9661">
              <a:lnSpc>
                <a:spcPct val="93000"/>
              </a:lnSpc>
              <a:spcAft>
                <a:spcPts val="795"/>
              </a:spcAft>
              <a:buClr>
                <a:srgbClr val="002060"/>
              </a:buClr>
              <a:buSzPct val="69000"/>
            </a:pPr>
            <a:endParaRPr lang="ru-RU" sz="1600" b="1" spc="-1" dirty="0" smtClean="0">
              <a:solidFill>
                <a:srgbClr val="2E418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9661">
              <a:lnSpc>
                <a:spcPct val="93000"/>
              </a:lnSpc>
              <a:spcAft>
                <a:spcPts val="795"/>
              </a:spcAft>
              <a:buClr>
                <a:srgbClr val="002060"/>
              </a:buClr>
              <a:buSzPct val="69000"/>
            </a:pPr>
            <a:r>
              <a:rPr lang="ru-RU" sz="1600" b="1" spc="-1" dirty="0" smtClean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Химический </a:t>
            </a:r>
            <a:r>
              <a:rPr lang="ru-RU" sz="1600" b="1" spc="-1" dirty="0" err="1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невролиз</a:t>
            </a:r>
            <a:r>
              <a:rPr lang="ru-RU" sz="1600" spc="-1" dirty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600" spc="-1" dirty="0" smtClean="0">
              <a:solidFill>
                <a:srgbClr val="2E418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9661">
              <a:lnSpc>
                <a:spcPct val="93000"/>
              </a:lnSpc>
              <a:spcAft>
                <a:spcPts val="795"/>
              </a:spcAft>
              <a:buClr>
                <a:srgbClr val="002060"/>
              </a:buClr>
              <a:buSzPct val="69000"/>
            </a:pPr>
            <a:endParaRPr lang="ru-RU" sz="1600" b="1" spc="-1" dirty="0" smtClean="0">
              <a:solidFill>
                <a:srgbClr val="2E418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9661">
              <a:lnSpc>
                <a:spcPct val="93000"/>
              </a:lnSpc>
              <a:spcAft>
                <a:spcPts val="795"/>
              </a:spcAft>
              <a:buClr>
                <a:srgbClr val="002060"/>
              </a:buClr>
              <a:buSzPct val="69000"/>
            </a:pPr>
            <a:r>
              <a:rPr lang="ru-RU" sz="1600" b="1" spc="-1" dirty="0" smtClean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Хирургические </a:t>
            </a:r>
            <a:r>
              <a:rPr lang="ru-RU" sz="1600" b="1" spc="-1" dirty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методы иссечение корешков, стимуляции</a:t>
            </a:r>
            <a:endParaRPr lang="ru-RU" sz="1600" dirty="0">
              <a:solidFill>
                <a:srgbClr val="2E418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0360" y="4969953"/>
            <a:ext cx="69765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r>
              <a:rPr lang="ru-RU" sz="1400" spc="-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пока </a:t>
            </a:r>
            <a:r>
              <a:rPr lang="ru-RU" sz="1400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применяются в Центре паллиативной помощи 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Shape 1"/>
          <p:cNvSpPr txBox="1"/>
          <p:nvPr/>
        </p:nvSpPr>
        <p:spPr>
          <a:xfrm>
            <a:off x="3136738" y="0"/>
            <a:ext cx="4424523" cy="317499"/>
          </a:xfrm>
          <a:prstGeom prst="rect">
            <a:avLst/>
          </a:prstGeom>
          <a:solidFill>
            <a:srgbClr val="E1A198"/>
          </a:solidFill>
          <a:ln>
            <a:noFill/>
          </a:ln>
        </p:spPr>
        <p:txBody>
          <a:bodyPr lIns="0" tIns="21872" rIns="0" bIns="0" anchor="ctr">
            <a:noAutofit/>
          </a:bodyPr>
          <a:lstStyle/>
          <a:p>
            <a:pPr>
              <a:lnSpc>
                <a:spcPct val="93000"/>
              </a:lnSpc>
            </a:pPr>
            <a:r>
              <a:rPr lang="ru-RU" sz="1400" spc="-1" dirty="0" smtClean="0">
                <a:solidFill>
                  <a:srgbClr val="2E418D"/>
                </a:solidFill>
                <a:latin typeface="Arial Black" panose="020B0A04020102020204" pitchFamily="34" charset="0"/>
              </a:rPr>
              <a:t>   </a:t>
            </a:r>
            <a:r>
              <a:rPr lang="ru-RU" sz="1400" b="1" spc="-1" dirty="0" smtClean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ХРОНИЧЕСКИЕ СПАСТИЧЕСКИЕ СОСТОЯНИЯ</a:t>
            </a:r>
            <a:endParaRPr lang="ru-RU" sz="1400" b="1" spc="-1" dirty="0">
              <a:solidFill>
                <a:srgbClr val="2E418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19336" cy="5670550"/>
          </a:xfrm>
          <a:prstGeom prst="rect">
            <a:avLst/>
          </a:prstGeom>
          <a:solidFill>
            <a:srgbClr val="2E4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BF3E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8619" y="2363856"/>
            <a:ext cx="3778250" cy="292709"/>
          </a:xfrm>
          <a:prstGeom prst="rect">
            <a:avLst/>
          </a:prstGeom>
        </p:spPr>
        <p:txBody>
          <a:bodyPr>
            <a:spAutoFit/>
          </a:bodyPr>
          <a:lstStyle/>
          <a:p>
            <a:pPr marL="79661">
              <a:lnSpc>
                <a:spcPct val="93000"/>
              </a:lnSpc>
              <a:spcAft>
                <a:spcPts val="795"/>
              </a:spcAft>
              <a:buClr>
                <a:srgbClr val="002060"/>
              </a:buClr>
              <a:buSzPct val="69000"/>
            </a:pPr>
            <a:r>
              <a:rPr lang="ru-RU" sz="1400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Локально при </a:t>
            </a:r>
            <a:r>
              <a:rPr lang="ru-RU" sz="1400" spc="-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геми</a:t>
            </a:r>
            <a:r>
              <a:rPr lang="ru-RU" sz="1400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моно формах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78619" y="3027254"/>
            <a:ext cx="3778250" cy="4930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79661">
              <a:lnSpc>
                <a:spcPct val="93000"/>
              </a:lnSpc>
              <a:spcAft>
                <a:spcPts val="795"/>
              </a:spcAft>
              <a:buClr>
                <a:srgbClr val="002060"/>
              </a:buClr>
              <a:buSzPct val="69000"/>
            </a:pPr>
            <a:r>
              <a:rPr lang="ru-RU" sz="1400" spc="-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Интратекальное</a:t>
            </a:r>
            <a:r>
              <a:rPr lang="ru-RU" sz="1400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введение насосной системой проба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78619" y="3774972"/>
            <a:ext cx="3778250" cy="4930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79661">
              <a:lnSpc>
                <a:spcPct val="93000"/>
              </a:lnSpc>
              <a:spcAft>
                <a:spcPts val="795"/>
              </a:spcAft>
              <a:buClr>
                <a:srgbClr val="002060"/>
              </a:buClr>
              <a:buSzPct val="69000"/>
            </a:pPr>
            <a:r>
              <a:rPr lang="ru-RU" sz="1400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Фенол с этанолом стопа и аддукторы бедер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553658" y="2923583"/>
            <a:ext cx="6371089" cy="0"/>
          </a:xfrm>
          <a:prstGeom prst="line">
            <a:avLst/>
          </a:prstGeom>
          <a:ln>
            <a:solidFill>
              <a:srgbClr val="E1A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53658" y="3624008"/>
            <a:ext cx="6371089" cy="0"/>
          </a:xfrm>
          <a:prstGeom prst="line">
            <a:avLst/>
          </a:prstGeom>
          <a:ln>
            <a:solidFill>
              <a:srgbClr val="E1A1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685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"/>
          <a:stretch/>
        </p:blipFill>
        <p:spPr>
          <a:xfrm>
            <a:off x="115746" y="0"/>
            <a:ext cx="7445515" cy="56705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5746" y="5340076"/>
            <a:ext cx="697650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r>
              <a:rPr lang="ru-RU" sz="1000" spc="-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пока </a:t>
            </a:r>
            <a:r>
              <a:rPr lang="ru-RU" sz="1000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применяются в Центре паллиативной помощи </a:t>
            </a:r>
            <a:endParaRPr lang="ru-RU" sz="1000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Shape 1"/>
          <p:cNvSpPr txBox="1"/>
          <p:nvPr/>
        </p:nvSpPr>
        <p:spPr>
          <a:xfrm>
            <a:off x="4143737" y="0"/>
            <a:ext cx="3417524" cy="317499"/>
          </a:xfrm>
          <a:prstGeom prst="rect">
            <a:avLst/>
          </a:prstGeom>
          <a:solidFill>
            <a:srgbClr val="E1A198"/>
          </a:solidFill>
          <a:ln>
            <a:noFill/>
          </a:ln>
        </p:spPr>
        <p:txBody>
          <a:bodyPr lIns="0" tIns="21872" rIns="0" bIns="0" anchor="ctr">
            <a:noAutofit/>
          </a:bodyPr>
          <a:lstStyle/>
          <a:p>
            <a:pPr>
              <a:lnSpc>
                <a:spcPct val="93000"/>
              </a:lnSpc>
            </a:pPr>
            <a:r>
              <a:rPr lang="ru-RU" sz="1400" b="1" spc="-1" dirty="0" smtClean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РАДИКАЛЬНЫЕ </a:t>
            </a:r>
            <a:r>
              <a:rPr lang="ru-RU" sz="1400" b="1" spc="-1" dirty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МЕТОДЫ ЛЕЧЕНИЯ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19336" cy="5670550"/>
          </a:xfrm>
          <a:prstGeom prst="rect">
            <a:avLst/>
          </a:prstGeom>
          <a:solidFill>
            <a:srgbClr val="2E4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BF3E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082" y="1547406"/>
            <a:ext cx="4140148" cy="3600986"/>
          </a:xfrm>
          <a:prstGeom prst="rect">
            <a:avLst/>
          </a:prstGeom>
          <a:solidFill>
            <a:srgbClr val="FEF1E8">
              <a:alpha val="55000"/>
            </a:srgbClr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Ботулинический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токсин типа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 –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диспорт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ксеомин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ботулотоксин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Высокая эффективность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(Уровень убедительности рекомендации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А, уровень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достоверности доказательств –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1а)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Большая доказательная база, применяется на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протяжении уже более 20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лет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Селективность действия:  мышечное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расслабление происходит только в целевых мышцах, не оказывая действия на весь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организм, не усугубляя дисфагию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Действие развивается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среднем  через 10-14 дней после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инъецирования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продолжается в течение 3-4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месяцев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Инъекции выполняются под контролем УЗИ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восстановления пациента со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спастичностью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требуется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3-4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регулярных инъекционных сессий в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год, с постепенным повышением дозы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Инъекционная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ботулинотерапия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входит в ОМС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Противопоказание – тяжелая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миодистрофия</a:t>
            </a:r>
            <a:endParaRPr lang="ru-RU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92456" y="5416634"/>
            <a:ext cx="1368805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Фото</a:t>
            </a:r>
            <a:r>
              <a:rPr lang="en-US" sz="105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Jochen</a:t>
            </a:r>
            <a:r>
              <a:rPr lang="en-US" sz="105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Pippir</a:t>
            </a:r>
            <a:r>
              <a:rPr lang="ru-RU" sz="10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35082" y="589407"/>
            <a:ext cx="53554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ИНЪЕКЦИОННЫЙ</a:t>
            </a:r>
            <a:r>
              <a:rPr lang="en-US" sz="2400" b="1" dirty="0" smtClean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smtClean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</a:t>
            </a:r>
            <a:endParaRPr lang="ru-RU" sz="2400" b="1" dirty="0">
              <a:solidFill>
                <a:srgbClr val="2E418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25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0140" y="5329978"/>
            <a:ext cx="393359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r>
              <a:rPr lang="ru-RU" sz="1000" spc="-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пока </a:t>
            </a:r>
            <a:r>
              <a:rPr lang="ru-RU" sz="1000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применяются в Центре паллиативной помощи </a:t>
            </a:r>
            <a:endParaRPr lang="ru-RU" sz="1000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19336" cy="5670550"/>
          </a:xfrm>
          <a:prstGeom prst="rect">
            <a:avLst/>
          </a:prstGeom>
          <a:solidFill>
            <a:srgbClr val="2E4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BF3E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9941" y="1009484"/>
            <a:ext cx="30993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Баклофен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для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интратекального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введения -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лиоресал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Принцип действия</a:t>
            </a:r>
          </a:p>
          <a:p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подавление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патологической активности двигательных нейронов спинного мозга, которая возникает вследствие отсутствия регулирующего влияния вышележащих отделов ЦНС</a:t>
            </a:r>
          </a:p>
          <a:p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Баклофен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доставляется непосредственно в подоболочечное пространство спинного мозга -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Intrathecal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baclofen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pump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(подоболочечная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баклофеновая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насосная система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7126" r="8278"/>
          <a:stretch/>
        </p:blipFill>
        <p:spPr>
          <a:xfrm>
            <a:off x="3540960" y="1015180"/>
            <a:ext cx="4020302" cy="33453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1986" y="1148200"/>
            <a:ext cx="3641639" cy="646331"/>
          </a:xfrm>
          <a:prstGeom prst="rect">
            <a:avLst/>
          </a:prstGeom>
          <a:solidFill>
            <a:srgbClr val="FEF1E8">
              <a:alpha val="83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Заправка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помпы только в медицинском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учреждении каждые 2-3 месяца при помощи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чрезкожной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пункции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Shape 1"/>
          <p:cNvSpPr txBox="1"/>
          <p:nvPr/>
        </p:nvSpPr>
        <p:spPr>
          <a:xfrm>
            <a:off x="4143737" y="0"/>
            <a:ext cx="3417524" cy="317499"/>
          </a:xfrm>
          <a:prstGeom prst="rect">
            <a:avLst/>
          </a:prstGeom>
          <a:solidFill>
            <a:srgbClr val="E1A198"/>
          </a:solidFill>
          <a:ln>
            <a:noFill/>
          </a:ln>
        </p:spPr>
        <p:txBody>
          <a:bodyPr lIns="0" tIns="21872" rIns="0" bIns="0" anchor="ctr">
            <a:noAutofit/>
          </a:bodyPr>
          <a:lstStyle/>
          <a:p>
            <a:pPr>
              <a:lnSpc>
                <a:spcPct val="93000"/>
              </a:lnSpc>
            </a:pPr>
            <a:r>
              <a:rPr lang="ru-RU" sz="1400" b="1" spc="-1" dirty="0" smtClean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РАДИКАЛЬНЫЕ </a:t>
            </a:r>
            <a:r>
              <a:rPr lang="ru-RU" sz="1400" b="1" spc="-1" dirty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МЕТОДЫ ЛЕЧЕНИЯ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39941" y="361857"/>
            <a:ext cx="13773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ПОМПА</a:t>
            </a:r>
            <a:endParaRPr lang="ru-RU" sz="2400" b="1" dirty="0">
              <a:solidFill>
                <a:srgbClr val="2E418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61986" y="4337409"/>
            <a:ext cx="377825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Недостатки</a:t>
            </a:r>
          </a:p>
          <a:p>
            <a:endParaRPr lang="ru-RU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Высокая стоимость заправки помпы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Установка помпы по квоте, но заправка препарата в ОМС не входит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39941" y="4250166"/>
            <a:ext cx="28593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Клинический эффект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достигается гораздо меньшими дозами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баклофена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чем при использовании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таблетированных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форм</a:t>
            </a:r>
          </a:p>
        </p:txBody>
      </p:sp>
    </p:spTree>
    <p:extLst>
      <p:ext uri="{BB962C8B-B14F-4D97-AF65-F5344CB8AC3E}">
        <p14:creationId xmlns:p14="http://schemas.microsoft.com/office/powerpoint/2010/main" val="267850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6004" y="5270440"/>
            <a:ext cx="697650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r>
              <a:rPr lang="ru-RU" sz="1000" spc="-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пока </a:t>
            </a:r>
            <a:r>
              <a:rPr lang="ru-RU" sz="1000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применяются в Центре паллиативной помощи </a:t>
            </a:r>
            <a:endParaRPr lang="ru-RU" sz="1000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19336" cy="5670550"/>
          </a:xfrm>
          <a:prstGeom prst="rect">
            <a:avLst/>
          </a:prstGeom>
          <a:solidFill>
            <a:srgbClr val="2E4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BF3E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6643" y="1050171"/>
            <a:ext cx="3417615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 входит в состав помпы</a:t>
            </a:r>
          </a:p>
          <a:p>
            <a:endParaRPr lang="ru-RU" sz="1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резервуар,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котором находится лекарственное средство в форме инъекции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электронный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блок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управления 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люмбальный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катетер,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одной стороны подключенный к помпе, а с другой направленный в полость со спинномозговой жидкостью (пространство под твердой оболочкой спинного мозга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еред установкой проводится проба с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лиоресалом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срок службы - 5-7 лет</a:t>
            </a:r>
          </a:p>
          <a:p>
            <a:endParaRPr lang="ru-RU" sz="1200" dirty="0">
              <a:solidFill>
                <a:srgbClr val="2828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200" b="1" dirty="0" smtClean="0">
                <a:solidFill>
                  <a:srgbClr val="2828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Противопоказания</a:t>
            </a:r>
          </a:p>
          <a:p>
            <a:endParaRPr lang="ru-RU" sz="1200" b="1" dirty="0" smtClean="0">
              <a:solidFill>
                <a:srgbClr val="2828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rgbClr val="2828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отрицательная проба на </a:t>
            </a:r>
            <a:r>
              <a:rPr lang="ru-RU" sz="1100" dirty="0" err="1" smtClean="0">
                <a:solidFill>
                  <a:srgbClr val="2828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лиоресал</a:t>
            </a:r>
            <a:endParaRPr lang="ru-RU" sz="1100" dirty="0" smtClean="0">
              <a:solidFill>
                <a:srgbClr val="2828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2828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</a:t>
            </a:r>
            <a:r>
              <a:rPr lang="ru-RU" sz="1100" dirty="0" smtClean="0">
                <a:solidFill>
                  <a:srgbClr val="2828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ллергические реакции на </a:t>
            </a:r>
            <a:r>
              <a:rPr lang="ru-RU" sz="1100" dirty="0" err="1" smtClean="0">
                <a:solidFill>
                  <a:srgbClr val="2828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лиоресал</a:t>
            </a:r>
            <a:endParaRPr lang="ru-RU" sz="1100" dirty="0" smtClean="0">
              <a:solidFill>
                <a:srgbClr val="2828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rgbClr val="2828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7558" y="1035784"/>
            <a:ext cx="3803705" cy="3811814"/>
          </a:xfrm>
          <a:prstGeom prst="rect">
            <a:avLst/>
          </a:prstGeom>
        </p:spPr>
      </p:pic>
      <p:sp>
        <p:nvSpPr>
          <p:cNvPr id="10" name="TextShape 1"/>
          <p:cNvSpPr txBox="1"/>
          <p:nvPr/>
        </p:nvSpPr>
        <p:spPr>
          <a:xfrm>
            <a:off x="4143737" y="0"/>
            <a:ext cx="3417524" cy="317499"/>
          </a:xfrm>
          <a:prstGeom prst="rect">
            <a:avLst/>
          </a:prstGeom>
          <a:solidFill>
            <a:srgbClr val="E1A198"/>
          </a:solidFill>
          <a:ln>
            <a:noFill/>
          </a:ln>
        </p:spPr>
        <p:txBody>
          <a:bodyPr lIns="0" tIns="21872" rIns="0" bIns="0" anchor="ctr">
            <a:noAutofit/>
          </a:bodyPr>
          <a:lstStyle/>
          <a:p>
            <a:pPr>
              <a:lnSpc>
                <a:spcPct val="93000"/>
              </a:lnSpc>
            </a:pPr>
            <a:r>
              <a:rPr lang="ru-RU" sz="1400" b="1" spc="-1" dirty="0" smtClean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РАДИКАЛЬНЫЕ </a:t>
            </a:r>
            <a:r>
              <a:rPr lang="ru-RU" sz="1400" b="1" spc="-1" dirty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МЕТОДЫ ЛЕЧЕНИЯ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66643" y="460172"/>
            <a:ext cx="13773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ПОМПА</a:t>
            </a:r>
            <a:endParaRPr lang="ru-RU" sz="2400" b="1" dirty="0">
              <a:solidFill>
                <a:srgbClr val="2E418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57558" y="4052205"/>
            <a:ext cx="3803703" cy="830997"/>
          </a:xfrm>
          <a:prstGeom prst="rect">
            <a:avLst/>
          </a:prstGeom>
          <a:solidFill>
            <a:srgbClr val="FEF1E8">
              <a:alpha val="72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 резервуара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баклофен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поступает непосредственно в спинномозговую жидкость, а его дозировка контролируется специальным радиотелеметрическим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устройством</a:t>
            </a:r>
            <a:endParaRPr lang="ru-RU" sz="1200" dirty="0">
              <a:solidFill>
                <a:srgbClr val="2828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33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5975" y="600246"/>
            <a:ext cx="6728995" cy="109604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ГДЕ МОЖНО УСТАНОВИТЬ БАКЛОФЕНОВУЮ ПОМПУ</a:t>
            </a:r>
            <a:endParaRPr lang="ru-RU" sz="2400" b="1" dirty="0">
              <a:solidFill>
                <a:srgbClr val="2E418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6395" y="1696290"/>
            <a:ext cx="6977230" cy="266248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Научный центр неврологии (г. Москва) </a:t>
            </a:r>
          </a:p>
          <a:p>
            <a:pPr>
              <a:lnSpc>
                <a:spcPct val="120000"/>
              </a:lnSpc>
            </a:pP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НИИ нейрохирургии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им. Бурденко (г. Москва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Научно-исследовательский психоневрологический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институт им. В.М.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Бехтерева (Санкт-Петербург)</a:t>
            </a:r>
          </a:p>
          <a:p>
            <a:pPr>
              <a:lnSpc>
                <a:spcPct val="120000"/>
              </a:lnSpc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Федеральный центр нейрохирургии (г. Тюмень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НИИ педиатрии и детской хирургии (г. Москва)</a:t>
            </a:r>
          </a:p>
          <a:p>
            <a:pPr>
              <a:lnSpc>
                <a:spcPct val="120000"/>
              </a:lnSpc>
            </a:pP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Научный практический центр помощи детям им. </a:t>
            </a:r>
            <a:r>
              <a:rPr lang="ru-RU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Войно-Ясенецкого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(г. Москва)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6101" y="4439154"/>
            <a:ext cx="6120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Опыт ведения пациентов с </a:t>
            </a:r>
            <a:r>
              <a:rPr lang="ru-RU" sz="1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баклофеновой</a:t>
            </a:r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помпой:</a:t>
            </a:r>
          </a:p>
          <a:p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взрослая пациентка из ЦПП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олее 10 детей</a:t>
            </a:r>
          </a:p>
          <a:p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119336" cy="5670550"/>
          </a:xfrm>
          <a:prstGeom prst="rect">
            <a:avLst/>
          </a:prstGeom>
          <a:solidFill>
            <a:srgbClr val="2E4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BF3E2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209736" y="508877"/>
            <a:ext cx="660781" cy="945700"/>
            <a:chOff x="3841777" y="2807778"/>
            <a:chExt cx="751840" cy="1039851"/>
          </a:xfrm>
          <a:solidFill>
            <a:srgbClr val="E1A198"/>
          </a:solidFill>
        </p:grpSpPr>
        <p:sp>
          <p:nvSpPr>
            <p:cNvPr id="8" name="object 6"/>
            <p:cNvSpPr/>
            <p:nvPr/>
          </p:nvSpPr>
          <p:spPr>
            <a:xfrm>
              <a:off x="4076580" y="3587279"/>
              <a:ext cx="260350" cy="260350"/>
            </a:xfrm>
            <a:custGeom>
              <a:avLst/>
              <a:gdLst/>
              <a:ahLst/>
              <a:cxnLst/>
              <a:rect l="l" t="t" r="r" b="b"/>
              <a:pathLst>
                <a:path w="260350" h="260350">
                  <a:moveTo>
                    <a:pt x="236016" y="0"/>
                  </a:moveTo>
                  <a:lnTo>
                    <a:pt x="23825" y="0"/>
                  </a:lnTo>
                  <a:lnTo>
                    <a:pt x="16243" y="3263"/>
                  </a:lnTo>
                  <a:lnTo>
                    <a:pt x="3251" y="16256"/>
                  </a:lnTo>
                  <a:lnTo>
                    <a:pt x="0" y="23825"/>
                  </a:lnTo>
                  <a:lnTo>
                    <a:pt x="0" y="236042"/>
                  </a:lnTo>
                  <a:lnTo>
                    <a:pt x="3251" y="243636"/>
                  </a:lnTo>
                  <a:lnTo>
                    <a:pt x="16272" y="256616"/>
                  </a:lnTo>
                  <a:lnTo>
                    <a:pt x="23812" y="259854"/>
                  </a:lnTo>
                  <a:lnTo>
                    <a:pt x="236016" y="259854"/>
                  </a:lnTo>
                  <a:lnTo>
                    <a:pt x="243624" y="256603"/>
                  </a:lnTo>
                  <a:lnTo>
                    <a:pt x="256603" y="243636"/>
                  </a:lnTo>
                  <a:lnTo>
                    <a:pt x="259854" y="236042"/>
                  </a:lnTo>
                  <a:lnTo>
                    <a:pt x="259854" y="23825"/>
                  </a:lnTo>
                  <a:lnTo>
                    <a:pt x="256603" y="16256"/>
                  </a:lnTo>
                  <a:lnTo>
                    <a:pt x="243611" y="3251"/>
                  </a:lnTo>
                  <a:lnTo>
                    <a:pt x="236016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rgbClr val="FDBB9D"/>
                </a:solidFill>
              </a:endParaRPr>
            </a:p>
          </p:txBody>
        </p:sp>
        <p:sp>
          <p:nvSpPr>
            <p:cNvPr id="9" name="object 7"/>
            <p:cNvSpPr/>
            <p:nvPr/>
          </p:nvSpPr>
          <p:spPr>
            <a:xfrm>
              <a:off x="3841777" y="2807778"/>
              <a:ext cx="751840" cy="727710"/>
            </a:xfrm>
            <a:custGeom>
              <a:avLst/>
              <a:gdLst/>
              <a:ahLst/>
              <a:cxnLst/>
              <a:rect l="l" t="t" r="r" b="b"/>
              <a:pathLst>
                <a:path w="751839" h="727710">
                  <a:moveTo>
                    <a:pt x="735794" y="237109"/>
                  </a:moveTo>
                  <a:lnTo>
                    <a:pt x="367169" y="237109"/>
                  </a:lnTo>
                  <a:lnTo>
                    <a:pt x="391204" y="238732"/>
                  </a:lnTo>
                  <a:lnTo>
                    <a:pt x="413762" y="243601"/>
                  </a:lnTo>
                  <a:lnTo>
                    <a:pt x="454469" y="263067"/>
                  </a:lnTo>
                  <a:lnTo>
                    <a:pt x="482776" y="291091"/>
                  </a:lnTo>
                  <a:lnTo>
                    <a:pt x="492213" y="323164"/>
                  </a:lnTo>
                  <a:lnTo>
                    <a:pt x="490944" y="341330"/>
                  </a:lnTo>
                  <a:lnTo>
                    <a:pt x="471919" y="384873"/>
                  </a:lnTo>
                  <a:lnTo>
                    <a:pt x="425933" y="419276"/>
                  </a:lnTo>
                  <a:lnTo>
                    <a:pt x="403694" y="430339"/>
                  </a:lnTo>
                  <a:lnTo>
                    <a:pt x="372694" y="446505"/>
                  </a:lnTo>
                  <a:lnTo>
                    <a:pt x="314633" y="490563"/>
                  </a:lnTo>
                  <a:lnTo>
                    <a:pt x="287591" y="518452"/>
                  </a:lnTo>
                  <a:lnTo>
                    <a:pt x="264497" y="548777"/>
                  </a:lnTo>
                  <a:lnTo>
                    <a:pt x="238108" y="612322"/>
                  </a:lnTo>
                  <a:lnTo>
                    <a:pt x="234810" y="645541"/>
                  </a:lnTo>
                  <a:lnTo>
                    <a:pt x="234810" y="682078"/>
                  </a:lnTo>
                  <a:lnTo>
                    <a:pt x="247825" y="719108"/>
                  </a:lnTo>
                  <a:lnTo>
                    <a:pt x="264045" y="727557"/>
                  </a:lnTo>
                  <a:lnTo>
                    <a:pt x="458927" y="727557"/>
                  </a:lnTo>
                  <a:lnTo>
                    <a:pt x="488961" y="702075"/>
                  </a:lnTo>
                  <a:lnTo>
                    <a:pt x="491401" y="688594"/>
                  </a:lnTo>
                  <a:lnTo>
                    <a:pt x="492796" y="677576"/>
                  </a:lnTo>
                  <a:lnTo>
                    <a:pt x="513727" y="634187"/>
                  </a:lnTo>
                  <a:lnTo>
                    <a:pt x="538799" y="603931"/>
                  </a:lnTo>
                  <a:lnTo>
                    <a:pt x="597563" y="565248"/>
                  </a:lnTo>
                  <a:lnTo>
                    <a:pt x="609082" y="558477"/>
                  </a:lnTo>
                  <a:lnTo>
                    <a:pt x="651862" y="528573"/>
                  </a:lnTo>
                  <a:lnTo>
                    <a:pt x="691173" y="492972"/>
                  </a:lnTo>
                  <a:lnTo>
                    <a:pt x="717960" y="456058"/>
                  </a:lnTo>
                  <a:lnTo>
                    <a:pt x="738670" y="406793"/>
                  </a:lnTo>
                  <a:lnTo>
                    <a:pt x="748115" y="367204"/>
                  </a:lnTo>
                  <a:lnTo>
                    <a:pt x="751255" y="324777"/>
                  </a:lnTo>
                  <a:lnTo>
                    <a:pt x="749173" y="291459"/>
                  </a:lnTo>
                  <a:lnTo>
                    <a:pt x="742927" y="258905"/>
                  </a:lnTo>
                  <a:lnTo>
                    <a:pt x="735794" y="237109"/>
                  </a:lnTo>
                  <a:close/>
                </a:path>
                <a:path w="751839" h="727710">
                  <a:moveTo>
                    <a:pt x="382587" y="0"/>
                  </a:moveTo>
                  <a:lnTo>
                    <a:pt x="329179" y="2666"/>
                  </a:lnTo>
                  <a:lnTo>
                    <a:pt x="278657" y="10666"/>
                  </a:lnTo>
                  <a:lnTo>
                    <a:pt x="231021" y="23998"/>
                  </a:lnTo>
                  <a:lnTo>
                    <a:pt x="186271" y="42664"/>
                  </a:lnTo>
                  <a:lnTo>
                    <a:pt x="144408" y="66663"/>
                  </a:lnTo>
                  <a:lnTo>
                    <a:pt x="105431" y="95995"/>
                  </a:lnTo>
                  <a:lnTo>
                    <a:pt x="69340" y="130659"/>
                  </a:lnTo>
                  <a:lnTo>
                    <a:pt x="36135" y="170657"/>
                  </a:lnTo>
                  <a:lnTo>
                    <a:pt x="5816" y="215988"/>
                  </a:lnTo>
                  <a:lnTo>
                    <a:pt x="0" y="230606"/>
                  </a:lnTo>
                  <a:lnTo>
                    <a:pt x="2717" y="246837"/>
                  </a:lnTo>
                  <a:lnTo>
                    <a:pt x="6908" y="253606"/>
                  </a:lnTo>
                  <a:lnTo>
                    <a:pt x="147116" y="360527"/>
                  </a:lnTo>
                  <a:lnTo>
                    <a:pt x="154152" y="364858"/>
                  </a:lnTo>
                  <a:lnTo>
                    <a:pt x="160921" y="367017"/>
                  </a:lnTo>
                  <a:lnTo>
                    <a:pt x="167411" y="367017"/>
                  </a:lnTo>
                  <a:lnTo>
                    <a:pt x="219943" y="320785"/>
                  </a:lnTo>
                  <a:lnTo>
                    <a:pt x="243543" y="294141"/>
                  </a:lnTo>
                  <a:lnTo>
                    <a:pt x="279488" y="260642"/>
                  </a:lnTo>
                  <a:lnTo>
                    <a:pt x="318862" y="242989"/>
                  </a:lnTo>
                  <a:lnTo>
                    <a:pt x="367169" y="237109"/>
                  </a:lnTo>
                  <a:lnTo>
                    <a:pt x="735794" y="237109"/>
                  </a:lnTo>
                  <a:lnTo>
                    <a:pt x="732524" y="227118"/>
                  </a:lnTo>
                  <a:lnTo>
                    <a:pt x="700102" y="166629"/>
                  </a:lnTo>
                  <a:lnTo>
                    <a:pt x="657063" y="114863"/>
                  </a:lnTo>
                  <a:lnTo>
                    <a:pt x="604688" y="72507"/>
                  </a:lnTo>
                  <a:lnTo>
                    <a:pt x="545406" y="38808"/>
                  </a:lnTo>
                  <a:lnTo>
                    <a:pt x="480496" y="14149"/>
                  </a:lnTo>
                  <a:lnTo>
                    <a:pt x="415125" y="1571"/>
                  </a:lnTo>
                  <a:lnTo>
                    <a:pt x="38258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rgbClr val="FDBB9D"/>
                </a:solidFill>
              </a:endParaRPr>
            </a:p>
          </p:txBody>
        </p:sp>
      </p:grpSp>
      <p:sp>
        <p:nvSpPr>
          <p:cNvPr id="10" name="TextShape 1"/>
          <p:cNvSpPr txBox="1"/>
          <p:nvPr/>
        </p:nvSpPr>
        <p:spPr>
          <a:xfrm>
            <a:off x="4143737" y="0"/>
            <a:ext cx="3417524" cy="317499"/>
          </a:xfrm>
          <a:prstGeom prst="rect">
            <a:avLst/>
          </a:prstGeom>
          <a:solidFill>
            <a:srgbClr val="E1A198"/>
          </a:solidFill>
          <a:ln>
            <a:noFill/>
          </a:ln>
        </p:spPr>
        <p:txBody>
          <a:bodyPr lIns="0" tIns="21872" rIns="0" bIns="0" anchor="ctr">
            <a:noAutofit/>
          </a:bodyPr>
          <a:lstStyle/>
          <a:p>
            <a:pPr>
              <a:lnSpc>
                <a:spcPct val="93000"/>
              </a:lnSpc>
            </a:pPr>
            <a:r>
              <a:rPr lang="ru-RU" sz="1400" b="1" spc="-1" dirty="0" smtClean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РАДИКАЛЬНЫЕ </a:t>
            </a:r>
            <a:r>
              <a:rPr lang="ru-RU" sz="1400" b="1" spc="-1" dirty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МЕТОДЫ ЛЕЧЕНИЯ</a:t>
            </a:r>
          </a:p>
        </p:txBody>
      </p:sp>
    </p:spTree>
    <p:extLst>
      <p:ext uri="{BB962C8B-B14F-4D97-AF65-F5344CB8AC3E}">
        <p14:creationId xmlns:p14="http://schemas.microsoft.com/office/powerpoint/2010/main" val="7746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602900" y="2468231"/>
            <a:ext cx="2161341" cy="2161341"/>
            <a:chOff x="2214702" y="1209281"/>
            <a:chExt cx="3036290" cy="3036290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2214702" y="1209281"/>
              <a:ext cx="3036290" cy="3036290"/>
              <a:chOff x="3579998" y="477242"/>
              <a:chExt cx="2060294" cy="2060294"/>
            </a:xfrm>
          </p:grpSpPr>
          <p:sp>
            <p:nvSpPr>
              <p:cNvPr id="21" name="Овал 20"/>
              <p:cNvSpPr/>
              <p:nvPr/>
            </p:nvSpPr>
            <p:spPr>
              <a:xfrm>
                <a:off x="3579998" y="477242"/>
                <a:ext cx="2060294" cy="2060294"/>
              </a:xfrm>
              <a:prstGeom prst="ellipse">
                <a:avLst/>
              </a:prstGeom>
              <a:solidFill>
                <a:srgbClr val="E1A198"/>
              </a:solidFill>
              <a:ln>
                <a:noFill/>
              </a:ln>
              <a:effectLst>
                <a:softEdge rad="1651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2" name="Graphic 10">
                <a:extLst>
                  <a:ext uri="{FF2B5EF4-FFF2-40B4-BE49-F238E27FC236}">
                    <a16:creationId xmlns:a16="http://schemas.microsoft.com/office/drawing/2014/main" id="{E6B8DDAB-099E-1B47-80EA-79D63C5756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890487" y="773915"/>
                <a:ext cx="1439315" cy="1439315"/>
              </a:xfrm>
              <a:prstGeom prst="rect">
                <a:avLst/>
              </a:prstGeom>
              <a:effectLst/>
            </p:spPr>
          </p:pic>
        </p:grpSp>
        <p:sp>
          <p:nvSpPr>
            <p:cNvPr id="20" name="Овал 19"/>
            <p:cNvSpPr/>
            <p:nvPr/>
          </p:nvSpPr>
          <p:spPr>
            <a:xfrm>
              <a:off x="3134698" y="2129152"/>
              <a:ext cx="1196296" cy="1196296"/>
            </a:xfrm>
            <a:prstGeom prst="ellipse">
              <a:avLst/>
            </a:prstGeom>
            <a:solidFill>
              <a:srgbClr val="BD514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4293313" y="841775"/>
            <a:ext cx="2071169" cy="859703"/>
          </a:xfrm>
          <a:prstGeom prst="rect">
            <a:avLst/>
          </a:prstGeom>
          <a:solidFill>
            <a:srgbClr val="E1A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915099" y="841775"/>
            <a:ext cx="2071169" cy="859703"/>
          </a:xfrm>
          <a:prstGeom prst="rect">
            <a:avLst/>
          </a:prstGeom>
          <a:solidFill>
            <a:srgbClr val="E1A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66643" y="5320731"/>
            <a:ext cx="404996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r>
              <a:rPr lang="ru-RU" sz="1000" spc="-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пока </a:t>
            </a:r>
            <a:r>
              <a:rPr lang="ru-RU" sz="1000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применяются в Центре паллиативной помощи </a:t>
            </a:r>
            <a:endParaRPr lang="ru-RU" sz="1000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19336" cy="5670550"/>
          </a:xfrm>
          <a:prstGeom prst="rect">
            <a:avLst/>
          </a:prstGeom>
          <a:solidFill>
            <a:srgbClr val="2E4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BF3E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0154" y="5081190"/>
            <a:ext cx="48141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</a:rPr>
              <a:t>1. </a:t>
            </a:r>
            <a:r>
              <a:rPr lang="ru-RU" sz="1100" dirty="0" err="1" smtClean="0">
                <a:solidFill>
                  <a:schemeClr val="bg1">
                    <a:lumMod val="50000"/>
                  </a:schemeClr>
                </a:solidFill>
              </a:rPr>
              <a:t>Бикмуллин</a:t>
            </a:r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</a:rPr>
              <a:t> Т.А. с соавторами, Практическая медицина, 2017, том 2, 96-100</a:t>
            </a:r>
            <a:endParaRPr lang="ru-RU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Shape 1"/>
          <p:cNvSpPr txBox="1"/>
          <p:nvPr/>
        </p:nvSpPr>
        <p:spPr>
          <a:xfrm>
            <a:off x="4143737" y="0"/>
            <a:ext cx="3417524" cy="317499"/>
          </a:xfrm>
          <a:prstGeom prst="rect">
            <a:avLst/>
          </a:prstGeom>
          <a:solidFill>
            <a:srgbClr val="E1A198"/>
          </a:solidFill>
          <a:ln>
            <a:noFill/>
          </a:ln>
        </p:spPr>
        <p:txBody>
          <a:bodyPr lIns="0" tIns="21872" rIns="0" bIns="0" anchor="ctr">
            <a:noAutofit/>
          </a:bodyPr>
          <a:lstStyle/>
          <a:p>
            <a:pPr>
              <a:lnSpc>
                <a:spcPct val="93000"/>
              </a:lnSpc>
            </a:pPr>
            <a:r>
              <a:rPr lang="ru-RU" sz="1400" b="1" spc="-1" dirty="0" smtClean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РАДИКАЛЬНЫЕ </a:t>
            </a:r>
            <a:r>
              <a:rPr lang="ru-RU" sz="1400" b="1" spc="-1" dirty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МЕТОДЫ ЛЕЧЕНИЯ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74106" y="948460"/>
            <a:ext cx="21531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EF1E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ИМПЛАНТАЦИЯ </a:t>
            </a:r>
          </a:p>
          <a:p>
            <a:pPr algn="ctr"/>
            <a:r>
              <a:rPr lang="ru-RU" b="1" dirty="0" smtClean="0">
                <a:solidFill>
                  <a:srgbClr val="FEF1E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ПОМПЫ</a:t>
            </a:r>
            <a:endParaRPr lang="ru-RU" b="1" dirty="0">
              <a:solidFill>
                <a:srgbClr val="FEF1E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33083" y="944811"/>
            <a:ext cx="21916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EF1E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ОПРЕДЕЛЕННЫЕ</a:t>
            </a:r>
          </a:p>
          <a:p>
            <a:pPr algn="ctr"/>
            <a:r>
              <a:rPr lang="ru-RU" b="1" dirty="0" smtClean="0">
                <a:solidFill>
                  <a:srgbClr val="FEF1E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РИСКИ</a:t>
            </a:r>
            <a:endParaRPr lang="ru-RU" b="1" dirty="0">
              <a:solidFill>
                <a:srgbClr val="FEF1E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6576" y="2071996"/>
            <a:ext cx="26340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400" b="1" dirty="0" smtClean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ЧАСТОТА ОСЛОЖНЕНИЙ </a:t>
            </a:r>
            <a:r>
              <a:rPr lang="ru-RU" sz="1600" b="1" baseline="30000" dirty="0" smtClean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ru-RU" sz="1600" b="1" baseline="30000" dirty="0">
              <a:solidFill>
                <a:srgbClr val="2E418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3416066" y="1025660"/>
            <a:ext cx="428210" cy="484632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216472" y="3317978"/>
            <a:ext cx="10342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EF1E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18%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19081" y="2034699"/>
            <a:ext cx="402990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Индивидуальные реакции на действие препарата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Кровотечение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Присоединение бактериальной инфекции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Неисправность системы и поступление в ликвор высоких доз препарата, что может вызвать головокружение, сонливость, слабость, бессонницу, тошноту, рвоту, запоры, нарушения дыхания, снижение мышечного тонуса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Непроходимость </a:t>
            </a:r>
            <a:r>
              <a:rPr lang="ru-RU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люмбального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катетера, что требует повторной операции по его замене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06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41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119336" cy="5670550"/>
          </a:xfrm>
          <a:prstGeom prst="rect">
            <a:avLst/>
          </a:prstGeom>
          <a:solidFill>
            <a:srgbClr val="E1A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BF3E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8280" y="2358221"/>
            <a:ext cx="63239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EF1E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ПРОФИЛАКТИКА </a:t>
            </a:r>
          </a:p>
          <a:p>
            <a:r>
              <a:rPr lang="ru-RU" sz="2800" b="1" dirty="0" smtClean="0">
                <a:solidFill>
                  <a:srgbClr val="FEF1E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ОСЛОЖНЕНИЙ СПАСТИКИ</a:t>
            </a:r>
          </a:p>
        </p:txBody>
      </p:sp>
    </p:spTree>
    <p:extLst>
      <p:ext uri="{BB962C8B-B14F-4D97-AF65-F5344CB8AC3E}">
        <p14:creationId xmlns:p14="http://schemas.microsoft.com/office/powerpoint/2010/main" val="49982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803692" y="4536988"/>
            <a:ext cx="5349462" cy="289367"/>
          </a:xfrm>
          <a:prstGeom prst="rect">
            <a:avLst/>
          </a:prstGeom>
          <a:solidFill>
            <a:srgbClr val="BAE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815053" y="4147401"/>
            <a:ext cx="5349462" cy="289367"/>
          </a:xfrm>
          <a:prstGeom prst="rect">
            <a:avLst/>
          </a:prstGeom>
          <a:solidFill>
            <a:srgbClr val="E0D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803265" y="3754110"/>
            <a:ext cx="5349462" cy="289367"/>
          </a:xfrm>
          <a:prstGeom prst="rect">
            <a:avLst/>
          </a:prstGeom>
          <a:solidFill>
            <a:srgbClr val="BAE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803692" y="3103660"/>
            <a:ext cx="5349462" cy="546526"/>
          </a:xfrm>
          <a:prstGeom prst="rect">
            <a:avLst/>
          </a:prstGeom>
          <a:solidFill>
            <a:srgbClr val="E0D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803692" y="2757821"/>
            <a:ext cx="5349462" cy="289367"/>
          </a:xfrm>
          <a:prstGeom prst="rect">
            <a:avLst/>
          </a:prstGeom>
          <a:solidFill>
            <a:srgbClr val="BAE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803478" y="2373696"/>
            <a:ext cx="5349462" cy="289367"/>
          </a:xfrm>
          <a:prstGeom prst="rect">
            <a:avLst/>
          </a:prstGeom>
          <a:solidFill>
            <a:srgbClr val="E0D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815053" y="1939270"/>
            <a:ext cx="5349462" cy="289367"/>
          </a:xfrm>
          <a:prstGeom prst="rect">
            <a:avLst/>
          </a:prstGeom>
          <a:solidFill>
            <a:srgbClr val="BAE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803265" y="1523960"/>
            <a:ext cx="5349462" cy="289367"/>
          </a:xfrm>
          <a:prstGeom prst="rect">
            <a:avLst/>
          </a:prstGeom>
          <a:solidFill>
            <a:srgbClr val="E0D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43289" y="2228637"/>
            <a:ext cx="5700152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2060"/>
              </a:buClr>
              <a:buSzPct val="40000"/>
              <a:tabLst>
                <a:tab pos="0" algn="l"/>
                <a:tab pos="79661" algn="l"/>
                <a:tab pos="416666" algn="l"/>
                <a:tab pos="753670" algn="l"/>
                <a:tab pos="1090675" algn="l"/>
                <a:tab pos="1427680" algn="l"/>
                <a:tab pos="1764685" algn="l"/>
                <a:tab pos="2101690" algn="l"/>
                <a:tab pos="2438694" algn="l"/>
                <a:tab pos="2775700" algn="l"/>
                <a:tab pos="3112704" algn="l"/>
                <a:tab pos="3449440" algn="l"/>
                <a:tab pos="3786445" algn="l"/>
                <a:tab pos="4123450" algn="l"/>
                <a:tab pos="4460455" algn="l"/>
                <a:tab pos="4797459" algn="l"/>
                <a:tab pos="5134465" algn="l"/>
                <a:tab pos="5471469" algn="l"/>
                <a:tab pos="5808474" algn="l"/>
                <a:tab pos="6145479" algn="l"/>
                <a:tab pos="6482484" algn="l"/>
              </a:tabLst>
            </a:pPr>
            <a:r>
              <a:rPr lang="ru-RU" sz="1350" dirty="0">
                <a:solidFill>
                  <a:srgbClr val="002060"/>
                </a:solidFill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03265" y="1398016"/>
            <a:ext cx="5198991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84000"/>
              <a:tabLst>
                <a:tab pos="0" algn="l"/>
                <a:tab pos="79661" algn="l"/>
                <a:tab pos="416666" algn="l"/>
                <a:tab pos="753670" algn="l"/>
                <a:tab pos="1090675" algn="l"/>
                <a:tab pos="1427680" algn="l"/>
                <a:tab pos="1764685" algn="l"/>
                <a:tab pos="2101690" algn="l"/>
                <a:tab pos="2438694" algn="l"/>
                <a:tab pos="2775700" algn="l"/>
                <a:tab pos="3112704" algn="l"/>
                <a:tab pos="3449440" algn="l"/>
                <a:tab pos="3786445" algn="l"/>
                <a:tab pos="4123450" algn="l"/>
                <a:tab pos="4460455" algn="l"/>
                <a:tab pos="4797459" algn="l"/>
                <a:tab pos="5134465" algn="l"/>
                <a:tab pos="5471469" algn="l"/>
                <a:tab pos="5808474" algn="l"/>
                <a:tab pos="6145479" algn="l"/>
                <a:tab pos="6482484" algn="l"/>
              </a:tabLst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Грамотное позиционирование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buSzPct val="84000"/>
              <a:tabLst>
                <a:tab pos="0" algn="l"/>
                <a:tab pos="79661" algn="l"/>
                <a:tab pos="416666" algn="l"/>
                <a:tab pos="753670" algn="l"/>
                <a:tab pos="1090675" algn="l"/>
                <a:tab pos="1427680" algn="l"/>
                <a:tab pos="1764685" algn="l"/>
                <a:tab pos="2101690" algn="l"/>
                <a:tab pos="2438694" algn="l"/>
                <a:tab pos="2775700" algn="l"/>
                <a:tab pos="3112704" algn="l"/>
                <a:tab pos="3449440" algn="l"/>
                <a:tab pos="3786445" algn="l"/>
                <a:tab pos="4123450" algn="l"/>
                <a:tab pos="4460455" algn="l"/>
                <a:tab pos="4797459" algn="l"/>
                <a:tab pos="5134465" algn="l"/>
                <a:tab pos="5471469" algn="l"/>
                <a:tab pos="5808474" algn="l"/>
                <a:tab pos="6145479" algn="l"/>
                <a:tab pos="6482484" algn="l"/>
              </a:tabLst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Активная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пассивная гимнастика</a:t>
            </a:r>
          </a:p>
          <a:p>
            <a:pPr>
              <a:lnSpc>
                <a:spcPct val="150000"/>
              </a:lnSpc>
              <a:buSzPct val="84000"/>
              <a:tabLst>
                <a:tab pos="0" algn="l"/>
                <a:tab pos="79661" algn="l"/>
                <a:tab pos="416666" algn="l"/>
                <a:tab pos="753670" algn="l"/>
                <a:tab pos="1090675" algn="l"/>
                <a:tab pos="1427680" algn="l"/>
                <a:tab pos="1764685" algn="l"/>
                <a:tab pos="2101690" algn="l"/>
                <a:tab pos="2438694" algn="l"/>
                <a:tab pos="2775700" algn="l"/>
                <a:tab pos="3112704" algn="l"/>
                <a:tab pos="3449440" algn="l"/>
                <a:tab pos="3786445" algn="l"/>
                <a:tab pos="4123450" algn="l"/>
                <a:tab pos="4460455" algn="l"/>
                <a:tab pos="4797459" algn="l"/>
                <a:tab pos="5134465" algn="l"/>
                <a:tab pos="5471469" algn="l"/>
                <a:tab pos="5808474" algn="l"/>
                <a:tab pos="6145479" algn="l"/>
                <a:tab pos="6482484" algn="l"/>
              </a:tabLst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Включение пациента в самообслуживание</a:t>
            </a:r>
          </a:p>
          <a:p>
            <a:pPr>
              <a:lnSpc>
                <a:spcPct val="150000"/>
              </a:lnSpc>
              <a:buSzPct val="84000"/>
              <a:tabLst>
                <a:tab pos="0" algn="l"/>
                <a:tab pos="79661" algn="l"/>
                <a:tab pos="416666" algn="l"/>
                <a:tab pos="753670" algn="l"/>
                <a:tab pos="1090675" algn="l"/>
                <a:tab pos="1427680" algn="l"/>
                <a:tab pos="1764685" algn="l"/>
                <a:tab pos="2101690" algn="l"/>
                <a:tab pos="2438694" algn="l"/>
                <a:tab pos="2775700" algn="l"/>
                <a:tab pos="3112704" algn="l"/>
                <a:tab pos="3449440" algn="l"/>
                <a:tab pos="3786445" algn="l"/>
                <a:tab pos="4123450" algn="l"/>
                <a:tab pos="4460455" algn="l"/>
                <a:tab pos="4797459" algn="l"/>
                <a:tab pos="5134465" algn="l"/>
                <a:tab pos="5471469" algn="l"/>
                <a:tab pos="5808474" algn="l"/>
                <a:tab pos="6145479" algn="l"/>
                <a:tab pos="6482484" algn="l"/>
              </a:tabLst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Психологическая помощь</a:t>
            </a:r>
          </a:p>
          <a:p>
            <a:pPr>
              <a:buSzPct val="84000"/>
              <a:tabLst>
                <a:tab pos="0" algn="l"/>
                <a:tab pos="79661" algn="l"/>
                <a:tab pos="416666" algn="l"/>
                <a:tab pos="753670" algn="l"/>
                <a:tab pos="1090675" algn="l"/>
                <a:tab pos="1427680" algn="l"/>
                <a:tab pos="1764685" algn="l"/>
                <a:tab pos="2101690" algn="l"/>
                <a:tab pos="2438694" algn="l"/>
                <a:tab pos="2775700" algn="l"/>
                <a:tab pos="3112704" algn="l"/>
                <a:tab pos="3449440" algn="l"/>
                <a:tab pos="3786445" algn="l"/>
                <a:tab pos="4123450" algn="l"/>
                <a:tab pos="4460455" algn="l"/>
                <a:tab pos="4797459" algn="l"/>
                <a:tab pos="5134465" algn="l"/>
                <a:tab pos="5471469" algn="l"/>
                <a:tab pos="5808474" algn="l"/>
                <a:tab pos="6145479" algn="l"/>
                <a:tab pos="6482484" algn="l"/>
              </a:tabLst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Налаживание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альтернативной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коммуникации </a:t>
            </a:r>
          </a:p>
          <a:p>
            <a:pPr>
              <a:buSzPct val="84000"/>
              <a:tabLst>
                <a:tab pos="0" algn="l"/>
                <a:tab pos="79661" algn="l"/>
                <a:tab pos="416666" algn="l"/>
                <a:tab pos="753670" algn="l"/>
                <a:tab pos="1090675" algn="l"/>
                <a:tab pos="1427680" algn="l"/>
                <a:tab pos="1764685" algn="l"/>
                <a:tab pos="2101690" algn="l"/>
                <a:tab pos="2438694" algn="l"/>
                <a:tab pos="2775700" algn="l"/>
                <a:tab pos="3112704" algn="l"/>
                <a:tab pos="3449440" algn="l"/>
                <a:tab pos="3786445" algn="l"/>
                <a:tab pos="4123450" algn="l"/>
                <a:tab pos="4460455" algn="l"/>
                <a:tab pos="4797459" algn="l"/>
                <a:tab pos="5134465" algn="l"/>
                <a:tab pos="5471469" algn="l"/>
                <a:tab pos="5808474" algn="l"/>
                <a:tab pos="6145479" algn="l"/>
                <a:tab pos="6482484" algn="l"/>
              </a:tabLst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пациентом</a:t>
            </a:r>
          </a:p>
          <a:p>
            <a:pPr>
              <a:lnSpc>
                <a:spcPct val="150000"/>
              </a:lnSpc>
              <a:buSzPct val="84000"/>
              <a:tabLst>
                <a:tab pos="0" algn="l"/>
                <a:tab pos="79661" algn="l"/>
                <a:tab pos="416666" algn="l"/>
                <a:tab pos="753670" algn="l"/>
                <a:tab pos="1090675" algn="l"/>
                <a:tab pos="1427680" algn="l"/>
                <a:tab pos="1764685" algn="l"/>
                <a:tab pos="2101690" algn="l"/>
                <a:tab pos="2438694" algn="l"/>
                <a:tab pos="2775700" algn="l"/>
                <a:tab pos="3112704" algn="l"/>
                <a:tab pos="3449440" algn="l"/>
                <a:tab pos="3786445" algn="l"/>
                <a:tab pos="4123450" algn="l"/>
                <a:tab pos="4460455" algn="l"/>
                <a:tab pos="4797459" algn="l"/>
                <a:tab pos="5134465" algn="l"/>
                <a:tab pos="5471469" algn="l"/>
                <a:tab pos="5808474" algn="l"/>
                <a:tab pos="6145479" algn="l"/>
                <a:tab pos="6482484" algn="l"/>
              </a:tabLst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Командный подход к пациенту</a:t>
            </a:r>
          </a:p>
          <a:p>
            <a:pPr>
              <a:lnSpc>
                <a:spcPct val="150000"/>
              </a:lnSpc>
              <a:buSzPct val="84000"/>
              <a:tabLst>
                <a:tab pos="0" algn="l"/>
                <a:tab pos="79661" algn="l"/>
                <a:tab pos="416666" algn="l"/>
                <a:tab pos="753670" algn="l"/>
                <a:tab pos="1090675" algn="l"/>
                <a:tab pos="1427680" algn="l"/>
                <a:tab pos="1764685" algn="l"/>
                <a:tab pos="2101690" algn="l"/>
                <a:tab pos="2438694" algn="l"/>
                <a:tab pos="2775700" algn="l"/>
                <a:tab pos="3112704" algn="l"/>
                <a:tab pos="3449440" algn="l"/>
                <a:tab pos="3786445" algn="l"/>
                <a:tab pos="4123450" algn="l"/>
                <a:tab pos="4460455" algn="l"/>
                <a:tab pos="4797459" algn="l"/>
                <a:tab pos="5134465" algn="l"/>
                <a:tab pos="5471469" algn="l"/>
                <a:tab pos="5808474" algn="l"/>
                <a:tab pos="6145479" algn="l"/>
                <a:tab pos="6482484" algn="l"/>
              </a:tabLst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Лечение инфекций</a:t>
            </a:r>
          </a:p>
          <a:p>
            <a:pPr>
              <a:lnSpc>
                <a:spcPct val="150000"/>
              </a:lnSpc>
              <a:buSzPct val="84000"/>
              <a:tabLst>
                <a:tab pos="0" algn="l"/>
                <a:tab pos="79661" algn="l"/>
                <a:tab pos="416666" algn="l"/>
                <a:tab pos="753670" algn="l"/>
                <a:tab pos="1090675" algn="l"/>
                <a:tab pos="1427680" algn="l"/>
                <a:tab pos="1764685" algn="l"/>
                <a:tab pos="2101690" algn="l"/>
                <a:tab pos="2438694" algn="l"/>
                <a:tab pos="2775700" algn="l"/>
                <a:tab pos="3112704" algn="l"/>
                <a:tab pos="3449440" algn="l"/>
                <a:tab pos="3786445" algn="l"/>
                <a:tab pos="4123450" algn="l"/>
                <a:tab pos="4460455" algn="l"/>
                <a:tab pos="4797459" algn="l"/>
                <a:tab pos="5134465" algn="l"/>
                <a:tab pos="5471469" algn="l"/>
                <a:tab pos="5808474" algn="l"/>
                <a:tab pos="6145479" algn="l"/>
                <a:tab pos="6482484" algn="l"/>
              </a:tabLst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Индивидуальный маршрут помощи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19336" cy="5670550"/>
          </a:xfrm>
          <a:prstGeom prst="rect">
            <a:avLst/>
          </a:prstGeom>
          <a:solidFill>
            <a:srgbClr val="2E4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BF3E2"/>
              </a:solidFill>
            </a:endParaRPr>
          </a:p>
        </p:txBody>
      </p:sp>
      <p:sp>
        <p:nvSpPr>
          <p:cNvPr id="6" name="TextShape 1"/>
          <p:cNvSpPr txBox="1"/>
          <p:nvPr/>
        </p:nvSpPr>
        <p:spPr>
          <a:xfrm>
            <a:off x="3183038" y="0"/>
            <a:ext cx="4378224" cy="317499"/>
          </a:xfrm>
          <a:prstGeom prst="rect">
            <a:avLst/>
          </a:prstGeom>
          <a:solidFill>
            <a:srgbClr val="E1A198"/>
          </a:solidFill>
          <a:ln>
            <a:noFill/>
          </a:ln>
        </p:spPr>
        <p:txBody>
          <a:bodyPr lIns="0" tIns="21872" rIns="0" bIns="0" anchor="ctr">
            <a:noAutofit/>
          </a:bodyPr>
          <a:lstStyle/>
          <a:p>
            <a:pPr>
              <a:lnSpc>
                <a:spcPct val="93000"/>
              </a:lnSpc>
            </a:pPr>
            <a:r>
              <a:rPr lang="ru-RU" sz="1400" spc="-1" dirty="0" smtClean="0">
                <a:solidFill>
                  <a:srgbClr val="2E418D"/>
                </a:solidFill>
                <a:latin typeface="Arial Black" panose="020B0A04020102020204" pitchFamily="34" charset="0"/>
              </a:rPr>
              <a:t>   </a:t>
            </a:r>
            <a:r>
              <a:rPr lang="ru-RU" sz="1400" b="1" spc="-1" dirty="0" smtClean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ПРОФИЛАКТИКА ОСЛОЖНЕНИЙ СПАСТИКИ</a:t>
            </a:r>
            <a:endParaRPr lang="ru-RU" sz="1400" b="1" spc="-1" dirty="0">
              <a:solidFill>
                <a:srgbClr val="2E418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object 3"/>
          <p:cNvSpPr/>
          <p:nvPr/>
        </p:nvSpPr>
        <p:spPr>
          <a:xfrm>
            <a:off x="346468" y="2540826"/>
            <a:ext cx="1307571" cy="1269201"/>
          </a:xfrm>
          <a:custGeom>
            <a:avLst/>
            <a:gdLst/>
            <a:ahLst/>
            <a:cxnLst/>
            <a:rect l="l" t="t" r="r" b="b"/>
            <a:pathLst>
              <a:path w="1765300" h="1765300">
                <a:moveTo>
                  <a:pt x="882653" y="0"/>
                </a:moveTo>
                <a:lnTo>
                  <a:pt x="837496" y="1149"/>
                </a:lnTo>
                <a:lnTo>
                  <a:pt x="792434" y="4596"/>
                </a:lnTo>
                <a:lnTo>
                  <a:pt x="747563" y="10342"/>
                </a:lnTo>
                <a:lnTo>
                  <a:pt x="702977" y="18386"/>
                </a:lnTo>
                <a:lnTo>
                  <a:pt x="658771" y="28728"/>
                </a:lnTo>
                <a:lnTo>
                  <a:pt x="615040" y="41368"/>
                </a:lnTo>
                <a:lnTo>
                  <a:pt x="571881" y="56307"/>
                </a:lnTo>
                <a:lnTo>
                  <a:pt x="529387" y="73544"/>
                </a:lnTo>
                <a:lnTo>
                  <a:pt x="487653" y="93080"/>
                </a:lnTo>
                <a:lnTo>
                  <a:pt x="446776" y="114913"/>
                </a:lnTo>
                <a:lnTo>
                  <a:pt x="406850" y="139045"/>
                </a:lnTo>
                <a:lnTo>
                  <a:pt x="367969" y="165475"/>
                </a:lnTo>
                <a:lnTo>
                  <a:pt x="330230" y="194204"/>
                </a:lnTo>
                <a:lnTo>
                  <a:pt x="293727" y="225231"/>
                </a:lnTo>
                <a:lnTo>
                  <a:pt x="258556" y="258556"/>
                </a:lnTo>
                <a:lnTo>
                  <a:pt x="225231" y="293727"/>
                </a:lnTo>
                <a:lnTo>
                  <a:pt x="194204" y="330230"/>
                </a:lnTo>
                <a:lnTo>
                  <a:pt x="165475" y="367969"/>
                </a:lnTo>
                <a:lnTo>
                  <a:pt x="139045" y="406850"/>
                </a:lnTo>
                <a:lnTo>
                  <a:pt x="114913" y="446776"/>
                </a:lnTo>
                <a:lnTo>
                  <a:pt x="93080" y="487653"/>
                </a:lnTo>
                <a:lnTo>
                  <a:pt x="73544" y="529387"/>
                </a:lnTo>
                <a:lnTo>
                  <a:pt x="56307" y="571881"/>
                </a:lnTo>
                <a:lnTo>
                  <a:pt x="41368" y="615040"/>
                </a:lnTo>
                <a:lnTo>
                  <a:pt x="28728" y="658771"/>
                </a:lnTo>
                <a:lnTo>
                  <a:pt x="18386" y="702977"/>
                </a:lnTo>
                <a:lnTo>
                  <a:pt x="10318" y="747747"/>
                </a:lnTo>
                <a:lnTo>
                  <a:pt x="4596" y="792434"/>
                </a:lnTo>
                <a:lnTo>
                  <a:pt x="1149" y="837496"/>
                </a:lnTo>
                <a:lnTo>
                  <a:pt x="0" y="882653"/>
                </a:lnTo>
                <a:lnTo>
                  <a:pt x="1149" y="927809"/>
                </a:lnTo>
                <a:lnTo>
                  <a:pt x="4596" y="972871"/>
                </a:lnTo>
                <a:lnTo>
                  <a:pt x="10342" y="1017743"/>
                </a:lnTo>
                <a:lnTo>
                  <a:pt x="18386" y="1062329"/>
                </a:lnTo>
                <a:lnTo>
                  <a:pt x="28728" y="1106535"/>
                </a:lnTo>
                <a:lnTo>
                  <a:pt x="41368" y="1150265"/>
                </a:lnTo>
                <a:lnTo>
                  <a:pt x="56307" y="1193425"/>
                </a:lnTo>
                <a:lnTo>
                  <a:pt x="73544" y="1235919"/>
                </a:lnTo>
                <a:lnTo>
                  <a:pt x="93080" y="1277652"/>
                </a:lnTo>
                <a:lnTo>
                  <a:pt x="114913" y="1318529"/>
                </a:lnTo>
                <a:lnTo>
                  <a:pt x="139045" y="1358456"/>
                </a:lnTo>
                <a:lnTo>
                  <a:pt x="165475" y="1397336"/>
                </a:lnTo>
                <a:lnTo>
                  <a:pt x="194204" y="1435075"/>
                </a:lnTo>
                <a:lnTo>
                  <a:pt x="225231" y="1471578"/>
                </a:lnTo>
                <a:lnTo>
                  <a:pt x="258556" y="1506750"/>
                </a:lnTo>
                <a:lnTo>
                  <a:pt x="293728" y="1540074"/>
                </a:lnTo>
                <a:lnTo>
                  <a:pt x="330234" y="1571099"/>
                </a:lnTo>
                <a:lnTo>
                  <a:pt x="367979" y="1599827"/>
                </a:lnTo>
                <a:lnTo>
                  <a:pt x="406866" y="1626256"/>
                </a:lnTo>
                <a:lnTo>
                  <a:pt x="446801" y="1650387"/>
                </a:lnTo>
                <a:lnTo>
                  <a:pt x="487688" y="1672220"/>
                </a:lnTo>
                <a:lnTo>
                  <a:pt x="529431" y="1691754"/>
                </a:lnTo>
                <a:lnTo>
                  <a:pt x="571936" y="1708991"/>
                </a:lnTo>
                <a:lnTo>
                  <a:pt x="615108" y="1723929"/>
                </a:lnTo>
                <a:lnTo>
                  <a:pt x="658850" y="1736569"/>
                </a:lnTo>
                <a:lnTo>
                  <a:pt x="703067" y="1746911"/>
                </a:lnTo>
                <a:lnTo>
                  <a:pt x="747665" y="1754954"/>
                </a:lnTo>
                <a:lnTo>
                  <a:pt x="792548" y="1760700"/>
                </a:lnTo>
                <a:lnTo>
                  <a:pt x="837620" y="1764147"/>
                </a:lnTo>
                <a:lnTo>
                  <a:pt x="882786" y="1765296"/>
                </a:lnTo>
                <a:lnTo>
                  <a:pt x="927951" y="1764147"/>
                </a:lnTo>
                <a:lnTo>
                  <a:pt x="973020" y="1760700"/>
                </a:lnTo>
                <a:lnTo>
                  <a:pt x="1017896" y="1754954"/>
                </a:lnTo>
                <a:lnTo>
                  <a:pt x="1062486" y="1746911"/>
                </a:lnTo>
                <a:lnTo>
                  <a:pt x="1106693" y="1736569"/>
                </a:lnTo>
                <a:lnTo>
                  <a:pt x="1150422" y="1723929"/>
                </a:lnTo>
                <a:lnTo>
                  <a:pt x="1193578" y="1708991"/>
                </a:lnTo>
                <a:lnTo>
                  <a:pt x="1236065" y="1691754"/>
                </a:lnTo>
                <a:lnTo>
                  <a:pt x="1277789" y="1672220"/>
                </a:lnTo>
                <a:lnTo>
                  <a:pt x="1318653" y="1650387"/>
                </a:lnTo>
                <a:lnTo>
                  <a:pt x="1358563" y="1626256"/>
                </a:lnTo>
                <a:lnTo>
                  <a:pt x="1397423" y="1599827"/>
                </a:lnTo>
                <a:lnTo>
                  <a:pt x="1435137" y="1571099"/>
                </a:lnTo>
                <a:lnTo>
                  <a:pt x="1471611" y="1540074"/>
                </a:lnTo>
                <a:lnTo>
                  <a:pt x="1506750" y="1506750"/>
                </a:lnTo>
                <a:lnTo>
                  <a:pt x="1540075" y="1471578"/>
                </a:lnTo>
                <a:lnTo>
                  <a:pt x="1571101" y="1435075"/>
                </a:lnTo>
                <a:lnTo>
                  <a:pt x="1599830" y="1397336"/>
                </a:lnTo>
                <a:lnTo>
                  <a:pt x="1626260" y="1358456"/>
                </a:lnTo>
                <a:lnTo>
                  <a:pt x="1650392" y="1318529"/>
                </a:lnTo>
                <a:lnTo>
                  <a:pt x="1672226" y="1277652"/>
                </a:lnTo>
                <a:lnTo>
                  <a:pt x="1683359" y="1253867"/>
                </a:lnTo>
                <a:lnTo>
                  <a:pt x="764676" y="1253867"/>
                </a:lnTo>
                <a:lnTo>
                  <a:pt x="412378" y="901557"/>
                </a:lnTo>
                <a:lnTo>
                  <a:pt x="566188" y="747747"/>
                </a:lnTo>
                <a:lnTo>
                  <a:pt x="963327" y="747747"/>
                </a:lnTo>
                <a:lnTo>
                  <a:pt x="1199473" y="511794"/>
                </a:lnTo>
                <a:lnTo>
                  <a:pt x="1683526" y="511794"/>
                </a:lnTo>
                <a:lnTo>
                  <a:pt x="1672226" y="487653"/>
                </a:lnTo>
                <a:lnTo>
                  <a:pt x="1650392" y="446776"/>
                </a:lnTo>
                <a:lnTo>
                  <a:pt x="1626260" y="406850"/>
                </a:lnTo>
                <a:lnTo>
                  <a:pt x="1599830" y="367969"/>
                </a:lnTo>
                <a:lnTo>
                  <a:pt x="1571101" y="330230"/>
                </a:lnTo>
                <a:lnTo>
                  <a:pt x="1540075" y="293727"/>
                </a:lnTo>
                <a:lnTo>
                  <a:pt x="1506750" y="258556"/>
                </a:lnTo>
                <a:lnTo>
                  <a:pt x="1471578" y="225231"/>
                </a:lnTo>
                <a:lnTo>
                  <a:pt x="1435075" y="194204"/>
                </a:lnTo>
                <a:lnTo>
                  <a:pt x="1397336" y="165475"/>
                </a:lnTo>
                <a:lnTo>
                  <a:pt x="1358456" y="139045"/>
                </a:lnTo>
                <a:lnTo>
                  <a:pt x="1318529" y="114913"/>
                </a:lnTo>
                <a:lnTo>
                  <a:pt x="1277652" y="93080"/>
                </a:lnTo>
                <a:lnTo>
                  <a:pt x="1235919" y="73544"/>
                </a:lnTo>
                <a:lnTo>
                  <a:pt x="1193425" y="56307"/>
                </a:lnTo>
                <a:lnTo>
                  <a:pt x="1150265" y="41368"/>
                </a:lnTo>
                <a:lnTo>
                  <a:pt x="1106535" y="28728"/>
                </a:lnTo>
                <a:lnTo>
                  <a:pt x="1062329" y="18386"/>
                </a:lnTo>
                <a:lnTo>
                  <a:pt x="1017743" y="10342"/>
                </a:lnTo>
                <a:lnTo>
                  <a:pt x="972871" y="4596"/>
                </a:lnTo>
                <a:lnTo>
                  <a:pt x="927809" y="1149"/>
                </a:lnTo>
                <a:lnTo>
                  <a:pt x="882653" y="0"/>
                </a:lnTo>
                <a:close/>
              </a:path>
              <a:path w="1765300" h="1765300">
                <a:moveTo>
                  <a:pt x="1683526" y="511794"/>
                </a:moveTo>
                <a:lnTo>
                  <a:pt x="1199473" y="511794"/>
                </a:lnTo>
                <a:lnTo>
                  <a:pt x="1353296" y="665616"/>
                </a:lnTo>
                <a:lnTo>
                  <a:pt x="764676" y="1253867"/>
                </a:lnTo>
                <a:lnTo>
                  <a:pt x="1683359" y="1253867"/>
                </a:lnTo>
                <a:lnTo>
                  <a:pt x="1691761" y="1235919"/>
                </a:lnTo>
                <a:lnTo>
                  <a:pt x="1708998" y="1193425"/>
                </a:lnTo>
                <a:lnTo>
                  <a:pt x="1723937" y="1150265"/>
                </a:lnTo>
                <a:lnTo>
                  <a:pt x="1736577" y="1106535"/>
                </a:lnTo>
                <a:lnTo>
                  <a:pt x="1746920" y="1062329"/>
                </a:lnTo>
                <a:lnTo>
                  <a:pt x="1754964" y="1017743"/>
                </a:lnTo>
                <a:lnTo>
                  <a:pt x="1760709" y="972871"/>
                </a:lnTo>
                <a:lnTo>
                  <a:pt x="1764157" y="927809"/>
                </a:lnTo>
                <a:lnTo>
                  <a:pt x="1765306" y="882653"/>
                </a:lnTo>
                <a:lnTo>
                  <a:pt x="1764157" y="837496"/>
                </a:lnTo>
                <a:lnTo>
                  <a:pt x="1760709" y="792434"/>
                </a:lnTo>
                <a:lnTo>
                  <a:pt x="1754964" y="747563"/>
                </a:lnTo>
                <a:lnTo>
                  <a:pt x="1746920" y="702977"/>
                </a:lnTo>
                <a:lnTo>
                  <a:pt x="1736577" y="658771"/>
                </a:lnTo>
                <a:lnTo>
                  <a:pt x="1723937" y="615040"/>
                </a:lnTo>
                <a:lnTo>
                  <a:pt x="1708998" y="571881"/>
                </a:lnTo>
                <a:lnTo>
                  <a:pt x="1691761" y="529387"/>
                </a:lnTo>
                <a:lnTo>
                  <a:pt x="1683526" y="511794"/>
                </a:lnTo>
                <a:close/>
              </a:path>
              <a:path w="1765300" h="1765300">
                <a:moveTo>
                  <a:pt x="963327" y="747747"/>
                </a:moveTo>
                <a:lnTo>
                  <a:pt x="566188" y="747747"/>
                </a:lnTo>
                <a:lnTo>
                  <a:pt x="764676" y="946235"/>
                </a:lnTo>
                <a:lnTo>
                  <a:pt x="963327" y="747747"/>
                </a:lnTo>
                <a:close/>
              </a:path>
            </a:pathLst>
          </a:custGeom>
          <a:solidFill>
            <a:srgbClr val="02A298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43289" y="2228637"/>
            <a:ext cx="5700152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2060"/>
              </a:buClr>
              <a:buSzPct val="40000"/>
              <a:tabLst>
                <a:tab pos="0" algn="l"/>
                <a:tab pos="79661" algn="l"/>
                <a:tab pos="416666" algn="l"/>
                <a:tab pos="753670" algn="l"/>
                <a:tab pos="1090675" algn="l"/>
                <a:tab pos="1427680" algn="l"/>
                <a:tab pos="1764685" algn="l"/>
                <a:tab pos="2101690" algn="l"/>
                <a:tab pos="2438694" algn="l"/>
                <a:tab pos="2775700" algn="l"/>
                <a:tab pos="3112704" algn="l"/>
                <a:tab pos="3449440" algn="l"/>
                <a:tab pos="3786445" algn="l"/>
                <a:tab pos="4123450" algn="l"/>
                <a:tab pos="4460455" algn="l"/>
                <a:tab pos="4797459" algn="l"/>
                <a:tab pos="5134465" algn="l"/>
                <a:tab pos="5471469" algn="l"/>
                <a:tab pos="5808474" algn="l"/>
                <a:tab pos="6145479" algn="l"/>
                <a:tab pos="6482484" algn="l"/>
              </a:tabLst>
            </a:pPr>
            <a:r>
              <a:rPr lang="ru-RU" sz="1350" dirty="0">
                <a:solidFill>
                  <a:srgbClr val="002060"/>
                </a:solidFill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19817" y="2378678"/>
            <a:ext cx="57688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84000"/>
              <a:tabLst>
                <a:tab pos="0" algn="l"/>
                <a:tab pos="79661" algn="l"/>
                <a:tab pos="416666" algn="l"/>
                <a:tab pos="753670" algn="l"/>
                <a:tab pos="1090675" algn="l"/>
                <a:tab pos="1427680" algn="l"/>
                <a:tab pos="1764685" algn="l"/>
                <a:tab pos="2101690" algn="l"/>
                <a:tab pos="2438694" algn="l"/>
                <a:tab pos="2775700" algn="l"/>
                <a:tab pos="3112704" algn="l"/>
                <a:tab pos="3449440" algn="l"/>
                <a:tab pos="3786445" algn="l"/>
                <a:tab pos="4123450" algn="l"/>
                <a:tab pos="4460455" algn="l"/>
                <a:tab pos="4797459" algn="l"/>
                <a:tab pos="5134465" algn="l"/>
                <a:tab pos="5471469" algn="l"/>
                <a:tab pos="5808474" algn="l"/>
                <a:tab pos="6145479" algn="l"/>
                <a:tab pos="6482484" algn="l"/>
              </a:tabLst>
            </a:pPr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Стопа может деформироваться  за 10 дней! </a:t>
            </a:r>
          </a:p>
          <a:p>
            <a:pPr>
              <a:buSzPct val="84000"/>
              <a:tabLst>
                <a:tab pos="0" algn="l"/>
                <a:tab pos="79661" algn="l"/>
                <a:tab pos="416666" algn="l"/>
                <a:tab pos="753670" algn="l"/>
                <a:tab pos="1090675" algn="l"/>
                <a:tab pos="1427680" algn="l"/>
                <a:tab pos="1764685" algn="l"/>
                <a:tab pos="2101690" algn="l"/>
                <a:tab pos="2438694" algn="l"/>
                <a:tab pos="2775700" algn="l"/>
                <a:tab pos="3112704" algn="l"/>
                <a:tab pos="3449440" algn="l"/>
                <a:tab pos="3786445" algn="l"/>
                <a:tab pos="4123450" algn="l"/>
                <a:tab pos="4460455" algn="l"/>
                <a:tab pos="4797459" algn="l"/>
                <a:tab pos="5134465" algn="l"/>
                <a:tab pos="5471469" algn="l"/>
                <a:tab pos="5808474" algn="l"/>
                <a:tab pos="6145479" algn="l"/>
                <a:tab pos="6482484" algn="l"/>
              </a:tabLst>
            </a:pPr>
            <a:r>
              <a:rPr lang="ru-RU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Ортезы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для сна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обувь для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бодрствования</a:t>
            </a:r>
          </a:p>
          <a:p>
            <a:pPr>
              <a:buSzPct val="84000"/>
              <a:tabLst>
                <a:tab pos="0" algn="l"/>
                <a:tab pos="79661" algn="l"/>
                <a:tab pos="416666" algn="l"/>
                <a:tab pos="753670" algn="l"/>
                <a:tab pos="1090675" algn="l"/>
                <a:tab pos="1427680" algn="l"/>
                <a:tab pos="1764685" algn="l"/>
                <a:tab pos="2101690" algn="l"/>
                <a:tab pos="2438694" algn="l"/>
                <a:tab pos="2775700" algn="l"/>
                <a:tab pos="3112704" algn="l"/>
                <a:tab pos="3449440" algn="l"/>
                <a:tab pos="3786445" algn="l"/>
                <a:tab pos="4123450" algn="l"/>
                <a:tab pos="4460455" algn="l"/>
                <a:tab pos="4797459" algn="l"/>
                <a:tab pos="5134465" algn="l"/>
                <a:tab pos="5471469" algn="l"/>
                <a:tab pos="5808474" algn="l"/>
                <a:tab pos="6145479" algn="l"/>
                <a:tab pos="6482484" algn="l"/>
              </a:tabLst>
            </a:pPr>
            <a:r>
              <a:rPr lang="ru-RU" sz="1600" dirty="0" smtClean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/подойдет любая обувь с твердой пяткой/</a:t>
            </a:r>
            <a:endParaRPr lang="en-US" sz="1600" dirty="0" smtClean="0">
              <a:solidFill>
                <a:srgbClr val="2E418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9816" y="973690"/>
            <a:ext cx="58175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84000"/>
              <a:tabLst>
                <a:tab pos="0" algn="l"/>
                <a:tab pos="79661" algn="l"/>
                <a:tab pos="416666" algn="l"/>
                <a:tab pos="753670" algn="l"/>
                <a:tab pos="1090675" algn="l"/>
                <a:tab pos="1427680" algn="l"/>
                <a:tab pos="1764685" algn="l"/>
                <a:tab pos="2101690" algn="l"/>
                <a:tab pos="2438694" algn="l"/>
                <a:tab pos="2775700" algn="l"/>
                <a:tab pos="3112704" algn="l"/>
                <a:tab pos="3449440" algn="l"/>
                <a:tab pos="3786445" algn="l"/>
                <a:tab pos="4123450" algn="l"/>
                <a:tab pos="4460455" algn="l"/>
                <a:tab pos="4797459" algn="l"/>
                <a:tab pos="5134465" algn="l"/>
                <a:tab pos="5471469" algn="l"/>
                <a:tab pos="5808474" algn="l"/>
                <a:tab pos="6145479" algn="l"/>
                <a:tab pos="6482484" algn="l"/>
              </a:tabLst>
            </a:pPr>
            <a:r>
              <a:rPr lang="ru-RU" sz="2000" b="1" dirty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ДАЖЕ САМЫЕ ПРОСТЫЕ ВЕЩИ МОГУТ ПОМОЧЬ В ПРОФИЛАКТИКЕ </a:t>
            </a:r>
            <a:r>
              <a:rPr lang="ru-RU" sz="2000" b="1" dirty="0" smtClean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ОСЛОЖНЕНИЙ!</a:t>
            </a:r>
            <a:r>
              <a:rPr lang="en-US" sz="2000" b="1" dirty="0" smtClean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000" b="1" dirty="0">
              <a:solidFill>
                <a:srgbClr val="2E418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119336" cy="5670550"/>
          </a:xfrm>
          <a:prstGeom prst="rect">
            <a:avLst/>
          </a:prstGeom>
          <a:solidFill>
            <a:srgbClr val="2E4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BF3E2"/>
              </a:solidFill>
            </a:endParaRPr>
          </a:p>
        </p:txBody>
      </p:sp>
      <p:sp>
        <p:nvSpPr>
          <p:cNvPr id="7" name="TextShape 1"/>
          <p:cNvSpPr txBox="1"/>
          <p:nvPr/>
        </p:nvSpPr>
        <p:spPr>
          <a:xfrm>
            <a:off x="3206186" y="0"/>
            <a:ext cx="4355075" cy="317499"/>
          </a:xfrm>
          <a:prstGeom prst="rect">
            <a:avLst/>
          </a:prstGeom>
          <a:solidFill>
            <a:srgbClr val="E1A198"/>
          </a:solidFill>
          <a:ln>
            <a:noFill/>
          </a:ln>
        </p:spPr>
        <p:txBody>
          <a:bodyPr lIns="0" tIns="21872" rIns="0" bIns="0" anchor="ctr">
            <a:noAutofit/>
          </a:bodyPr>
          <a:lstStyle/>
          <a:p>
            <a:pPr>
              <a:lnSpc>
                <a:spcPct val="93000"/>
              </a:lnSpc>
            </a:pPr>
            <a:r>
              <a:rPr lang="ru-RU" sz="1400" spc="-1" dirty="0" smtClean="0">
                <a:solidFill>
                  <a:srgbClr val="2E418D"/>
                </a:solidFill>
                <a:latin typeface="Arial Black" panose="020B0A04020102020204" pitchFamily="34" charset="0"/>
              </a:rPr>
              <a:t>   </a:t>
            </a:r>
            <a:r>
              <a:rPr lang="ru-RU" sz="1400" b="1" spc="-1" dirty="0" smtClean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ПРОФИЛАКТИКА ОСЛОЖНЕНИЙ СПАСТИКИ</a:t>
            </a:r>
            <a:endParaRPr lang="ru-RU" sz="1400" b="1" spc="-1" dirty="0">
              <a:solidFill>
                <a:srgbClr val="2E418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81738" y="1042430"/>
            <a:ext cx="775676" cy="780916"/>
            <a:chOff x="1898600" y="2705383"/>
            <a:chExt cx="1244600" cy="1244600"/>
          </a:xfrm>
          <a:solidFill>
            <a:srgbClr val="BD5149"/>
          </a:solidFill>
        </p:grpSpPr>
        <p:sp>
          <p:nvSpPr>
            <p:cNvPr id="9" name="object 3"/>
            <p:cNvSpPr/>
            <p:nvPr/>
          </p:nvSpPr>
          <p:spPr>
            <a:xfrm>
              <a:off x="2444678" y="3005720"/>
              <a:ext cx="149034" cy="151307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rgbClr val="FDBB9D"/>
                </a:solidFill>
              </a:endParaRPr>
            </a:p>
          </p:txBody>
        </p:sp>
        <p:sp>
          <p:nvSpPr>
            <p:cNvPr id="10" name="object 4"/>
            <p:cNvSpPr/>
            <p:nvPr/>
          </p:nvSpPr>
          <p:spPr>
            <a:xfrm>
              <a:off x="2403724" y="3219603"/>
              <a:ext cx="234950" cy="430530"/>
            </a:xfrm>
            <a:custGeom>
              <a:avLst/>
              <a:gdLst/>
              <a:ahLst/>
              <a:cxnLst/>
              <a:rect l="l" t="t" r="r" b="b"/>
              <a:pathLst>
                <a:path w="234950" h="430529">
                  <a:moveTo>
                    <a:pt x="149034" y="0"/>
                  </a:moveTo>
                  <a:lnTo>
                    <a:pt x="29578" y="0"/>
                  </a:lnTo>
                  <a:lnTo>
                    <a:pt x="18237" y="2221"/>
                  </a:lnTo>
                  <a:lnTo>
                    <a:pt x="8816" y="8388"/>
                  </a:lnTo>
                  <a:lnTo>
                    <a:pt x="2382" y="17755"/>
                  </a:lnTo>
                  <a:lnTo>
                    <a:pt x="0" y="29578"/>
                  </a:lnTo>
                  <a:lnTo>
                    <a:pt x="0" y="91008"/>
                  </a:lnTo>
                  <a:lnTo>
                    <a:pt x="2221" y="102353"/>
                  </a:lnTo>
                  <a:lnTo>
                    <a:pt x="8388" y="111774"/>
                  </a:lnTo>
                  <a:lnTo>
                    <a:pt x="17755" y="118206"/>
                  </a:lnTo>
                  <a:lnTo>
                    <a:pt x="29578" y="120586"/>
                  </a:lnTo>
                  <a:lnTo>
                    <a:pt x="53466" y="120586"/>
                  </a:lnTo>
                  <a:lnTo>
                    <a:pt x="53466" y="309435"/>
                  </a:lnTo>
                  <a:lnTo>
                    <a:pt x="8816" y="317828"/>
                  </a:lnTo>
                  <a:lnTo>
                    <a:pt x="0" y="339013"/>
                  </a:lnTo>
                  <a:lnTo>
                    <a:pt x="0" y="400456"/>
                  </a:lnTo>
                  <a:lnTo>
                    <a:pt x="2221" y="411796"/>
                  </a:lnTo>
                  <a:lnTo>
                    <a:pt x="8388" y="421217"/>
                  </a:lnTo>
                  <a:lnTo>
                    <a:pt x="17755" y="427652"/>
                  </a:lnTo>
                  <a:lnTo>
                    <a:pt x="29578" y="430034"/>
                  </a:lnTo>
                  <a:lnTo>
                    <a:pt x="204774" y="430034"/>
                  </a:lnTo>
                  <a:lnTo>
                    <a:pt x="216115" y="427813"/>
                  </a:lnTo>
                  <a:lnTo>
                    <a:pt x="225536" y="421646"/>
                  </a:lnTo>
                  <a:lnTo>
                    <a:pt x="231971" y="412278"/>
                  </a:lnTo>
                  <a:lnTo>
                    <a:pt x="234353" y="400456"/>
                  </a:lnTo>
                  <a:lnTo>
                    <a:pt x="234353" y="339013"/>
                  </a:lnTo>
                  <a:lnTo>
                    <a:pt x="231971" y="327020"/>
                  </a:lnTo>
                  <a:lnTo>
                    <a:pt x="225536" y="317263"/>
                  </a:lnTo>
                  <a:lnTo>
                    <a:pt x="216115" y="310704"/>
                  </a:lnTo>
                  <a:lnTo>
                    <a:pt x="204774" y="308305"/>
                  </a:lnTo>
                  <a:lnTo>
                    <a:pt x="178612" y="308305"/>
                  </a:lnTo>
                  <a:lnTo>
                    <a:pt x="178612" y="29578"/>
                  </a:lnTo>
                  <a:lnTo>
                    <a:pt x="176391" y="18237"/>
                  </a:lnTo>
                  <a:lnTo>
                    <a:pt x="170224" y="8816"/>
                  </a:lnTo>
                  <a:lnTo>
                    <a:pt x="160857" y="2382"/>
                  </a:lnTo>
                  <a:lnTo>
                    <a:pt x="149034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rgbClr val="FDBB9D"/>
                </a:solidFill>
              </a:endParaRPr>
            </a:p>
          </p:txBody>
        </p:sp>
        <p:sp>
          <p:nvSpPr>
            <p:cNvPr id="11" name="object 5"/>
            <p:cNvSpPr/>
            <p:nvPr/>
          </p:nvSpPr>
          <p:spPr>
            <a:xfrm>
              <a:off x="1898600" y="2705383"/>
              <a:ext cx="1244600" cy="1244600"/>
            </a:xfrm>
            <a:custGeom>
              <a:avLst/>
              <a:gdLst/>
              <a:ahLst/>
              <a:cxnLst/>
              <a:rect l="l" t="t" r="r" b="b"/>
              <a:pathLst>
                <a:path w="1244600" h="1244600">
                  <a:moveTo>
                    <a:pt x="622300" y="0"/>
                  </a:moveTo>
                  <a:lnTo>
                    <a:pt x="573682" y="1873"/>
                  </a:lnTo>
                  <a:lnTo>
                    <a:pt x="526085" y="7399"/>
                  </a:lnTo>
                  <a:lnTo>
                    <a:pt x="479648" y="16441"/>
                  </a:lnTo>
                  <a:lnTo>
                    <a:pt x="434508" y="28859"/>
                  </a:lnTo>
                  <a:lnTo>
                    <a:pt x="390805" y="44515"/>
                  </a:lnTo>
                  <a:lnTo>
                    <a:pt x="348677" y="63271"/>
                  </a:lnTo>
                  <a:lnTo>
                    <a:pt x="308263" y="84987"/>
                  </a:lnTo>
                  <a:lnTo>
                    <a:pt x="269701" y="109525"/>
                  </a:lnTo>
                  <a:lnTo>
                    <a:pt x="233130" y="136748"/>
                  </a:lnTo>
                  <a:lnTo>
                    <a:pt x="198689" y="166515"/>
                  </a:lnTo>
                  <a:lnTo>
                    <a:pt x="166515" y="198689"/>
                  </a:lnTo>
                  <a:lnTo>
                    <a:pt x="136748" y="233130"/>
                  </a:lnTo>
                  <a:lnTo>
                    <a:pt x="109525" y="269701"/>
                  </a:lnTo>
                  <a:lnTo>
                    <a:pt x="84987" y="308263"/>
                  </a:lnTo>
                  <a:lnTo>
                    <a:pt x="63271" y="348677"/>
                  </a:lnTo>
                  <a:lnTo>
                    <a:pt x="44513" y="390811"/>
                  </a:lnTo>
                  <a:lnTo>
                    <a:pt x="28859" y="434508"/>
                  </a:lnTo>
                  <a:lnTo>
                    <a:pt x="16441" y="479648"/>
                  </a:lnTo>
                  <a:lnTo>
                    <a:pt x="7399" y="526085"/>
                  </a:lnTo>
                  <a:lnTo>
                    <a:pt x="1873" y="573682"/>
                  </a:lnTo>
                  <a:lnTo>
                    <a:pt x="0" y="622299"/>
                  </a:lnTo>
                  <a:lnTo>
                    <a:pt x="1873" y="670917"/>
                  </a:lnTo>
                  <a:lnTo>
                    <a:pt x="7399" y="718514"/>
                  </a:lnTo>
                  <a:lnTo>
                    <a:pt x="16441" y="764951"/>
                  </a:lnTo>
                  <a:lnTo>
                    <a:pt x="28859" y="810091"/>
                  </a:lnTo>
                  <a:lnTo>
                    <a:pt x="44515" y="853794"/>
                  </a:lnTo>
                  <a:lnTo>
                    <a:pt x="63271" y="895922"/>
                  </a:lnTo>
                  <a:lnTo>
                    <a:pt x="84987" y="936336"/>
                  </a:lnTo>
                  <a:lnTo>
                    <a:pt x="109525" y="974898"/>
                  </a:lnTo>
                  <a:lnTo>
                    <a:pt x="136748" y="1011469"/>
                  </a:lnTo>
                  <a:lnTo>
                    <a:pt x="166515" y="1045910"/>
                  </a:lnTo>
                  <a:lnTo>
                    <a:pt x="198689" y="1078084"/>
                  </a:lnTo>
                  <a:lnTo>
                    <a:pt x="233130" y="1107851"/>
                  </a:lnTo>
                  <a:lnTo>
                    <a:pt x="269701" y="1135074"/>
                  </a:lnTo>
                  <a:lnTo>
                    <a:pt x="308263" y="1159612"/>
                  </a:lnTo>
                  <a:lnTo>
                    <a:pt x="348677" y="1181328"/>
                  </a:lnTo>
                  <a:lnTo>
                    <a:pt x="390805" y="1200084"/>
                  </a:lnTo>
                  <a:lnTo>
                    <a:pt x="434508" y="1215740"/>
                  </a:lnTo>
                  <a:lnTo>
                    <a:pt x="479648" y="1228158"/>
                  </a:lnTo>
                  <a:lnTo>
                    <a:pt x="526085" y="1237200"/>
                  </a:lnTo>
                  <a:lnTo>
                    <a:pt x="573682" y="1242726"/>
                  </a:lnTo>
                  <a:lnTo>
                    <a:pt x="622300" y="1244599"/>
                  </a:lnTo>
                  <a:lnTo>
                    <a:pt x="670917" y="1242726"/>
                  </a:lnTo>
                  <a:lnTo>
                    <a:pt x="718514" y="1237200"/>
                  </a:lnTo>
                  <a:lnTo>
                    <a:pt x="764951" y="1228158"/>
                  </a:lnTo>
                  <a:lnTo>
                    <a:pt x="810091" y="1215740"/>
                  </a:lnTo>
                  <a:lnTo>
                    <a:pt x="853794" y="1200084"/>
                  </a:lnTo>
                  <a:lnTo>
                    <a:pt x="895922" y="1181328"/>
                  </a:lnTo>
                  <a:lnTo>
                    <a:pt x="930618" y="1162684"/>
                  </a:lnTo>
                  <a:lnTo>
                    <a:pt x="622300" y="1162684"/>
                  </a:lnTo>
                  <a:lnTo>
                    <a:pt x="573170" y="1160473"/>
                  </a:lnTo>
                  <a:lnTo>
                    <a:pt x="525264" y="1153965"/>
                  </a:lnTo>
                  <a:lnTo>
                    <a:pt x="478775" y="1143354"/>
                  </a:lnTo>
                  <a:lnTo>
                    <a:pt x="433894" y="1128832"/>
                  </a:lnTo>
                  <a:lnTo>
                    <a:pt x="390813" y="1110589"/>
                  </a:lnTo>
                  <a:lnTo>
                    <a:pt x="349725" y="1088819"/>
                  </a:lnTo>
                  <a:lnTo>
                    <a:pt x="310820" y="1063714"/>
                  </a:lnTo>
                  <a:lnTo>
                    <a:pt x="274292" y="1035464"/>
                  </a:lnTo>
                  <a:lnTo>
                    <a:pt x="240331" y="1004263"/>
                  </a:lnTo>
                  <a:lnTo>
                    <a:pt x="209131" y="970302"/>
                  </a:lnTo>
                  <a:lnTo>
                    <a:pt x="180882" y="933773"/>
                  </a:lnTo>
                  <a:lnTo>
                    <a:pt x="155777" y="894869"/>
                  </a:lnTo>
                  <a:lnTo>
                    <a:pt x="134007" y="853780"/>
                  </a:lnTo>
                  <a:lnTo>
                    <a:pt x="115766" y="810700"/>
                  </a:lnTo>
                  <a:lnTo>
                    <a:pt x="101244" y="765820"/>
                  </a:lnTo>
                  <a:lnTo>
                    <a:pt x="90633" y="719332"/>
                  </a:lnTo>
                  <a:lnTo>
                    <a:pt x="84126" y="671428"/>
                  </a:lnTo>
                  <a:lnTo>
                    <a:pt x="81915" y="622299"/>
                  </a:lnTo>
                  <a:lnTo>
                    <a:pt x="84126" y="573169"/>
                  </a:lnTo>
                  <a:lnTo>
                    <a:pt x="90633" y="525264"/>
                  </a:lnTo>
                  <a:lnTo>
                    <a:pt x="101244" y="478774"/>
                  </a:lnTo>
                  <a:lnTo>
                    <a:pt x="115766" y="433892"/>
                  </a:lnTo>
                  <a:lnTo>
                    <a:pt x="134010" y="390805"/>
                  </a:lnTo>
                  <a:lnTo>
                    <a:pt x="155777" y="349721"/>
                  </a:lnTo>
                  <a:lnTo>
                    <a:pt x="180882" y="310816"/>
                  </a:lnTo>
                  <a:lnTo>
                    <a:pt x="209131" y="274286"/>
                  </a:lnTo>
                  <a:lnTo>
                    <a:pt x="240331" y="240325"/>
                  </a:lnTo>
                  <a:lnTo>
                    <a:pt x="274292" y="209123"/>
                  </a:lnTo>
                  <a:lnTo>
                    <a:pt x="310820" y="180873"/>
                  </a:lnTo>
                  <a:lnTo>
                    <a:pt x="349725" y="155767"/>
                  </a:lnTo>
                  <a:lnTo>
                    <a:pt x="390813" y="133997"/>
                  </a:lnTo>
                  <a:lnTo>
                    <a:pt x="433894" y="115755"/>
                  </a:lnTo>
                  <a:lnTo>
                    <a:pt x="478775" y="101232"/>
                  </a:lnTo>
                  <a:lnTo>
                    <a:pt x="525264" y="90621"/>
                  </a:lnTo>
                  <a:lnTo>
                    <a:pt x="573170" y="84114"/>
                  </a:lnTo>
                  <a:lnTo>
                    <a:pt x="622300" y="81902"/>
                  </a:lnTo>
                  <a:lnTo>
                    <a:pt x="930594" y="81902"/>
                  </a:lnTo>
                  <a:lnTo>
                    <a:pt x="895922" y="63271"/>
                  </a:lnTo>
                  <a:lnTo>
                    <a:pt x="853794" y="44515"/>
                  </a:lnTo>
                  <a:lnTo>
                    <a:pt x="810091" y="28859"/>
                  </a:lnTo>
                  <a:lnTo>
                    <a:pt x="764951" y="16441"/>
                  </a:lnTo>
                  <a:lnTo>
                    <a:pt x="718514" y="7399"/>
                  </a:lnTo>
                  <a:lnTo>
                    <a:pt x="670917" y="1873"/>
                  </a:lnTo>
                  <a:lnTo>
                    <a:pt x="622300" y="0"/>
                  </a:lnTo>
                  <a:close/>
                </a:path>
                <a:path w="1244600" h="1244600">
                  <a:moveTo>
                    <a:pt x="930594" y="81902"/>
                  </a:moveTo>
                  <a:lnTo>
                    <a:pt x="622300" y="81902"/>
                  </a:lnTo>
                  <a:lnTo>
                    <a:pt x="671429" y="84114"/>
                  </a:lnTo>
                  <a:lnTo>
                    <a:pt x="719335" y="90621"/>
                  </a:lnTo>
                  <a:lnTo>
                    <a:pt x="765824" y="101232"/>
                  </a:lnTo>
                  <a:lnTo>
                    <a:pt x="810705" y="115755"/>
                  </a:lnTo>
                  <a:lnTo>
                    <a:pt x="853786" y="133997"/>
                  </a:lnTo>
                  <a:lnTo>
                    <a:pt x="894874" y="155767"/>
                  </a:lnTo>
                  <a:lnTo>
                    <a:pt x="933779" y="180873"/>
                  </a:lnTo>
                  <a:lnTo>
                    <a:pt x="970307" y="209123"/>
                  </a:lnTo>
                  <a:lnTo>
                    <a:pt x="1004268" y="240325"/>
                  </a:lnTo>
                  <a:lnTo>
                    <a:pt x="1035468" y="274286"/>
                  </a:lnTo>
                  <a:lnTo>
                    <a:pt x="1063717" y="310816"/>
                  </a:lnTo>
                  <a:lnTo>
                    <a:pt x="1088822" y="349721"/>
                  </a:lnTo>
                  <a:lnTo>
                    <a:pt x="1110592" y="390811"/>
                  </a:lnTo>
                  <a:lnTo>
                    <a:pt x="1128833" y="433892"/>
                  </a:lnTo>
                  <a:lnTo>
                    <a:pt x="1143355" y="478774"/>
                  </a:lnTo>
                  <a:lnTo>
                    <a:pt x="1153966" y="525264"/>
                  </a:lnTo>
                  <a:lnTo>
                    <a:pt x="1160473" y="573169"/>
                  </a:lnTo>
                  <a:lnTo>
                    <a:pt x="1162685" y="622299"/>
                  </a:lnTo>
                  <a:lnTo>
                    <a:pt x="1160473" y="671428"/>
                  </a:lnTo>
                  <a:lnTo>
                    <a:pt x="1153966" y="719332"/>
                  </a:lnTo>
                  <a:lnTo>
                    <a:pt x="1143355" y="765820"/>
                  </a:lnTo>
                  <a:lnTo>
                    <a:pt x="1128833" y="810700"/>
                  </a:lnTo>
                  <a:lnTo>
                    <a:pt x="1110584" y="853794"/>
                  </a:lnTo>
                  <a:lnTo>
                    <a:pt x="1088822" y="894869"/>
                  </a:lnTo>
                  <a:lnTo>
                    <a:pt x="1063717" y="933773"/>
                  </a:lnTo>
                  <a:lnTo>
                    <a:pt x="1035468" y="970302"/>
                  </a:lnTo>
                  <a:lnTo>
                    <a:pt x="1004268" y="1004263"/>
                  </a:lnTo>
                  <a:lnTo>
                    <a:pt x="970307" y="1035464"/>
                  </a:lnTo>
                  <a:lnTo>
                    <a:pt x="933779" y="1063714"/>
                  </a:lnTo>
                  <a:lnTo>
                    <a:pt x="894874" y="1088819"/>
                  </a:lnTo>
                  <a:lnTo>
                    <a:pt x="853786" y="1110589"/>
                  </a:lnTo>
                  <a:lnTo>
                    <a:pt x="810705" y="1128832"/>
                  </a:lnTo>
                  <a:lnTo>
                    <a:pt x="765824" y="1143354"/>
                  </a:lnTo>
                  <a:lnTo>
                    <a:pt x="719335" y="1153965"/>
                  </a:lnTo>
                  <a:lnTo>
                    <a:pt x="671429" y="1160473"/>
                  </a:lnTo>
                  <a:lnTo>
                    <a:pt x="622300" y="1162684"/>
                  </a:lnTo>
                  <a:lnTo>
                    <a:pt x="930618" y="1162684"/>
                  </a:lnTo>
                  <a:lnTo>
                    <a:pt x="974898" y="1135074"/>
                  </a:lnTo>
                  <a:lnTo>
                    <a:pt x="1011469" y="1107851"/>
                  </a:lnTo>
                  <a:lnTo>
                    <a:pt x="1045910" y="1078084"/>
                  </a:lnTo>
                  <a:lnTo>
                    <a:pt x="1078084" y="1045910"/>
                  </a:lnTo>
                  <a:lnTo>
                    <a:pt x="1107851" y="1011469"/>
                  </a:lnTo>
                  <a:lnTo>
                    <a:pt x="1135074" y="974898"/>
                  </a:lnTo>
                  <a:lnTo>
                    <a:pt x="1159612" y="936336"/>
                  </a:lnTo>
                  <a:lnTo>
                    <a:pt x="1181328" y="895922"/>
                  </a:lnTo>
                  <a:lnTo>
                    <a:pt x="1200089" y="853780"/>
                  </a:lnTo>
                  <a:lnTo>
                    <a:pt x="1215740" y="810091"/>
                  </a:lnTo>
                  <a:lnTo>
                    <a:pt x="1228158" y="764951"/>
                  </a:lnTo>
                  <a:lnTo>
                    <a:pt x="1237200" y="718514"/>
                  </a:lnTo>
                  <a:lnTo>
                    <a:pt x="1242726" y="670917"/>
                  </a:lnTo>
                  <a:lnTo>
                    <a:pt x="1244600" y="622299"/>
                  </a:lnTo>
                  <a:lnTo>
                    <a:pt x="1242726" y="573682"/>
                  </a:lnTo>
                  <a:lnTo>
                    <a:pt x="1237200" y="526085"/>
                  </a:lnTo>
                  <a:lnTo>
                    <a:pt x="1228158" y="479648"/>
                  </a:lnTo>
                  <a:lnTo>
                    <a:pt x="1215740" y="434508"/>
                  </a:lnTo>
                  <a:lnTo>
                    <a:pt x="1200084" y="390805"/>
                  </a:lnTo>
                  <a:lnTo>
                    <a:pt x="1181328" y="348677"/>
                  </a:lnTo>
                  <a:lnTo>
                    <a:pt x="1159612" y="308263"/>
                  </a:lnTo>
                  <a:lnTo>
                    <a:pt x="1135074" y="269701"/>
                  </a:lnTo>
                  <a:lnTo>
                    <a:pt x="1107851" y="233130"/>
                  </a:lnTo>
                  <a:lnTo>
                    <a:pt x="1078084" y="198689"/>
                  </a:lnTo>
                  <a:lnTo>
                    <a:pt x="1045910" y="166515"/>
                  </a:lnTo>
                  <a:lnTo>
                    <a:pt x="1011469" y="136748"/>
                  </a:lnTo>
                  <a:lnTo>
                    <a:pt x="974898" y="109525"/>
                  </a:lnTo>
                  <a:lnTo>
                    <a:pt x="936336" y="84987"/>
                  </a:lnTo>
                  <a:lnTo>
                    <a:pt x="930594" y="81902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rgbClr val="FDBB9D"/>
                </a:solidFill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219817" y="3416800"/>
            <a:ext cx="56555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84000"/>
              <a:tabLst>
                <a:tab pos="0" algn="l"/>
                <a:tab pos="79661" algn="l"/>
                <a:tab pos="416666" algn="l"/>
                <a:tab pos="753670" algn="l"/>
                <a:tab pos="1090675" algn="l"/>
                <a:tab pos="1427680" algn="l"/>
                <a:tab pos="1764685" algn="l"/>
                <a:tab pos="2101690" algn="l"/>
                <a:tab pos="2438694" algn="l"/>
                <a:tab pos="2775700" algn="l"/>
                <a:tab pos="3112704" algn="l"/>
                <a:tab pos="3449440" algn="l"/>
                <a:tab pos="3786445" algn="l"/>
                <a:tab pos="4123450" algn="l"/>
                <a:tab pos="4460455" algn="l"/>
                <a:tab pos="4797459" algn="l"/>
                <a:tab pos="5134465" algn="l"/>
                <a:tab pos="5471469" algn="l"/>
                <a:tab pos="5808474" algn="l"/>
                <a:tab pos="6145479" algn="l"/>
                <a:tab pos="6482484" algn="l"/>
              </a:tabLst>
            </a:pP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«Спасти» большой палец от приводящей контрактуры 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SzPct val="84000"/>
              <a:tabLst>
                <a:tab pos="0" algn="l"/>
                <a:tab pos="79661" algn="l"/>
                <a:tab pos="416666" algn="l"/>
                <a:tab pos="753670" algn="l"/>
                <a:tab pos="1090675" algn="l"/>
                <a:tab pos="1427680" algn="l"/>
                <a:tab pos="1764685" algn="l"/>
                <a:tab pos="2101690" algn="l"/>
                <a:tab pos="2438694" algn="l"/>
                <a:tab pos="2775700" algn="l"/>
                <a:tab pos="3112704" algn="l"/>
                <a:tab pos="3449440" algn="l"/>
                <a:tab pos="3786445" algn="l"/>
                <a:tab pos="4123450" algn="l"/>
                <a:tab pos="4460455" algn="l"/>
                <a:tab pos="4797459" algn="l"/>
                <a:tab pos="5134465" algn="l"/>
                <a:tab pos="5471469" algn="l"/>
                <a:tab pos="5808474" algn="l"/>
                <a:tab pos="6145479" algn="l"/>
                <a:tab pos="6482484" algn="l"/>
              </a:tabLst>
            </a:pP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отвести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большой палец на то время, на которое возможно, особенно если больной без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сознания</a:t>
            </a:r>
          </a:p>
          <a:p>
            <a:pPr>
              <a:buSzPct val="84000"/>
              <a:tabLst>
                <a:tab pos="0" algn="l"/>
                <a:tab pos="79661" algn="l"/>
                <a:tab pos="416666" algn="l"/>
                <a:tab pos="753670" algn="l"/>
                <a:tab pos="1090675" algn="l"/>
                <a:tab pos="1427680" algn="l"/>
                <a:tab pos="1764685" algn="l"/>
                <a:tab pos="2101690" algn="l"/>
                <a:tab pos="2438694" algn="l"/>
                <a:tab pos="2775700" algn="l"/>
                <a:tab pos="3112704" algn="l"/>
                <a:tab pos="3449440" algn="l"/>
                <a:tab pos="3786445" algn="l"/>
                <a:tab pos="4123450" algn="l"/>
                <a:tab pos="4460455" algn="l"/>
                <a:tab pos="4797459" algn="l"/>
                <a:tab pos="5134465" algn="l"/>
                <a:tab pos="5471469" algn="l"/>
                <a:tab pos="5808474" algn="l"/>
                <a:tab pos="6145479" algn="l"/>
                <a:tab pos="6482484" algn="l"/>
              </a:tabLst>
            </a:pPr>
            <a:r>
              <a:rPr lang="ru-RU" sz="1600" dirty="0" smtClean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/поможет любой небольшой кусок картона или доски/</a:t>
            </a:r>
            <a:endParaRPr lang="ru-RU" sz="1600" dirty="0">
              <a:solidFill>
                <a:srgbClr val="2E418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29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41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119336" cy="5670550"/>
          </a:xfrm>
          <a:prstGeom prst="rect">
            <a:avLst/>
          </a:prstGeom>
          <a:solidFill>
            <a:srgbClr val="E1A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BF3E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1981" y="2142777"/>
            <a:ext cx="63239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EF1E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ПРИНЦИПЫ ПОЗИЦИОНИРОВАНИЯ МАЛОМОБИЛЬНОГО ПАЦИЕНТА</a:t>
            </a:r>
          </a:p>
        </p:txBody>
      </p:sp>
    </p:spTree>
    <p:extLst>
      <p:ext uri="{BB962C8B-B14F-4D97-AF65-F5344CB8AC3E}">
        <p14:creationId xmlns:p14="http://schemas.microsoft.com/office/powerpoint/2010/main" val="201951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8273" y="629609"/>
            <a:ext cx="594845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2E418D"/>
                </a:solidFill>
                <a:latin typeface="Arial Black" panose="020B0A04020102020204" pitchFamily="34" charset="0"/>
              </a:rPr>
              <a:t>СПАСТИКА                                </a:t>
            </a:r>
          </a:p>
          <a:p>
            <a:pPr algn="ctr"/>
            <a:endParaRPr lang="ru-RU" sz="2400" b="1" dirty="0">
              <a:solidFill>
                <a:srgbClr val="2E418D"/>
              </a:solidFill>
              <a:latin typeface="Arial Black" panose="020B0A04020102020204" pitchFamily="34" charset="0"/>
            </a:endParaRPr>
          </a:p>
          <a:p>
            <a:pPr algn="ctr"/>
            <a:endParaRPr lang="ru-RU" sz="2400" b="1" dirty="0">
              <a:solidFill>
                <a:srgbClr val="2E418D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400" b="1" dirty="0">
                <a:solidFill>
                  <a:srgbClr val="2E418D"/>
                </a:solidFill>
                <a:latin typeface="Arial Black" panose="020B0A04020102020204" pitchFamily="34" charset="0"/>
              </a:rPr>
              <a:t>РАЗВИТИЕ КОНТРАКТУР</a:t>
            </a:r>
          </a:p>
          <a:p>
            <a:pPr algn="ctr"/>
            <a:endParaRPr lang="ru-RU" sz="2400" b="1" dirty="0">
              <a:solidFill>
                <a:srgbClr val="2E418D"/>
              </a:solidFill>
              <a:latin typeface="Arial Black" panose="020B0A04020102020204" pitchFamily="34" charset="0"/>
            </a:endParaRPr>
          </a:p>
          <a:p>
            <a:pPr algn="ctr"/>
            <a:endParaRPr lang="ru-RU" sz="2400" b="1" dirty="0">
              <a:solidFill>
                <a:srgbClr val="2E418D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400" b="1" dirty="0">
                <a:solidFill>
                  <a:srgbClr val="2E418D"/>
                </a:solidFill>
                <a:latin typeface="Arial Black" panose="020B0A04020102020204" pitchFamily="34" charset="0"/>
              </a:rPr>
              <a:t>УХУДШЕНИЕ СОСТОЯНИЯ ПАЦИЕНТА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3573006" y="1205041"/>
            <a:ext cx="385438" cy="384088"/>
          </a:xfrm>
          <a:prstGeom prst="downArrow">
            <a:avLst/>
          </a:prstGeom>
          <a:solidFill>
            <a:srgbClr val="02A2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" name="Стрелка вниз 8"/>
          <p:cNvSpPr/>
          <p:nvPr/>
        </p:nvSpPr>
        <p:spPr>
          <a:xfrm>
            <a:off x="3569783" y="2245126"/>
            <a:ext cx="385438" cy="384088"/>
          </a:xfrm>
          <a:prstGeom prst="downArrow">
            <a:avLst/>
          </a:prstGeom>
          <a:solidFill>
            <a:srgbClr val="02A29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1524904" y="3492488"/>
            <a:ext cx="604493" cy="477511"/>
          </a:xfrm>
          <a:prstGeom prst="straightConnector1">
            <a:avLst/>
          </a:prstGeom>
          <a:ln w="69850">
            <a:solidFill>
              <a:srgbClr val="DF775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3753874" y="3846676"/>
            <a:ext cx="3222" cy="485918"/>
          </a:xfrm>
          <a:prstGeom prst="straightConnector1">
            <a:avLst/>
          </a:prstGeom>
          <a:ln w="69850">
            <a:solidFill>
              <a:srgbClr val="DF775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039962" y="3492488"/>
            <a:ext cx="585334" cy="531250"/>
          </a:xfrm>
          <a:prstGeom prst="straightConnector1">
            <a:avLst/>
          </a:prstGeom>
          <a:ln w="69850">
            <a:solidFill>
              <a:srgbClr val="DF775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5317115" y="4231487"/>
            <a:ext cx="139538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50" spc="-1" dirty="0">
                <a:latin typeface="Arial Black" panose="020B0A04020102020204" pitchFamily="34" charset="0"/>
              </a:rPr>
              <a:t>ПРОЛЕЖНИ</a:t>
            </a:r>
            <a:r>
              <a:rPr lang="ru-RU" sz="1350" spc="-1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endParaRPr lang="ru-RU" sz="1350" dirty="0"/>
          </a:p>
        </p:txBody>
      </p:sp>
      <p:sp>
        <p:nvSpPr>
          <p:cNvPr id="15" name="TextBox 14"/>
          <p:cNvSpPr txBox="1"/>
          <p:nvPr/>
        </p:nvSpPr>
        <p:spPr>
          <a:xfrm>
            <a:off x="788273" y="4127612"/>
            <a:ext cx="12089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50" dirty="0">
                <a:latin typeface="Arial Black" panose="020B0A04020102020204" pitchFamily="34" charset="0"/>
              </a:rPr>
              <a:t>БОЛЕВОЙ </a:t>
            </a:r>
          </a:p>
          <a:p>
            <a:pPr algn="ctr"/>
            <a:r>
              <a:rPr lang="ru-RU" sz="1350" dirty="0">
                <a:latin typeface="Arial Black" panose="020B0A04020102020204" pitchFamily="34" charset="0"/>
              </a:rPr>
              <a:t>СИНДРОМ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21002" y="4531569"/>
            <a:ext cx="228299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50" dirty="0">
                <a:latin typeface="Arial Black" panose="020B0A04020102020204" pitchFamily="34" charset="0"/>
              </a:rPr>
              <a:t>ПСИХОЛОГИЧЕСКИЕ </a:t>
            </a:r>
          </a:p>
          <a:p>
            <a:pPr algn="ctr"/>
            <a:r>
              <a:rPr lang="ru-RU" sz="1350" dirty="0">
                <a:latin typeface="Arial Black" panose="020B0A04020102020204" pitchFamily="34" charset="0"/>
              </a:rPr>
              <a:t>СТРАДАНИЯ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119336" cy="5670550"/>
          </a:xfrm>
          <a:prstGeom prst="rect">
            <a:avLst/>
          </a:prstGeom>
          <a:solidFill>
            <a:srgbClr val="2E4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BF3E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509286" y="1793788"/>
            <a:ext cx="3044142" cy="1487581"/>
          </a:xfrm>
          <a:prstGeom prst="roundRect">
            <a:avLst>
              <a:gd name="adj" fmla="val 0"/>
            </a:avLst>
          </a:prstGeom>
          <a:solidFill>
            <a:srgbClr val="02A2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87" name="TextShape 1"/>
          <p:cNvSpPr txBox="1"/>
          <p:nvPr/>
        </p:nvSpPr>
        <p:spPr>
          <a:xfrm>
            <a:off x="402443" y="2157867"/>
            <a:ext cx="3267153" cy="899164"/>
          </a:xfrm>
          <a:prstGeom prst="rect">
            <a:avLst/>
          </a:prstGeom>
          <a:noFill/>
          <a:ln>
            <a:noFill/>
          </a:ln>
        </p:spPr>
        <p:txBody>
          <a:bodyPr wrap="square" lIns="67507" tIns="33754" rIns="67507" bIns="33754">
            <a:spAutoFit/>
          </a:bodyPr>
          <a:lstStyle/>
          <a:p>
            <a:pPr algn="ctr"/>
            <a:r>
              <a:rPr lang="ru-RU" b="1" spc="-1" dirty="0">
                <a:solidFill>
                  <a:srgbClr val="FEF1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ГРАМОТНОЕ ПОЗИЦИОНИРОВАНИЕ ПАЦИЕНТА  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285305" y="2790742"/>
            <a:ext cx="2864859" cy="1080564"/>
          </a:xfrm>
          <a:prstGeom prst="roundRect">
            <a:avLst>
              <a:gd name="adj" fmla="val 0"/>
            </a:avLst>
          </a:prstGeom>
          <a:solidFill>
            <a:srgbClr val="E1A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ПРОФИЛАКТИКА КОНТРАКУР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5305" y="1249035"/>
            <a:ext cx="2864859" cy="1175121"/>
          </a:xfrm>
          <a:prstGeom prst="roundRect">
            <a:avLst>
              <a:gd name="adj" fmla="val 0"/>
            </a:avLst>
          </a:prstGeom>
          <a:solidFill>
            <a:srgbClr val="E1A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ПРЕДОТВРАЩЕНИЕ БОЛЕВОГО СИНДРОМА</a:t>
            </a:r>
          </a:p>
        </p:txBody>
      </p:sp>
      <p:sp>
        <p:nvSpPr>
          <p:cNvPr id="5" name="Равно 4"/>
          <p:cNvSpPr/>
          <p:nvPr/>
        </p:nvSpPr>
        <p:spPr>
          <a:xfrm>
            <a:off x="3697044" y="2354285"/>
            <a:ext cx="492668" cy="366586"/>
          </a:xfrm>
          <a:prstGeom prst="mathEqual">
            <a:avLst/>
          </a:prstGeom>
          <a:solidFill>
            <a:srgbClr val="2E4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19336" cy="5670550"/>
          </a:xfrm>
          <a:prstGeom prst="rect">
            <a:avLst/>
          </a:prstGeom>
          <a:solidFill>
            <a:srgbClr val="2E4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BF3E2"/>
              </a:solidFill>
            </a:endParaRPr>
          </a:p>
        </p:txBody>
      </p:sp>
      <p:sp>
        <p:nvSpPr>
          <p:cNvPr id="9" name="TextShape 1"/>
          <p:cNvSpPr txBox="1"/>
          <p:nvPr/>
        </p:nvSpPr>
        <p:spPr>
          <a:xfrm>
            <a:off x="4155312" y="0"/>
            <a:ext cx="3405950" cy="317499"/>
          </a:xfrm>
          <a:prstGeom prst="rect">
            <a:avLst/>
          </a:prstGeom>
          <a:solidFill>
            <a:srgbClr val="E1A198"/>
          </a:solidFill>
          <a:ln>
            <a:noFill/>
          </a:ln>
        </p:spPr>
        <p:txBody>
          <a:bodyPr lIns="0" tIns="21872" rIns="0" bIns="0" anchor="ctr">
            <a:noAutofit/>
          </a:bodyPr>
          <a:lstStyle/>
          <a:p>
            <a:pPr>
              <a:lnSpc>
                <a:spcPct val="93000"/>
              </a:lnSpc>
            </a:pPr>
            <a:r>
              <a:rPr lang="ru-RU" sz="1400" spc="-1" dirty="0" smtClean="0">
                <a:solidFill>
                  <a:srgbClr val="2E418D"/>
                </a:solidFill>
                <a:latin typeface="Arial Black" panose="020B0A04020102020204" pitchFamily="34" charset="0"/>
              </a:rPr>
              <a:t>  </a:t>
            </a:r>
            <a:r>
              <a:rPr lang="ru-RU" sz="1400" b="1" spc="-1" dirty="0" smtClean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ПОЗИЦИОНИРОВАНИЕ ПАЦИЕНТА</a:t>
            </a:r>
            <a:endParaRPr lang="ru-RU" sz="1400" b="1" spc="-1" dirty="0">
              <a:solidFill>
                <a:srgbClr val="2E418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3969676" y="822599"/>
            <a:ext cx="3340192" cy="2455388"/>
          </a:xfrm>
          <a:prstGeom prst="rect">
            <a:avLst/>
          </a:prstGeom>
          <a:solidFill>
            <a:srgbClr val="2E4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74134" y="822599"/>
            <a:ext cx="3340192" cy="2455388"/>
          </a:xfrm>
          <a:prstGeom prst="rect">
            <a:avLst/>
          </a:prstGeom>
          <a:solidFill>
            <a:srgbClr val="2E4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7332" y="1271955"/>
            <a:ext cx="341769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074" indent="-257074">
              <a:spcAft>
                <a:spcPts val="795"/>
              </a:spcAft>
            </a:pPr>
            <a:r>
              <a:rPr lang="ru-RU" sz="2000" b="1" spc="-1" dirty="0">
                <a:solidFill>
                  <a:srgbClr val="FEF1E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ПОЛОЖЕНИЕ </a:t>
            </a:r>
            <a:r>
              <a:rPr lang="ru-RU" sz="2000" b="1" spc="-1" dirty="0" smtClean="0">
                <a:solidFill>
                  <a:srgbClr val="FEF1E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ЛЕЖА</a:t>
            </a:r>
          </a:p>
          <a:p>
            <a:pPr marL="342900" indent="-342900">
              <a:spcAft>
                <a:spcPts val="795"/>
              </a:spcAft>
              <a:buFont typeface="Arial" panose="020B0604020202020204" pitchFamily="34" charset="0"/>
              <a:buChar char="•"/>
            </a:pPr>
            <a:r>
              <a:rPr lang="ru-RU" sz="2000" b="1" spc="-1" dirty="0" smtClean="0">
                <a:solidFill>
                  <a:srgbClr val="FEF1E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спине</a:t>
            </a:r>
          </a:p>
          <a:p>
            <a:pPr marL="342900" indent="-342900">
              <a:spcAft>
                <a:spcPts val="795"/>
              </a:spcAft>
              <a:buFont typeface="Arial" panose="020B0604020202020204" pitchFamily="34" charset="0"/>
              <a:buChar char="•"/>
            </a:pPr>
            <a:r>
              <a:rPr lang="ru-RU" sz="2000" b="1" spc="-1" dirty="0" smtClean="0">
                <a:solidFill>
                  <a:srgbClr val="FEF1E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животе</a:t>
            </a:r>
          </a:p>
          <a:p>
            <a:pPr marL="342900" indent="-342900">
              <a:spcAft>
                <a:spcPts val="795"/>
              </a:spcAft>
              <a:buFont typeface="Arial" panose="020B0604020202020204" pitchFamily="34" charset="0"/>
              <a:buChar char="•"/>
            </a:pPr>
            <a:r>
              <a:rPr lang="ru-RU" sz="2000" b="1" spc="-1" dirty="0" smtClean="0">
                <a:solidFill>
                  <a:srgbClr val="FEF1E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боку</a:t>
            </a:r>
            <a:endParaRPr lang="ru-RU" sz="2000" b="1" spc="-1" dirty="0">
              <a:solidFill>
                <a:srgbClr val="FEF1E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4709" y="3494867"/>
            <a:ext cx="46786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pc="-1" dirty="0" smtClean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ОСНОВНЫЕ ПРИНЦИПЫ</a:t>
            </a:r>
            <a:endParaRPr lang="ru-RU" sz="2000" b="1" spc="-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119336" cy="5670550"/>
          </a:xfrm>
          <a:prstGeom prst="rect">
            <a:avLst/>
          </a:prstGeom>
          <a:solidFill>
            <a:srgbClr val="2E4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BF3E2"/>
              </a:solidFill>
            </a:endParaRPr>
          </a:p>
        </p:txBody>
      </p:sp>
      <p:sp>
        <p:nvSpPr>
          <p:cNvPr id="17" name="TextShape 1"/>
          <p:cNvSpPr txBox="1"/>
          <p:nvPr/>
        </p:nvSpPr>
        <p:spPr>
          <a:xfrm>
            <a:off x="3814326" y="0"/>
            <a:ext cx="3746935" cy="317499"/>
          </a:xfrm>
          <a:prstGeom prst="rect">
            <a:avLst/>
          </a:prstGeom>
          <a:solidFill>
            <a:srgbClr val="E1A198"/>
          </a:solidFill>
          <a:ln>
            <a:noFill/>
          </a:ln>
        </p:spPr>
        <p:txBody>
          <a:bodyPr lIns="0" tIns="21872" rIns="0" bIns="0" anchor="ctr">
            <a:noAutofit/>
          </a:bodyPr>
          <a:lstStyle/>
          <a:p>
            <a:pPr>
              <a:lnSpc>
                <a:spcPct val="93000"/>
              </a:lnSpc>
            </a:pPr>
            <a:r>
              <a:rPr lang="ru-RU" sz="1400" spc="-1" dirty="0" smtClean="0">
                <a:solidFill>
                  <a:srgbClr val="2E418D"/>
                </a:solidFill>
                <a:latin typeface="Arial Black" panose="020B0A04020102020204" pitchFamily="34" charset="0"/>
              </a:rPr>
              <a:t>   </a:t>
            </a:r>
            <a:r>
              <a:rPr lang="ru-RU" sz="1400" b="1" spc="-1" dirty="0" smtClean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ПРИНЦИПЫ ПОЗИЦИОНИРОВАНИЯ</a:t>
            </a:r>
            <a:endParaRPr lang="ru-RU" sz="1400" b="1" spc="-1" dirty="0">
              <a:solidFill>
                <a:srgbClr val="2E418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088244" y="1501144"/>
            <a:ext cx="3029491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074" indent="-257074" algn="ctr">
              <a:spcAft>
                <a:spcPts val="795"/>
              </a:spcAft>
            </a:pPr>
            <a:r>
              <a:rPr lang="ru-RU" sz="2400" b="1" spc="-1" dirty="0">
                <a:solidFill>
                  <a:srgbClr val="FEF1E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ПОЛОЖЕНИЕ </a:t>
            </a:r>
            <a:endParaRPr lang="ru-RU" sz="2400" b="1" spc="-1" dirty="0" smtClean="0">
              <a:solidFill>
                <a:srgbClr val="FEF1E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57074" indent="-257074" algn="ctr">
              <a:spcAft>
                <a:spcPts val="795"/>
              </a:spcAft>
            </a:pPr>
            <a:r>
              <a:rPr lang="ru-RU" sz="2400" b="1" spc="-1" dirty="0" smtClean="0">
                <a:solidFill>
                  <a:srgbClr val="FEF1E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КОЛЯСКЕ</a:t>
            </a:r>
            <a:endParaRPr lang="ru-RU" sz="2400" b="1" spc="-1" dirty="0">
              <a:solidFill>
                <a:srgbClr val="FEF1E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57074" indent="-257074">
              <a:spcAft>
                <a:spcPts val="795"/>
              </a:spcAft>
            </a:pPr>
            <a:r>
              <a:rPr lang="ru-RU" sz="14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34052" y="4124415"/>
            <a:ext cx="24259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 согнуто     </a:t>
            </a:r>
          </a:p>
          <a:p>
            <a:r>
              <a:rPr lang="ru-RU" b="1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 </a:t>
            </a:r>
            <a:r>
              <a:rPr lang="ru-RU" b="1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опирается      </a:t>
            </a:r>
          </a:p>
          <a:p>
            <a:r>
              <a:rPr lang="ru-RU" b="1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Ничего </a:t>
            </a:r>
            <a:r>
              <a:rPr lang="ru-RU" b="1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висит</a:t>
            </a:r>
          </a:p>
        </p:txBody>
      </p:sp>
      <p:sp>
        <p:nvSpPr>
          <p:cNvPr id="25" name="object 3"/>
          <p:cNvSpPr/>
          <p:nvPr/>
        </p:nvSpPr>
        <p:spPr>
          <a:xfrm>
            <a:off x="498988" y="4110622"/>
            <a:ext cx="970997" cy="937123"/>
          </a:xfrm>
          <a:custGeom>
            <a:avLst/>
            <a:gdLst/>
            <a:ahLst/>
            <a:cxnLst/>
            <a:rect l="l" t="t" r="r" b="b"/>
            <a:pathLst>
              <a:path w="1765300" h="1765300">
                <a:moveTo>
                  <a:pt x="882653" y="0"/>
                </a:moveTo>
                <a:lnTo>
                  <a:pt x="837496" y="1149"/>
                </a:lnTo>
                <a:lnTo>
                  <a:pt x="792434" y="4596"/>
                </a:lnTo>
                <a:lnTo>
                  <a:pt x="747563" y="10342"/>
                </a:lnTo>
                <a:lnTo>
                  <a:pt x="702977" y="18386"/>
                </a:lnTo>
                <a:lnTo>
                  <a:pt x="658771" y="28728"/>
                </a:lnTo>
                <a:lnTo>
                  <a:pt x="615040" y="41368"/>
                </a:lnTo>
                <a:lnTo>
                  <a:pt x="571881" y="56307"/>
                </a:lnTo>
                <a:lnTo>
                  <a:pt x="529387" y="73544"/>
                </a:lnTo>
                <a:lnTo>
                  <a:pt x="487653" y="93080"/>
                </a:lnTo>
                <a:lnTo>
                  <a:pt x="446776" y="114913"/>
                </a:lnTo>
                <a:lnTo>
                  <a:pt x="406850" y="139045"/>
                </a:lnTo>
                <a:lnTo>
                  <a:pt x="367969" y="165475"/>
                </a:lnTo>
                <a:lnTo>
                  <a:pt x="330230" y="194204"/>
                </a:lnTo>
                <a:lnTo>
                  <a:pt x="293727" y="225231"/>
                </a:lnTo>
                <a:lnTo>
                  <a:pt x="258556" y="258556"/>
                </a:lnTo>
                <a:lnTo>
                  <a:pt x="225231" y="293727"/>
                </a:lnTo>
                <a:lnTo>
                  <a:pt x="194204" y="330230"/>
                </a:lnTo>
                <a:lnTo>
                  <a:pt x="165475" y="367969"/>
                </a:lnTo>
                <a:lnTo>
                  <a:pt x="139045" y="406850"/>
                </a:lnTo>
                <a:lnTo>
                  <a:pt x="114913" y="446776"/>
                </a:lnTo>
                <a:lnTo>
                  <a:pt x="93080" y="487653"/>
                </a:lnTo>
                <a:lnTo>
                  <a:pt x="73544" y="529387"/>
                </a:lnTo>
                <a:lnTo>
                  <a:pt x="56307" y="571881"/>
                </a:lnTo>
                <a:lnTo>
                  <a:pt x="41368" y="615040"/>
                </a:lnTo>
                <a:lnTo>
                  <a:pt x="28728" y="658771"/>
                </a:lnTo>
                <a:lnTo>
                  <a:pt x="18386" y="702977"/>
                </a:lnTo>
                <a:lnTo>
                  <a:pt x="10318" y="747747"/>
                </a:lnTo>
                <a:lnTo>
                  <a:pt x="4596" y="792434"/>
                </a:lnTo>
                <a:lnTo>
                  <a:pt x="1149" y="837496"/>
                </a:lnTo>
                <a:lnTo>
                  <a:pt x="0" y="882653"/>
                </a:lnTo>
                <a:lnTo>
                  <a:pt x="1149" y="927809"/>
                </a:lnTo>
                <a:lnTo>
                  <a:pt x="4596" y="972871"/>
                </a:lnTo>
                <a:lnTo>
                  <a:pt x="10342" y="1017743"/>
                </a:lnTo>
                <a:lnTo>
                  <a:pt x="18386" y="1062329"/>
                </a:lnTo>
                <a:lnTo>
                  <a:pt x="28728" y="1106535"/>
                </a:lnTo>
                <a:lnTo>
                  <a:pt x="41368" y="1150265"/>
                </a:lnTo>
                <a:lnTo>
                  <a:pt x="56307" y="1193425"/>
                </a:lnTo>
                <a:lnTo>
                  <a:pt x="73544" y="1235919"/>
                </a:lnTo>
                <a:lnTo>
                  <a:pt x="93080" y="1277652"/>
                </a:lnTo>
                <a:lnTo>
                  <a:pt x="114913" y="1318529"/>
                </a:lnTo>
                <a:lnTo>
                  <a:pt x="139045" y="1358456"/>
                </a:lnTo>
                <a:lnTo>
                  <a:pt x="165475" y="1397336"/>
                </a:lnTo>
                <a:lnTo>
                  <a:pt x="194204" y="1435075"/>
                </a:lnTo>
                <a:lnTo>
                  <a:pt x="225231" y="1471578"/>
                </a:lnTo>
                <a:lnTo>
                  <a:pt x="258556" y="1506750"/>
                </a:lnTo>
                <a:lnTo>
                  <a:pt x="293728" y="1540074"/>
                </a:lnTo>
                <a:lnTo>
                  <a:pt x="330234" y="1571099"/>
                </a:lnTo>
                <a:lnTo>
                  <a:pt x="367979" y="1599827"/>
                </a:lnTo>
                <a:lnTo>
                  <a:pt x="406866" y="1626256"/>
                </a:lnTo>
                <a:lnTo>
                  <a:pt x="446801" y="1650387"/>
                </a:lnTo>
                <a:lnTo>
                  <a:pt x="487688" y="1672220"/>
                </a:lnTo>
                <a:lnTo>
                  <a:pt x="529431" y="1691754"/>
                </a:lnTo>
                <a:lnTo>
                  <a:pt x="571936" y="1708991"/>
                </a:lnTo>
                <a:lnTo>
                  <a:pt x="615108" y="1723929"/>
                </a:lnTo>
                <a:lnTo>
                  <a:pt x="658850" y="1736569"/>
                </a:lnTo>
                <a:lnTo>
                  <a:pt x="703067" y="1746911"/>
                </a:lnTo>
                <a:lnTo>
                  <a:pt x="747665" y="1754954"/>
                </a:lnTo>
                <a:lnTo>
                  <a:pt x="792548" y="1760700"/>
                </a:lnTo>
                <a:lnTo>
                  <a:pt x="837620" y="1764147"/>
                </a:lnTo>
                <a:lnTo>
                  <a:pt x="882786" y="1765296"/>
                </a:lnTo>
                <a:lnTo>
                  <a:pt x="927951" y="1764147"/>
                </a:lnTo>
                <a:lnTo>
                  <a:pt x="973020" y="1760700"/>
                </a:lnTo>
                <a:lnTo>
                  <a:pt x="1017896" y="1754954"/>
                </a:lnTo>
                <a:lnTo>
                  <a:pt x="1062486" y="1746911"/>
                </a:lnTo>
                <a:lnTo>
                  <a:pt x="1106693" y="1736569"/>
                </a:lnTo>
                <a:lnTo>
                  <a:pt x="1150422" y="1723929"/>
                </a:lnTo>
                <a:lnTo>
                  <a:pt x="1193578" y="1708991"/>
                </a:lnTo>
                <a:lnTo>
                  <a:pt x="1236065" y="1691754"/>
                </a:lnTo>
                <a:lnTo>
                  <a:pt x="1277789" y="1672220"/>
                </a:lnTo>
                <a:lnTo>
                  <a:pt x="1318653" y="1650387"/>
                </a:lnTo>
                <a:lnTo>
                  <a:pt x="1358563" y="1626256"/>
                </a:lnTo>
                <a:lnTo>
                  <a:pt x="1397423" y="1599827"/>
                </a:lnTo>
                <a:lnTo>
                  <a:pt x="1435137" y="1571099"/>
                </a:lnTo>
                <a:lnTo>
                  <a:pt x="1471611" y="1540074"/>
                </a:lnTo>
                <a:lnTo>
                  <a:pt x="1506750" y="1506750"/>
                </a:lnTo>
                <a:lnTo>
                  <a:pt x="1540075" y="1471578"/>
                </a:lnTo>
                <a:lnTo>
                  <a:pt x="1571101" y="1435075"/>
                </a:lnTo>
                <a:lnTo>
                  <a:pt x="1599830" y="1397336"/>
                </a:lnTo>
                <a:lnTo>
                  <a:pt x="1626260" y="1358456"/>
                </a:lnTo>
                <a:lnTo>
                  <a:pt x="1650392" y="1318529"/>
                </a:lnTo>
                <a:lnTo>
                  <a:pt x="1672226" y="1277652"/>
                </a:lnTo>
                <a:lnTo>
                  <a:pt x="1683359" y="1253867"/>
                </a:lnTo>
                <a:lnTo>
                  <a:pt x="764676" y="1253867"/>
                </a:lnTo>
                <a:lnTo>
                  <a:pt x="412378" y="901557"/>
                </a:lnTo>
                <a:lnTo>
                  <a:pt x="566188" y="747747"/>
                </a:lnTo>
                <a:lnTo>
                  <a:pt x="963327" y="747747"/>
                </a:lnTo>
                <a:lnTo>
                  <a:pt x="1199473" y="511794"/>
                </a:lnTo>
                <a:lnTo>
                  <a:pt x="1683526" y="511794"/>
                </a:lnTo>
                <a:lnTo>
                  <a:pt x="1672226" y="487653"/>
                </a:lnTo>
                <a:lnTo>
                  <a:pt x="1650392" y="446776"/>
                </a:lnTo>
                <a:lnTo>
                  <a:pt x="1626260" y="406850"/>
                </a:lnTo>
                <a:lnTo>
                  <a:pt x="1599830" y="367969"/>
                </a:lnTo>
                <a:lnTo>
                  <a:pt x="1571101" y="330230"/>
                </a:lnTo>
                <a:lnTo>
                  <a:pt x="1540075" y="293727"/>
                </a:lnTo>
                <a:lnTo>
                  <a:pt x="1506750" y="258556"/>
                </a:lnTo>
                <a:lnTo>
                  <a:pt x="1471578" y="225231"/>
                </a:lnTo>
                <a:lnTo>
                  <a:pt x="1435075" y="194204"/>
                </a:lnTo>
                <a:lnTo>
                  <a:pt x="1397336" y="165475"/>
                </a:lnTo>
                <a:lnTo>
                  <a:pt x="1358456" y="139045"/>
                </a:lnTo>
                <a:lnTo>
                  <a:pt x="1318529" y="114913"/>
                </a:lnTo>
                <a:lnTo>
                  <a:pt x="1277652" y="93080"/>
                </a:lnTo>
                <a:lnTo>
                  <a:pt x="1235919" y="73544"/>
                </a:lnTo>
                <a:lnTo>
                  <a:pt x="1193425" y="56307"/>
                </a:lnTo>
                <a:lnTo>
                  <a:pt x="1150265" y="41368"/>
                </a:lnTo>
                <a:lnTo>
                  <a:pt x="1106535" y="28728"/>
                </a:lnTo>
                <a:lnTo>
                  <a:pt x="1062329" y="18386"/>
                </a:lnTo>
                <a:lnTo>
                  <a:pt x="1017743" y="10342"/>
                </a:lnTo>
                <a:lnTo>
                  <a:pt x="972871" y="4596"/>
                </a:lnTo>
                <a:lnTo>
                  <a:pt x="927809" y="1149"/>
                </a:lnTo>
                <a:lnTo>
                  <a:pt x="882653" y="0"/>
                </a:lnTo>
                <a:close/>
              </a:path>
              <a:path w="1765300" h="1765300">
                <a:moveTo>
                  <a:pt x="1683526" y="511794"/>
                </a:moveTo>
                <a:lnTo>
                  <a:pt x="1199473" y="511794"/>
                </a:lnTo>
                <a:lnTo>
                  <a:pt x="1353296" y="665616"/>
                </a:lnTo>
                <a:lnTo>
                  <a:pt x="764676" y="1253867"/>
                </a:lnTo>
                <a:lnTo>
                  <a:pt x="1683359" y="1253867"/>
                </a:lnTo>
                <a:lnTo>
                  <a:pt x="1691761" y="1235919"/>
                </a:lnTo>
                <a:lnTo>
                  <a:pt x="1708998" y="1193425"/>
                </a:lnTo>
                <a:lnTo>
                  <a:pt x="1723937" y="1150265"/>
                </a:lnTo>
                <a:lnTo>
                  <a:pt x="1736577" y="1106535"/>
                </a:lnTo>
                <a:lnTo>
                  <a:pt x="1746920" y="1062329"/>
                </a:lnTo>
                <a:lnTo>
                  <a:pt x="1754964" y="1017743"/>
                </a:lnTo>
                <a:lnTo>
                  <a:pt x="1760709" y="972871"/>
                </a:lnTo>
                <a:lnTo>
                  <a:pt x="1764157" y="927809"/>
                </a:lnTo>
                <a:lnTo>
                  <a:pt x="1765306" y="882653"/>
                </a:lnTo>
                <a:lnTo>
                  <a:pt x="1764157" y="837496"/>
                </a:lnTo>
                <a:lnTo>
                  <a:pt x="1760709" y="792434"/>
                </a:lnTo>
                <a:lnTo>
                  <a:pt x="1754964" y="747563"/>
                </a:lnTo>
                <a:lnTo>
                  <a:pt x="1746920" y="702977"/>
                </a:lnTo>
                <a:lnTo>
                  <a:pt x="1736577" y="658771"/>
                </a:lnTo>
                <a:lnTo>
                  <a:pt x="1723937" y="615040"/>
                </a:lnTo>
                <a:lnTo>
                  <a:pt x="1708998" y="571881"/>
                </a:lnTo>
                <a:lnTo>
                  <a:pt x="1691761" y="529387"/>
                </a:lnTo>
                <a:lnTo>
                  <a:pt x="1683526" y="511794"/>
                </a:lnTo>
                <a:close/>
              </a:path>
              <a:path w="1765300" h="1765300">
                <a:moveTo>
                  <a:pt x="963327" y="747747"/>
                </a:moveTo>
                <a:lnTo>
                  <a:pt x="566188" y="747747"/>
                </a:lnTo>
                <a:lnTo>
                  <a:pt x="764676" y="946235"/>
                </a:lnTo>
                <a:lnTo>
                  <a:pt x="963327" y="747747"/>
                </a:lnTo>
                <a:close/>
              </a:path>
            </a:pathLst>
          </a:custGeom>
          <a:solidFill>
            <a:srgbClr val="02A298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Shape 1"/>
          <p:cNvSpPr txBox="1"/>
          <p:nvPr/>
        </p:nvSpPr>
        <p:spPr>
          <a:xfrm>
            <a:off x="451414" y="821827"/>
            <a:ext cx="6296038" cy="32316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algn="ctr"/>
            <a:endParaRPr lang="ru-RU" sz="2100" spc="-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52576" y="2328237"/>
            <a:ext cx="47972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</a:t>
            </a:r>
            <a:r>
              <a:rPr lang="ru-RU" sz="2400" dirty="0" smtClean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азмещать </a:t>
            </a:r>
            <a:r>
              <a:rPr lang="ru-RU" sz="2400" dirty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над кроватью пациента график </a:t>
            </a:r>
            <a:r>
              <a:rPr lang="ru-RU" sz="2400" dirty="0" smtClean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его положений </a:t>
            </a:r>
            <a:r>
              <a:rPr lang="ru-RU" sz="2400" dirty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соответствии с режимом дня пациента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1414" y="1251802"/>
            <a:ext cx="3773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РЕКОМЕНДУЕМ!</a:t>
            </a:r>
            <a:endParaRPr lang="ru-RU" sz="2800" b="1" dirty="0">
              <a:solidFill>
                <a:srgbClr val="2E418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19336" cy="5670550"/>
          </a:xfrm>
          <a:prstGeom prst="rect">
            <a:avLst/>
          </a:prstGeom>
          <a:solidFill>
            <a:srgbClr val="2E4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BF3E2"/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451414" y="2407277"/>
            <a:ext cx="1469084" cy="1411580"/>
            <a:chOff x="1898600" y="2705383"/>
            <a:chExt cx="1244600" cy="1244600"/>
          </a:xfrm>
          <a:solidFill>
            <a:srgbClr val="BD5149"/>
          </a:solidFill>
        </p:grpSpPr>
        <p:sp>
          <p:nvSpPr>
            <p:cNvPr id="16" name="object 3"/>
            <p:cNvSpPr/>
            <p:nvPr/>
          </p:nvSpPr>
          <p:spPr>
            <a:xfrm>
              <a:off x="2444678" y="3005720"/>
              <a:ext cx="149034" cy="151307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rgbClr val="FDBB9D"/>
                </a:solidFill>
              </a:endParaRPr>
            </a:p>
          </p:txBody>
        </p:sp>
        <p:sp>
          <p:nvSpPr>
            <p:cNvPr id="17" name="object 4"/>
            <p:cNvSpPr/>
            <p:nvPr/>
          </p:nvSpPr>
          <p:spPr>
            <a:xfrm>
              <a:off x="2403724" y="3219603"/>
              <a:ext cx="234950" cy="430530"/>
            </a:xfrm>
            <a:custGeom>
              <a:avLst/>
              <a:gdLst/>
              <a:ahLst/>
              <a:cxnLst/>
              <a:rect l="l" t="t" r="r" b="b"/>
              <a:pathLst>
                <a:path w="234950" h="430529">
                  <a:moveTo>
                    <a:pt x="149034" y="0"/>
                  </a:moveTo>
                  <a:lnTo>
                    <a:pt x="29578" y="0"/>
                  </a:lnTo>
                  <a:lnTo>
                    <a:pt x="18237" y="2221"/>
                  </a:lnTo>
                  <a:lnTo>
                    <a:pt x="8816" y="8388"/>
                  </a:lnTo>
                  <a:lnTo>
                    <a:pt x="2382" y="17755"/>
                  </a:lnTo>
                  <a:lnTo>
                    <a:pt x="0" y="29578"/>
                  </a:lnTo>
                  <a:lnTo>
                    <a:pt x="0" y="91008"/>
                  </a:lnTo>
                  <a:lnTo>
                    <a:pt x="2221" y="102353"/>
                  </a:lnTo>
                  <a:lnTo>
                    <a:pt x="8388" y="111774"/>
                  </a:lnTo>
                  <a:lnTo>
                    <a:pt x="17755" y="118206"/>
                  </a:lnTo>
                  <a:lnTo>
                    <a:pt x="29578" y="120586"/>
                  </a:lnTo>
                  <a:lnTo>
                    <a:pt x="53466" y="120586"/>
                  </a:lnTo>
                  <a:lnTo>
                    <a:pt x="53466" y="309435"/>
                  </a:lnTo>
                  <a:lnTo>
                    <a:pt x="8816" y="317828"/>
                  </a:lnTo>
                  <a:lnTo>
                    <a:pt x="0" y="339013"/>
                  </a:lnTo>
                  <a:lnTo>
                    <a:pt x="0" y="400456"/>
                  </a:lnTo>
                  <a:lnTo>
                    <a:pt x="2221" y="411796"/>
                  </a:lnTo>
                  <a:lnTo>
                    <a:pt x="8388" y="421217"/>
                  </a:lnTo>
                  <a:lnTo>
                    <a:pt x="17755" y="427652"/>
                  </a:lnTo>
                  <a:lnTo>
                    <a:pt x="29578" y="430034"/>
                  </a:lnTo>
                  <a:lnTo>
                    <a:pt x="204774" y="430034"/>
                  </a:lnTo>
                  <a:lnTo>
                    <a:pt x="216115" y="427813"/>
                  </a:lnTo>
                  <a:lnTo>
                    <a:pt x="225536" y="421646"/>
                  </a:lnTo>
                  <a:lnTo>
                    <a:pt x="231971" y="412278"/>
                  </a:lnTo>
                  <a:lnTo>
                    <a:pt x="234353" y="400456"/>
                  </a:lnTo>
                  <a:lnTo>
                    <a:pt x="234353" y="339013"/>
                  </a:lnTo>
                  <a:lnTo>
                    <a:pt x="231971" y="327020"/>
                  </a:lnTo>
                  <a:lnTo>
                    <a:pt x="225536" y="317263"/>
                  </a:lnTo>
                  <a:lnTo>
                    <a:pt x="216115" y="310704"/>
                  </a:lnTo>
                  <a:lnTo>
                    <a:pt x="204774" y="308305"/>
                  </a:lnTo>
                  <a:lnTo>
                    <a:pt x="178612" y="308305"/>
                  </a:lnTo>
                  <a:lnTo>
                    <a:pt x="178612" y="29578"/>
                  </a:lnTo>
                  <a:lnTo>
                    <a:pt x="176391" y="18237"/>
                  </a:lnTo>
                  <a:lnTo>
                    <a:pt x="170224" y="8816"/>
                  </a:lnTo>
                  <a:lnTo>
                    <a:pt x="160857" y="2382"/>
                  </a:lnTo>
                  <a:lnTo>
                    <a:pt x="149034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rgbClr val="FDBB9D"/>
                </a:solidFill>
              </a:endParaRPr>
            </a:p>
          </p:txBody>
        </p:sp>
        <p:sp>
          <p:nvSpPr>
            <p:cNvPr id="18" name="object 5"/>
            <p:cNvSpPr/>
            <p:nvPr/>
          </p:nvSpPr>
          <p:spPr>
            <a:xfrm>
              <a:off x="1898600" y="2705383"/>
              <a:ext cx="1244600" cy="1244600"/>
            </a:xfrm>
            <a:custGeom>
              <a:avLst/>
              <a:gdLst/>
              <a:ahLst/>
              <a:cxnLst/>
              <a:rect l="l" t="t" r="r" b="b"/>
              <a:pathLst>
                <a:path w="1244600" h="1244600">
                  <a:moveTo>
                    <a:pt x="622300" y="0"/>
                  </a:moveTo>
                  <a:lnTo>
                    <a:pt x="573682" y="1873"/>
                  </a:lnTo>
                  <a:lnTo>
                    <a:pt x="526085" y="7399"/>
                  </a:lnTo>
                  <a:lnTo>
                    <a:pt x="479648" y="16441"/>
                  </a:lnTo>
                  <a:lnTo>
                    <a:pt x="434508" y="28859"/>
                  </a:lnTo>
                  <a:lnTo>
                    <a:pt x="390805" y="44515"/>
                  </a:lnTo>
                  <a:lnTo>
                    <a:pt x="348677" y="63271"/>
                  </a:lnTo>
                  <a:lnTo>
                    <a:pt x="308263" y="84987"/>
                  </a:lnTo>
                  <a:lnTo>
                    <a:pt x="269701" y="109525"/>
                  </a:lnTo>
                  <a:lnTo>
                    <a:pt x="233130" y="136748"/>
                  </a:lnTo>
                  <a:lnTo>
                    <a:pt x="198689" y="166515"/>
                  </a:lnTo>
                  <a:lnTo>
                    <a:pt x="166515" y="198689"/>
                  </a:lnTo>
                  <a:lnTo>
                    <a:pt x="136748" y="233130"/>
                  </a:lnTo>
                  <a:lnTo>
                    <a:pt x="109525" y="269701"/>
                  </a:lnTo>
                  <a:lnTo>
                    <a:pt x="84987" y="308263"/>
                  </a:lnTo>
                  <a:lnTo>
                    <a:pt x="63271" y="348677"/>
                  </a:lnTo>
                  <a:lnTo>
                    <a:pt x="44513" y="390811"/>
                  </a:lnTo>
                  <a:lnTo>
                    <a:pt x="28859" y="434508"/>
                  </a:lnTo>
                  <a:lnTo>
                    <a:pt x="16441" y="479648"/>
                  </a:lnTo>
                  <a:lnTo>
                    <a:pt x="7399" y="526085"/>
                  </a:lnTo>
                  <a:lnTo>
                    <a:pt x="1873" y="573682"/>
                  </a:lnTo>
                  <a:lnTo>
                    <a:pt x="0" y="622299"/>
                  </a:lnTo>
                  <a:lnTo>
                    <a:pt x="1873" y="670917"/>
                  </a:lnTo>
                  <a:lnTo>
                    <a:pt x="7399" y="718514"/>
                  </a:lnTo>
                  <a:lnTo>
                    <a:pt x="16441" y="764951"/>
                  </a:lnTo>
                  <a:lnTo>
                    <a:pt x="28859" y="810091"/>
                  </a:lnTo>
                  <a:lnTo>
                    <a:pt x="44515" y="853794"/>
                  </a:lnTo>
                  <a:lnTo>
                    <a:pt x="63271" y="895922"/>
                  </a:lnTo>
                  <a:lnTo>
                    <a:pt x="84987" y="936336"/>
                  </a:lnTo>
                  <a:lnTo>
                    <a:pt x="109525" y="974898"/>
                  </a:lnTo>
                  <a:lnTo>
                    <a:pt x="136748" y="1011469"/>
                  </a:lnTo>
                  <a:lnTo>
                    <a:pt x="166515" y="1045910"/>
                  </a:lnTo>
                  <a:lnTo>
                    <a:pt x="198689" y="1078084"/>
                  </a:lnTo>
                  <a:lnTo>
                    <a:pt x="233130" y="1107851"/>
                  </a:lnTo>
                  <a:lnTo>
                    <a:pt x="269701" y="1135074"/>
                  </a:lnTo>
                  <a:lnTo>
                    <a:pt x="308263" y="1159612"/>
                  </a:lnTo>
                  <a:lnTo>
                    <a:pt x="348677" y="1181328"/>
                  </a:lnTo>
                  <a:lnTo>
                    <a:pt x="390805" y="1200084"/>
                  </a:lnTo>
                  <a:lnTo>
                    <a:pt x="434508" y="1215740"/>
                  </a:lnTo>
                  <a:lnTo>
                    <a:pt x="479648" y="1228158"/>
                  </a:lnTo>
                  <a:lnTo>
                    <a:pt x="526085" y="1237200"/>
                  </a:lnTo>
                  <a:lnTo>
                    <a:pt x="573682" y="1242726"/>
                  </a:lnTo>
                  <a:lnTo>
                    <a:pt x="622300" y="1244599"/>
                  </a:lnTo>
                  <a:lnTo>
                    <a:pt x="670917" y="1242726"/>
                  </a:lnTo>
                  <a:lnTo>
                    <a:pt x="718514" y="1237200"/>
                  </a:lnTo>
                  <a:lnTo>
                    <a:pt x="764951" y="1228158"/>
                  </a:lnTo>
                  <a:lnTo>
                    <a:pt x="810091" y="1215740"/>
                  </a:lnTo>
                  <a:lnTo>
                    <a:pt x="853794" y="1200084"/>
                  </a:lnTo>
                  <a:lnTo>
                    <a:pt x="895922" y="1181328"/>
                  </a:lnTo>
                  <a:lnTo>
                    <a:pt x="930618" y="1162684"/>
                  </a:lnTo>
                  <a:lnTo>
                    <a:pt x="622300" y="1162684"/>
                  </a:lnTo>
                  <a:lnTo>
                    <a:pt x="573170" y="1160473"/>
                  </a:lnTo>
                  <a:lnTo>
                    <a:pt x="525264" y="1153965"/>
                  </a:lnTo>
                  <a:lnTo>
                    <a:pt x="478775" y="1143354"/>
                  </a:lnTo>
                  <a:lnTo>
                    <a:pt x="433894" y="1128832"/>
                  </a:lnTo>
                  <a:lnTo>
                    <a:pt x="390813" y="1110589"/>
                  </a:lnTo>
                  <a:lnTo>
                    <a:pt x="349725" y="1088819"/>
                  </a:lnTo>
                  <a:lnTo>
                    <a:pt x="310820" y="1063714"/>
                  </a:lnTo>
                  <a:lnTo>
                    <a:pt x="274292" y="1035464"/>
                  </a:lnTo>
                  <a:lnTo>
                    <a:pt x="240331" y="1004263"/>
                  </a:lnTo>
                  <a:lnTo>
                    <a:pt x="209131" y="970302"/>
                  </a:lnTo>
                  <a:lnTo>
                    <a:pt x="180882" y="933773"/>
                  </a:lnTo>
                  <a:lnTo>
                    <a:pt x="155777" y="894869"/>
                  </a:lnTo>
                  <a:lnTo>
                    <a:pt x="134007" y="853780"/>
                  </a:lnTo>
                  <a:lnTo>
                    <a:pt x="115766" y="810700"/>
                  </a:lnTo>
                  <a:lnTo>
                    <a:pt x="101244" y="765820"/>
                  </a:lnTo>
                  <a:lnTo>
                    <a:pt x="90633" y="719332"/>
                  </a:lnTo>
                  <a:lnTo>
                    <a:pt x="84126" y="671428"/>
                  </a:lnTo>
                  <a:lnTo>
                    <a:pt x="81915" y="622299"/>
                  </a:lnTo>
                  <a:lnTo>
                    <a:pt x="84126" y="573169"/>
                  </a:lnTo>
                  <a:lnTo>
                    <a:pt x="90633" y="525264"/>
                  </a:lnTo>
                  <a:lnTo>
                    <a:pt x="101244" y="478774"/>
                  </a:lnTo>
                  <a:lnTo>
                    <a:pt x="115766" y="433892"/>
                  </a:lnTo>
                  <a:lnTo>
                    <a:pt x="134010" y="390805"/>
                  </a:lnTo>
                  <a:lnTo>
                    <a:pt x="155777" y="349721"/>
                  </a:lnTo>
                  <a:lnTo>
                    <a:pt x="180882" y="310816"/>
                  </a:lnTo>
                  <a:lnTo>
                    <a:pt x="209131" y="274286"/>
                  </a:lnTo>
                  <a:lnTo>
                    <a:pt x="240331" y="240325"/>
                  </a:lnTo>
                  <a:lnTo>
                    <a:pt x="274292" y="209123"/>
                  </a:lnTo>
                  <a:lnTo>
                    <a:pt x="310820" y="180873"/>
                  </a:lnTo>
                  <a:lnTo>
                    <a:pt x="349725" y="155767"/>
                  </a:lnTo>
                  <a:lnTo>
                    <a:pt x="390813" y="133997"/>
                  </a:lnTo>
                  <a:lnTo>
                    <a:pt x="433894" y="115755"/>
                  </a:lnTo>
                  <a:lnTo>
                    <a:pt x="478775" y="101232"/>
                  </a:lnTo>
                  <a:lnTo>
                    <a:pt x="525264" y="90621"/>
                  </a:lnTo>
                  <a:lnTo>
                    <a:pt x="573170" y="84114"/>
                  </a:lnTo>
                  <a:lnTo>
                    <a:pt x="622300" y="81902"/>
                  </a:lnTo>
                  <a:lnTo>
                    <a:pt x="930594" y="81902"/>
                  </a:lnTo>
                  <a:lnTo>
                    <a:pt x="895922" y="63271"/>
                  </a:lnTo>
                  <a:lnTo>
                    <a:pt x="853794" y="44515"/>
                  </a:lnTo>
                  <a:lnTo>
                    <a:pt x="810091" y="28859"/>
                  </a:lnTo>
                  <a:lnTo>
                    <a:pt x="764951" y="16441"/>
                  </a:lnTo>
                  <a:lnTo>
                    <a:pt x="718514" y="7399"/>
                  </a:lnTo>
                  <a:lnTo>
                    <a:pt x="670917" y="1873"/>
                  </a:lnTo>
                  <a:lnTo>
                    <a:pt x="622300" y="0"/>
                  </a:lnTo>
                  <a:close/>
                </a:path>
                <a:path w="1244600" h="1244600">
                  <a:moveTo>
                    <a:pt x="930594" y="81902"/>
                  </a:moveTo>
                  <a:lnTo>
                    <a:pt x="622300" y="81902"/>
                  </a:lnTo>
                  <a:lnTo>
                    <a:pt x="671429" y="84114"/>
                  </a:lnTo>
                  <a:lnTo>
                    <a:pt x="719335" y="90621"/>
                  </a:lnTo>
                  <a:lnTo>
                    <a:pt x="765824" y="101232"/>
                  </a:lnTo>
                  <a:lnTo>
                    <a:pt x="810705" y="115755"/>
                  </a:lnTo>
                  <a:lnTo>
                    <a:pt x="853786" y="133997"/>
                  </a:lnTo>
                  <a:lnTo>
                    <a:pt x="894874" y="155767"/>
                  </a:lnTo>
                  <a:lnTo>
                    <a:pt x="933779" y="180873"/>
                  </a:lnTo>
                  <a:lnTo>
                    <a:pt x="970307" y="209123"/>
                  </a:lnTo>
                  <a:lnTo>
                    <a:pt x="1004268" y="240325"/>
                  </a:lnTo>
                  <a:lnTo>
                    <a:pt x="1035468" y="274286"/>
                  </a:lnTo>
                  <a:lnTo>
                    <a:pt x="1063717" y="310816"/>
                  </a:lnTo>
                  <a:lnTo>
                    <a:pt x="1088822" y="349721"/>
                  </a:lnTo>
                  <a:lnTo>
                    <a:pt x="1110592" y="390811"/>
                  </a:lnTo>
                  <a:lnTo>
                    <a:pt x="1128833" y="433892"/>
                  </a:lnTo>
                  <a:lnTo>
                    <a:pt x="1143355" y="478774"/>
                  </a:lnTo>
                  <a:lnTo>
                    <a:pt x="1153966" y="525264"/>
                  </a:lnTo>
                  <a:lnTo>
                    <a:pt x="1160473" y="573169"/>
                  </a:lnTo>
                  <a:lnTo>
                    <a:pt x="1162685" y="622299"/>
                  </a:lnTo>
                  <a:lnTo>
                    <a:pt x="1160473" y="671428"/>
                  </a:lnTo>
                  <a:lnTo>
                    <a:pt x="1153966" y="719332"/>
                  </a:lnTo>
                  <a:lnTo>
                    <a:pt x="1143355" y="765820"/>
                  </a:lnTo>
                  <a:lnTo>
                    <a:pt x="1128833" y="810700"/>
                  </a:lnTo>
                  <a:lnTo>
                    <a:pt x="1110584" y="853794"/>
                  </a:lnTo>
                  <a:lnTo>
                    <a:pt x="1088822" y="894869"/>
                  </a:lnTo>
                  <a:lnTo>
                    <a:pt x="1063717" y="933773"/>
                  </a:lnTo>
                  <a:lnTo>
                    <a:pt x="1035468" y="970302"/>
                  </a:lnTo>
                  <a:lnTo>
                    <a:pt x="1004268" y="1004263"/>
                  </a:lnTo>
                  <a:lnTo>
                    <a:pt x="970307" y="1035464"/>
                  </a:lnTo>
                  <a:lnTo>
                    <a:pt x="933779" y="1063714"/>
                  </a:lnTo>
                  <a:lnTo>
                    <a:pt x="894874" y="1088819"/>
                  </a:lnTo>
                  <a:lnTo>
                    <a:pt x="853786" y="1110589"/>
                  </a:lnTo>
                  <a:lnTo>
                    <a:pt x="810705" y="1128832"/>
                  </a:lnTo>
                  <a:lnTo>
                    <a:pt x="765824" y="1143354"/>
                  </a:lnTo>
                  <a:lnTo>
                    <a:pt x="719335" y="1153965"/>
                  </a:lnTo>
                  <a:lnTo>
                    <a:pt x="671429" y="1160473"/>
                  </a:lnTo>
                  <a:lnTo>
                    <a:pt x="622300" y="1162684"/>
                  </a:lnTo>
                  <a:lnTo>
                    <a:pt x="930618" y="1162684"/>
                  </a:lnTo>
                  <a:lnTo>
                    <a:pt x="974898" y="1135074"/>
                  </a:lnTo>
                  <a:lnTo>
                    <a:pt x="1011469" y="1107851"/>
                  </a:lnTo>
                  <a:lnTo>
                    <a:pt x="1045910" y="1078084"/>
                  </a:lnTo>
                  <a:lnTo>
                    <a:pt x="1078084" y="1045910"/>
                  </a:lnTo>
                  <a:lnTo>
                    <a:pt x="1107851" y="1011469"/>
                  </a:lnTo>
                  <a:lnTo>
                    <a:pt x="1135074" y="974898"/>
                  </a:lnTo>
                  <a:lnTo>
                    <a:pt x="1159612" y="936336"/>
                  </a:lnTo>
                  <a:lnTo>
                    <a:pt x="1181328" y="895922"/>
                  </a:lnTo>
                  <a:lnTo>
                    <a:pt x="1200089" y="853780"/>
                  </a:lnTo>
                  <a:lnTo>
                    <a:pt x="1215740" y="810091"/>
                  </a:lnTo>
                  <a:lnTo>
                    <a:pt x="1228158" y="764951"/>
                  </a:lnTo>
                  <a:lnTo>
                    <a:pt x="1237200" y="718514"/>
                  </a:lnTo>
                  <a:lnTo>
                    <a:pt x="1242726" y="670917"/>
                  </a:lnTo>
                  <a:lnTo>
                    <a:pt x="1244600" y="622299"/>
                  </a:lnTo>
                  <a:lnTo>
                    <a:pt x="1242726" y="573682"/>
                  </a:lnTo>
                  <a:lnTo>
                    <a:pt x="1237200" y="526085"/>
                  </a:lnTo>
                  <a:lnTo>
                    <a:pt x="1228158" y="479648"/>
                  </a:lnTo>
                  <a:lnTo>
                    <a:pt x="1215740" y="434508"/>
                  </a:lnTo>
                  <a:lnTo>
                    <a:pt x="1200084" y="390805"/>
                  </a:lnTo>
                  <a:lnTo>
                    <a:pt x="1181328" y="348677"/>
                  </a:lnTo>
                  <a:lnTo>
                    <a:pt x="1159612" y="308263"/>
                  </a:lnTo>
                  <a:lnTo>
                    <a:pt x="1135074" y="269701"/>
                  </a:lnTo>
                  <a:lnTo>
                    <a:pt x="1107851" y="233130"/>
                  </a:lnTo>
                  <a:lnTo>
                    <a:pt x="1078084" y="198689"/>
                  </a:lnTo>
                  <a:lnTo>
                    <a:pt x="1045910" y="166515"/>
                  </a:lnTo>
                  <a:lnTo>
                    <a:pt x="1011469" y="136748"/>
                  </a:lnTo>
                  <a:lnTo>
                    <a:pt x="974898" y="109525"/>
                  </a:lnTo>
                  <a:lnTo>
                    <a:pt x="936336" y="84987"/>
                  </a:lnTo>
                  <a:lnTo>
                    <a:pt x="930594" y="81902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rgbClr val="FDBB9D"/>
                </a:solidFill>
              </a:endParaRPr>
            </a:p>
          </p:txBody>
        </p:sp>
      </p:grpSp>
      <p:sp>
        <p:nvSpPr>
          <p:cNvPr id="19" name="TextShape 1"/>
          <p:cNvSpPr txBox="1"/>
          <p:nvPr/>
        </p:nvSpPr>
        <p:spPr>
          <a:xfrm>
            <a:off x="3912243" y="0"/>
            <a:ext cx="3649018" cy="317499"/>
          </a:xfrm>
          <a:prstGeom prst="rect">
            <a:avLst/>
          </a:prstGeom>
          <a:solidFill>
            <a:srgbClr val="E1A198"/>
          </a:solidFill>
          <a:ln>
            <a:noFill/>
          </a:ln>
        </p:spPr>
        <p:txBody>
          <a:bodyPr lIns="0" tIns="21872" rIns="0" bIns="0" anchor="ctr">
            <a:noAutofit/>
          </a:bodyPr>
          <a:lstStyle/>
          <a:p>
            <a:pPr>
              <a:lnSpc>
                <a:spcPct val="93000"/>
              </a:lnSpc>
            </a:pPr>
            <a:r>
              <a:rPr lang="ru-RU" sz="1400" spc="-1" dirty="0" smtClean="0">
                <a:solidFill>
                  <a:srgbClr val="2E418D"/>
                </a:solidFill>
                <a:latin typeface="Arial Black" panose="020B0A04020102020204" pitchFamily="34" charset="0"/>
              </a:rPr>
              <a:t>   </a:t>
            </a:r>
            <a:r>
              <a:rPr lang="ru-RU" sz="1400" b="1" spc="-1" dirty="0" smtClean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ПРИНЦИПЫ ПОЗИЦИОНИРОВАНИЯ</a:t>
            </a:r>
            <a:endParaRPr lang="ru-RU" sz="1400" b="1" spc="-1" dirty="0">
              <a:solidFill>
                <a:srgbClr val="2E418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1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721" y="509649"/>
            <a:ext cx="6653399" cy="255537"/>
          </a:xfrm>
        </p:spPr>
        <p:txBody>
          <a:bodyPr>
            <a:noAutofit/>
          </a:bodyPr>
          <a:lstStyle/>
          <a:p>
            <a:r>
              <a:rPr lang="ru-RU" sz="2400" b="1" spc="-1" dirty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400" b="1" spc="-1" dirty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b="1" spc="-1" dirty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ПОЛОЖЕНИЕ ЛЕЖА НА СПИНЕ</a:t>
            </a:r>
          </a:p>
        </p:txBody>
      </p:sp>
      <p:sp>
        <p:nvSpPr>
          <p:cNvPr id="3" name="Текст 2"/>
          <p:cNvSpPr>
            <a:spLocks noGrp="1"/>
          </p:cNvSpPr>
          <p:nvPr>
            <p:ph sz="half" idx="1"/>
          </p:nvPr>
        </p:nvSpPr>
        <p:spPr>
          <a:xfrm>
            <a:off x="119336" y="4185542"/>
            <a:ext cx="6384635" cy="500391"/>
          </a:xfrm>
        </p:spPr>
        <p:txBody>
          <a:bodyPr>
            <a:noAutofit/>
          </a:bodyPr>
          <a:lstStyle/>
          <a:p>
            <a:pPr marL="257074" indent="-257074">
              <a:lnSpc>
                <a:spcPct val="100000"/>
              </a:lnSpc>
              <a:spcAft>
                <a:spcPts val="795"/>
              </a:spcAft>
            </a:pPr>
            <a:r>
              <a:rPr lang="ru-RU" sz="1200" b="1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Использование укладки (подушек) для максимального расслабления</a:t>
            </a:r>
          </a:p>
          <a:p>
            <a:pPr marL="257074" indent="-257074">
              <a:lnSpc>
                <a:spcPct val="100000"/>
              </a:lnSpc>
              <a:spcAft>
                <a:spcPts val="795"/>
              </a:spcAft>
            </a:pPr>
            <a:r>
              <a:rPr lang="ru-RU" sz="1200" b="1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Конечности в полусогнутом положении*</a:t>
            </a:r>
          </a:p>
          <a:p>
            <a:pPr marL="0" indent="0">
              <a:spcAft>
                <a:spcPts val="795"/>
              </a:spcAft>
              <a:buNone/>
            </a:pPr>
            <a:r>
              <a:rPr lang="ru-RU" sz="825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788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1721" y="953989"/>
            <a:ext cx="47242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074" indent="-257074">
              <a:spcAft>
                <a:spcPts val="795"/>
              </a:spcAft>
            </a:pPr>
            <a:r>
              <a:rPr lang="ru-RU" sz="1200" b="1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отдыха, не для кормления</a:t>
            </a:r>
            <a:endParaRPr lang="ru-RU" sz="1200" b="1" spc="-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1721" y="4904639"/>
            <a:ext cx="66478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95"/>
              </a:spcAft>
            </a:pPr>
            <a:r>
              <a:rPr lang="ru-RU" sz="1600" b="1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r>
              <a:rPr lang="ru-RU" sz="1000" b="1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Когда ноги выпрямлены и </a:t>
            </a:r>
            <a:r>
              <a:rPr lang="ru-RU" sz="1000" b="1" spc="-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ротированы</a:t>
            </a:r>
            <a:r>
              <a:rPr lang="ru-RU" sz="1000" b="1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b="1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кнаружи</a:t>
            </a:r>
            <a:r>
              <a:rPr lang="ru-RU" sz="1000" b="1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000" b="1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передняя </a:t>
            </a:r>
            <a:r>
              <a:rPr lang="ru-RU" sz="1000" b="1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брюшная стенка напряжена, </a:t>
            </a:r>
            <a:r>
              <a:rPr lang="ru-RU" sz="1000" b="1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это </a:t>
            </a:r>
            <a:r>
              <a:rPr lang="ru-RU" sz="1000" b="1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приводит к снижению дыхательного объема, особенно в верхушках легких, когда плечи плоско уложены на </a:t>
            </a:r>
            <a:r>
              <a:rPr lang="ru-RU" sz="1000" b="1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матрас, </a:t>
            </a:r>
            <a:r>
              <a:rPr lang="ru-RU" sz="1000" b="1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 также нарастанию </a:t>
            </a:r>
            <a:r>
              <a:rPr lang="ru-RU" sz="1000" b="1" spc="-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спастики</a:t>
            </a:r>
            <a:endParaRPr lang="ru-RU" sz="1000" b="1" spc="-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119336" cy="5670550"/>
          </a:xfrm>
          <a:prstGeom prst="rect">
            <a:avLst/>
          </a:prstGeom>
          <a:solidFill>
            <a:srgbClr val="2E4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BF3E2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" t="14562" r="4607" b="4681"/>
          <a:stretch/>
        </p:blipFill>
        <p:spPr>
          <a:xfrm>
            <a:off x="227701" y="1395977"/>
            <a:ext cx="5549562" cy="2659165"/>
          </a:xfrm>
          <a:prstGeom prst="rect">
            <a:avLst/>
          </a:prstGeom>
        </p:spPr>
      </p:pic>
      <p:sp>
        <p:nvSpPr>
          <p:cNvPr id="11" name="TextShape 1"/>
          <p:cNvSpPr txBox="1"/>
          <p:nvPr/>
        </p:nvSpPr>
        <p:spPr>
          <a:xfrm>
            <a:off x="3993266" y="0"/>
            <a:ext cx="3567995" cy="317499"/>
          </a:xfrm>
          <a:prstGeom prst="rect">
            <a:avLst/>
          </a:prstGeom>
          <a:solidFill>
            <a:srgbClr val="E1A198"/>
          </a:solidFill>
          <a:ln>
            <a:noFill/>
          </a:ln>
        </p:spPr>
        <p:txBody>
          <a:bodyPr lIns="0" tIns="21872" rIns="0" bIns="0" anchor="ctr">
            <a:noAutofit/>
          </a:bodyPr>
          <a:lstStyle/>
          <a:p>
            <a:pPr>
              <a:lnSpc>
                <a:spcPct val="93000"/>
              </a:lnSpc>
            </a:pPr>
            <a:r>
              <a:rPr lang="ru-RU" sz="1400" spc="-1" dirty="0" smtClean="0">
                <a:solidFill>
                  <a:srgbClr val="2E418D"/>
                </a:solidFill>
                <a:latin typeface="Arial Black" panose="020B0A04020102020204" pitchFamily="34" charset="0"/>
              </a:rPr>
              <a:t>   </a:t>
            </a:r>
            <a:r>
              <a:rPr lang="ru-RU" sz="1400" b="1" spc="-1" dirty="0" smtClean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ПРИНЦИПЫ ПОЗИЦИОНИРОВАНИЯ</a:t>
            </a:r>
            <a:endParaRPr lang="ru-RU" sz="1400" b="1" spc="-1" dirty="0">
              <a:solidFill>
                <a:srgbClr val="2E418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18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112363" y="203928"/>
            <a:ext cx="6072938" cy="57708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r>
              <a:rPr lang="ru-RU" sz="1350" spc="-1" dirty="0">
                <a:solidFill>
                  <a:srgbClr val="002060"/>
                </a:solidFill>
                <a:latin typeface="Arial Black" panose="020B0A04020102020204" pitchFamily="34" charset="0"/>
              </a:rPr>
              <a:t>                                   </a:t>
            </a:r>
          </a:p>
          <a:p>
            <a:r>
              <a:rPr lang="ru-RU" sz="1350" spc="-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spc="-1" dirty="0" smtClean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ПОЛОЖЕНИЕ </a:t>
            </a:r>
            <a:r>
              <a:rPr lang="ru-RU" sz="2400" b="1" spc="-1" dirty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ЛЕЖА НА БОКУ</a:t>
            </a:r>
          </a:p>
        </p:txBody>
      </p:sp>
      <p:sp>
        <p:nvSpPr>
          <p:cNvPr id="89" name="TextShape 2"/>
          <p:cNvSpPr txBox="1">
            <a:spLocks noChangeAspect="1"/>
          </p:cNvSpPr>
          <p:nvPr/>
        </p:nvSpPr>
        <p:spPr>
          <a:xfrm>
            <a:off x="3399436" y="1441769"/>
            <a:ext cx="3946967" cy="606651"/>
          </a:xfrm>
          <a:prstGeom prst="rect">
            <a:avLst/>
          </a:prstGeom>
          <a:noFill/>
          <a:ln>
            <a:noFill/>
          </a:ln>
        </p:spPr>
        <p:txBody>
          <a:bodyPr lIns="0" tIns="15932" rIns="0" bIns="0">
            <a:noAutofit/>
          </a:bodyPr>
          <a:lstStyle/>
          <a:p>
            <a:pPr marL="214341" indent="-214341">
              <a:spcAft>
                <a:spcPts val="795"/>
              </a:spcAft>
              <a:buFont typeface="Arial" panose="020B0604020202020204" pitchFamily="34" charset="0"/>
              <a:buChar char="•"/>
            </a:pPr>
            <a:r>
              <a:rPr lang="ru-RU" sz="1100" b="1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b="1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Опора вдоль спины, между </a:t>
            </a:r>
            <a:r>
              <a:rPr lang="ru-RU" sz="1000" b="1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ногами</a:t>
            </a:r>
          </a:p>
          <a:p>
            <a:pPr marL="214341" indent="-214341">
              <a:spcAft>
                <a:spcPts val="795"/>
              </a:spcAft>
              <a:buFont typeface="Arial" panose="020B0604020202020204" pitchFamily="34" charset="0"/>
              <a:buChar char="•"/>
            </a:pPr>
            <a:r>
              <a:rPr lang="ru-RU" sz="1000" b="1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У-образная подушка не должна быть толще пациента</a:t>
            </a:r>
          </a:p>
          <a:p>
            <a:pPr marL="214341" indent="-214341">
              <a:spcAft>
                <a:spcPts val="795"/>
              </a:spcAft>
              <a:buFont typeface="Arial" panose="020B0604020202020204" pitchFamily="34" charset="0"/>
              <a:buChar char="•"/>
            </a:pPr>
            <a:r>
              <a:rPr lang="ru-RU" sz="1000" b="1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b="1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Верхняя нога должна полностью лежать на  опоре (все что висит, все устает)</a:t>
            </a:r>
          </a:p>
          <a:p>
            <a:pPr marL="257074" indent="-257074">
              <a:spcAft>
                <a:spcPts val="795"/>
              </a:spcAft>
              <a:buFont typeface="Arial" panose="020B0604020202020204" pitchFamily="34" charset="0"/>
              <a:buChar char="•"/>
            </a:pPr>
            <a:r>
              <a:rPr lang="ru-RU" sz="1000" b="1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Иногда от </a:t>
            </a:r>
            <a:r>
              <a:rPr lang="ru-RU" sz="1000" b="1" spc="-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переразгибания</a:t>
            </a:r>
            <a:r>
              <a:rPr lang="ru-RU" sz="1000" b="1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рук помогает аналог «пеленания», широкая косынка вокруг корпуса, восьмёркой вокруг ног</a:t>
            </a:r>
          </a:p>
          <a:p>
            <a:pPr marL="257074" indent="-257074">
              <a:spcAft>
                <a:spcPts val="795"/>
              </a:spcAft>
            </a:pPr>
            <a:r>
              <a:rPr lang="ru-RU" spc="-1" dirty="0" smtClean="0">
                <a:solidFill>
                  <a:srgbClr val="050505"/>
                </a:solidFill>
                <a:latin typeface="Arial"/>
              </a:rPr>
              <a:t> </a:t>
            </a:r>
            <a:endParaRPr lang="ru-RU" spc="-1" dirty="0">
              <a:solidFill>
                <a:srgbClr val="050505"/>
              </a:solidFill>
              <a:latin typeface="Arial"/>
            </a:endParaRPr>
          </a:p>
          <a:p>
            <a:pPr marL="257074" indent="-257074">
              <a:spcAft>
                <a:spcPts val="795"/>
              </a:spcAft>
            </a:pPr>
            <a:r>
              <a:rPr lang="ru-RU" sz="2800" spc="-1" dirty="0">
                <a:solidFill>
                  <a:srgbClr val="050505"/>
                </a:solidFill>
                <a:latin typeface="Arial"/>
              </a:rPr>
              <a:t> </a:t>
            </a:r>
          </a:p>
          <a:p>
            <a:pPr marL="257074" indent="-257074">
              <a:spcAft>
                <a:spcPts val="795"/>
              </a:spcAft>
            </a:pPr>
            <a:r>
              <a:rPr lang="ru-RU" sz="2800" spc="-1" dirty="0">
                <a:solidFill>
                  <a:srgbClr val="050505"/>
                </a:solidFill>
                <a:latin typeface="Arial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9048" y="734048"/>
            <a:ext cx="61910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Поза для отдыха и деятельности, манипуляций свободной рукой</a:t>
            </a:r>
            <a:endParaRPr lang="ru-RU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21"/>
          <a:stretch/>
        </p:blipFill>
        <p:spPr>
          <a:xfrm>
            <a:off x="223279" y="1090051"/>
            <a:ext cx="3072213" cy="344410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2363" y="4613157"/>
            <a:ext cx="2974695" cy="8617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795"/>
              </a:spcAft>
            </a:pPr>
            <a:r>
              <a:rPr lang="ru-RU" sz="1000" b="1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Удобно использовать подушку У-образной формы по росту пациента, чтобы непрерывная опора создавала «гнездо» вокруг тела и давала ощущение полной опоры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1" t="25311" r="3684" b="5493"/>
          <a:stretch/>
        </p:blipFill>
        <p:spPr>
          <a:xfrm>
            <a:off x="3056410" y="3099599"/>
            <a:ext cx="4504853" cy="257095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119336" cy="5670550"/>
          </a:xfrm>
          <a:prstGeom prst="rect">
            <a:avLst/>
          </a:prstGeom>
          <a:solidFill>
            <a:srgbClr val="2E4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BF3E2"/>
              </a:solidFill>
            </a:endParaRPr>
          </a:p>
        </p:txBody>
      </p:sp>
      <p:sp>
        <p:nvSpPr>
          <p:cNvPr id="9" name="TextShape 1"/>
          <p:cNvSpPr txBox="1"/>
          <p:nvPr/>
        </p:nvSpPr>
        <p:spPr>
          <a:xfrm>
            <a:off x="3900668" y="0"/>
            <a:ext cx="3660593" cy="317499"/>
          </a:xfrm>
          <a:prstGeom prst="rect">
            <a:avLst/>
          </a:prstGeom>
          <a:solidFill>
            <a:srgbClr val="E1A198"/>
          </a:solidFill>
          <a:ln>
            <a:noFill/>
          </a:ln>
        </p:spPr>
        <p:txBody>
          <a:bodyPr lIns="0" tIns="21872" rIns="0" bIns="0" anchor="ctr">
            <a:noAutofit/>
          </a:bodyPr>
          <a:lstStyle/>
          <a:p>
            <a:pPr>
              <a:lnSpc>
                <a:spcPct val="93000"/>
              </a:lnSpc>
            </a:pPr>
            <a:r>
              <a:rPr lang="ru-RU" sz="1400" spc="-1" dirty="0" smtClean="0">
                <a:solidFill>
                  <a:srgbClr val="2E418D"/>
                </a:solidFill>
                <a:latin typeface="Arial Black" panose="020B0A04020102020204" pitchFamily="34" charset="0"/>
              </a:rPr>
              <a:t>   </a:t>
            </a:r>
            <a:r>
              <a:rPr lang="ru-RU" sz="1400" b="1" spc="-1" dirty="0" smtClean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ПРИНЦИПЫ ПОЗИЦИОНИРОВАНИЯ</a:t>
            </a:r>
            <a:endParaRPr lang="ru-RU" sz="1400" b="1" spc="-1" dirty="0">
              <a:solidFill>
                <a:srgbClr val="2E418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5590138" y="2732870"/>
            <a:ext cx="1906669" cy="1930215"/>
          </a:xfrm>
          <a:prstGeom prst="rect">
            <a:avLst/>
          </a:prstGeom>
          <a:noFill/>
          <a:ln>
            <a:noFill/>
          </a:ln>
        </p:spPr>
        <p:txBody>
          <a:bodyPr wrap="square" lIns="67507" tIns="33754" rIns="67507" bIns="33754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100" b="1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 </a:t>
            </a:r>
            <a:r>
              <a:rPr lang="ru-RU" sz="1100" b="1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живот подкладывается большой валик, иногда под лоб </a:t>
            </a:r>
            <a:r>
              <a:rPr lang="ru-RU" sz="1100" b="1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тоже</a:t>
            </a:r>
          </a:p>
          <a:p>
            <a:endParaRPr lang="ru-RU" sz="1100" b="1" spc="-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100" b="1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Требуется </a:t>
            </a:r>
            <a:r>
              <a:rPr lang="ru-RU" sz="1100" b="1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опора, ноги не распадаются в </a:t>
            </a:r>
            <a:r>
              <a:rPr lang="ru-RU" sz="1100" b="1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стороны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100" b="1" spc="-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8361" y="601064"/>
            <a:ext cx="63046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pc="-1" dirty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ПОЛОЖЕНИЕ ЛЕЖА НА ЖИВОТЕ  </a:t>
            </a:r>
          </a:p>
          <a:p>
            <a:r>
              <a:rPr lang="ru-RU" sz="1600" b="1" spc="-1" dirty="0" smtClean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ПОЛОЖЕНИЕ «НА ЧЕТВЕРЕНЬКАХ»</a:t>
            </a:r>
            <a:endParaRPr lang="ru-RU" sz="1600" b="1" spc="-1" dirty="0">
              <a:solidFill>
                <a:srgbClr val="2E418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8361" y="1226460"/>
            <a:ext cx="59874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расслабление, дренаж легких, облегчение эвакуации мокроты</a:t>
            </a:r>
          </a:p>
        </p:txBody>
      </p:sp>
      <p:sp>
        <p:nvSpPr>
          <p:cNvPr id="6" name="TextShape 1"/>
          <p:cNvSpPr txBox="1"/>
          <p:nvPr/>
        </p:nvSpPr>
        <p:spPr>
          <a:xfrm>
            <a:off x="3923818" y="0"/>
            <a:ext cx="3637443" cy="317499"/>
          </a:xfrm>
          <a:prstGeom prst="rect">
            <a:avLst/>
          </a:prstGeom>
          <a:solidFill>
            <a:srgbClr val="E1A198"/>
          </a:solidFill>
          <a:ln>
            <a:noFill/>
          </a:ln>
        </p:spPr>
        <p:txBody>
          <a:bodyPr lIns="0" tIns="21872" rIns="0" bIns="0" anchor="ctr">
            <a:noAutofit/>
          </a:bodyPr>
          <a:lstStyle/>
          <a:p>
            <a:pPr>
              <a:lnSpc>
                <a:spcPct val="93000"/>
              </a:lnSpc>
            </a:pPr>
            <a:r>
              <a:rPr lang="ru-RU" sz="1400" spc="-1" dirty="0" smtClean="0">
                <a:solidFill>
                  <a:srgbClr val="2E418D"/>
                </a:solidFill>
                <a:latin typeface="Arial Black" panose="020B0A04020102020204" pitchFamily="34" charset="0"/>
              </a:rPr>
              <a:t>   </a:t>
            </a:r>
            <a:r>
              <a:rPr lang="ru-RU" sz="1400" b="1" spc="-1" dirty="0" smtClean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ПРИНЦИПЫ ПОЗИЦИОНИРОВАНИЯ</a:t>
            </a:r>
            <a:endParaRPr lang="ru-RU" sz="1400" b="1" spc="-1" dirty="0">
              <a:solidFill>
                <a:srgbClr val="2E418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119336" cy="5670550"/>
          </a:xfrm>
          <a:prstGeom prst="rect">
            <a:avLst/>
          </a:prstGeom>
          <a:solidFill>
            <a:srgbClr val="2E4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BF3E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06" y="1639587"/>
            <a:ext cx="5077262" cy="285596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8361" y="4663085"/>
            <a:ext cx="66890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100" b="1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Иногда достаточно валика или клина под грудь, если человек держит голову сам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100" b="1" spc="-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100" b="1" spc="-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Гастростома</a:t>
            </a:r>
            <a:r>
              <a:rPr lang="ru-RU" sz="1100" b="1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lang="ru-RU" sz="1100" b="1" spc="-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трахеостома</a:t>
            </a:r>
            <a:r>
              <a:rPr lang="ru-RU" sz="1100" b="1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не являются противопоказаниями для лежания на животе и боку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523" y="800273"/>
            <a:ext cx="63046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pc="-1" dirty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ПОЛОЖЕНИЕ ЛЕЖА НА ЖИВОТЕ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5523" y="1169605"/>
            <a:ext cx="59331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</a:t>
            </a:r>
            <a:r>
              <a:rPr lang="ru-RU" sz="1200" b="1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асслабление</a:t>
            </a:r>
            <a:r>
              <a:rPr lang="ru-RU" sz="1200" b="1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дренаж легких, облегчение эвакуации мокроты</a:t>
            </a:r>
          </a:p>
        </p:txBody>
      </p:sp>
      <p:sp>
        <p:nvSpPr>
          <p:cNvPr id="6" name="TextShape 1"/>
          <p:cNvSpPr txBox="1"/>
          <p:nvPr/>
        </p:nvSpPr>
        <p:spPr>
          <a:xfrm>
            <a:off x="3877519" y="0"/>
            <a:ext cx="3683742" cy="317499"/>
          </a:xfrm>
          <a:prstGeom prst="rect">
            <a:avLst/>
          </a:prstGeom>
          <a:solidFill>
            <a:srgbClr val="E1A198"/>
          </a:solidFill>
          <a:ln>
            <a:noFill/>
          </a:ln>
        </p:spPr>
        <p:txBody>
          <a:bodyPr lIns="0" tIns="21872" rIns="0" bIns="0" anchor="ctr">
            <a:noAutofit/>
          </a:bodyPr>
          <a:lstStyle/>
          <a:p>
            <a:pPr>
              <a:lnSpc>
                <a:spcPct val="93000"/>
              </a:lnSpc>
            </a:pPr>
            <a:r>
              <a:rPr lang="ru-RU" sz="1400" spc="-1" dirty="0" smtClean="0">
                <a:solidFill>
                  <a:srgbClr val="2E418D"/>
                </a:solidFill>
                <a:latin typeface="Arial Black" panose="020B0A04020102020204" pitchFamily="34" charset="0"/>
              </a:rPr>
              <a:t>   </a:t>
            </a:r>
            <a:r>
              <a:rPr lang="ru-RU" sz="1400" b="1" spc="-1" dirty="0" smtClean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ПРИНЦИПЫ ПОЗИЦИОНИРОВАНИЯ</a:t>
            </a:r>
            <a:endParaRPr lang="ru-RU" sz="1400" b="1" spc="-1" dirty="0">
              <a:solidFill>
                <a:srgbClr val="2E418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119336" cy="5670550"/>
          </a:xfrm>
          <a:prstGeom prst="rect">
            <a:avLst/>
          </a:prstGeom>
          <a:solidFill>
            <a:srgbClr val="2E4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BF3E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5523" y="5018229"/>
            <a:ext cx="57027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spc="-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Гастростома</a:t>
            </a:r>
            <a:r>
              <a:rPr lang="ru-RU" sz="1200" b="1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1200" b="1" spc="-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трахеостома</a:t>
            </a:r>
            <a:r>
              <a:rPr lang="ru-RU" sz="1200" b="1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не являются противопоказаниями для лежания на животе и боку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8"/>
          <a:stretch/>
        </p:blipFill>
        <p:spPr>
          <a:xfrm>
            <a:off x="316106" y="1677437"/>
            <a:ext cx="5089272" cy="324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75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4232036" y="740912"/>
            <a:ext cx="2572276" cy="73866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r>
              <a:rPr lang="ru-RU" sz="2400" b="1" spc="-1" dirty="0" smtClean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ПОЛОЖЕНИЕ </a:t>
            </a:r>
          </a:p>
          <a:p>
            <a:r>
              <a:rPr lang="ru-RU" sz="2400" b="1" spc="-1" dirty="0" smtClean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2400" b="1" spc="-1" dirty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КОЛЯСКЕ</a:t>
            </a:r>
            <a:endParaRPr lang="ru-RU" sz="2800" b="1" spc="-1" dirty="0">
              <a:solidFill>
                <a:srgbClr val="2E418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5" name="TextShape 2"/>
          <p:cNvSpPr txBox="1"/>
          <p:nvPr/>
        </p:nvSpPr>
        <p:spPr>
          <a:xfrm>
            <a:off x="4161135" y="1818465"/>
            <a:ext cx="2954950" cy="3409775"/>
          </a:xfrm>
          <a:prstGeom prst="rect">
            <a:avLst/>
          </a:prstGeom>
          <a:noFill/>
          <a:ln>
            <a:noFill/>
          </a:ln>
        </p:spPr>
        <p:txBody>
          <a:bodyPr lIns="0" tIns="15932" rIns="0" bIns="0">
            <a:noAutofit/>
          </a:bodyPr>
          <a:lstStyle/>
          <a:p>
            <a:pPr marL="257209" indent="-257209">
              <a:spcAft>
                <a:spcPts val="795"/>
              </a:spcAft>
              <a:buFont typeface="Arial" panose="020B0604020202020204" pitchFamily="34" charset="0"/>
              <a:buChar char="•"/>
            </a:pPr>
            <a:r>
              <a:rPr lang="ru-RU" sz="1200" b="1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сидения в коляске пациент должен быть способен удерживать голову, либо используется </a:t>
            </a:r>
            <a:r>
              <a:rPr lang="ru-RU" sz="1200" b="1" spc="-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головодержатель</a:t>
            </a:r>
            <a:endParaRPr lang="ru-RU" sz="1200" b="1" spc="-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57209" indent="-257209">
              <a:spcAft>
                <a:spcPts val="795"/>
              </a:spcAft>
              <a:buFont typeface="Arial" panose="020B0604020202020204" pitchFamily="34" charset="0"/>
              <a:buChar char="•"/>
            </a:pPr>
            <a:r>
              <a:rPr lang="ru-RU" sz="1200" b="1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Если ширина сидения больше ширины пациента и таз болтается, </a:t>
            </a:r>
            <a:r>
              <a:rPr lang="ru-RU" sz="1200" b="1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</a:t>
            </a:r>
            <a:r>
              <a:rPr lang="ru-RU" sz="1200" b="1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длительном сидении </a:t>
            </a:r>
            <a:r>
              <a:rPr lang="ru-RU" sz="1200" b="1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это приводит </a:t>
            </a:r>
            <a:r>
              <a:rPr lang="ru-RU" sz="1200" b="1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 усталости, боли, деформации </a:t>
            </a:r>
            <a:r>
              <a:rPr lang="ru-RU" sz="1200" b="1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позвоночника </a:t>
            </a:r>
            <a:endParaRPr lang="ru-RU" sz="1200" b="1" spc="-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57209" indent="-257209">
              <a:spcAft>
                <a:spcPts val="795"/>
              </a:spcAft>
              <a:buFont typeface="Arial" panose="020B0604020202020204" pitchFamily="34" charset="0"/>
              <a:buChar char="•"/>
            </a:pPr>
            <a:r>
              <a:rPr lang="ru-RU" sz="1200" b="1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Между стенками коляски и тазом необходимо вложить плотные валики, если плохо удерживает позу сидя, то до подмышек</a:t>
            </a:r>
          </a:p>
          <a:p>
            <a:pPr marL="257209" indent="-257209">
              <a:spcAft>
                <a:spcPts val="795"/>
              </a:spcAft>
              <a:buFont typeface="Arial" panose="020B0604020202020204" pitchFamily="34" charset="0"/>
              <a:buChar char="•"/>
            </a:pPr>
            <a:r>
              <a:rPr lang="ru-RU" sz="1200" b="1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Пациент должен быть пристегнут, даже самый слабый пациент может неожиданно дернуться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7"/>
          <a:stretch/>
        </p:blipFill>
        <p:spPr>
          <a:xfrm>
            <a:off x="325361" y="787078"/>
            <a:ext cx="3629749" cy="488347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82400" y="1285410"/>
            <a:ext cx="590309" cy="393539"/>
          </a:xfrm>
          <a:prstGeom prst="rect">
            <a:avLst/>
          </a:prstGeom>
          <a:solidFill>
            <a:srgbClr val="0080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119336" cy="5670550"/>
          </a:xfrm>
          <a:prstGeom prst="rect">
            <a:avLst/>
          </a:prstGeom>
          <a:solidFill>
            <a:srgbClr val="2E4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BF3E2"/>
              </a:solidFill>
            </a:endParaRPr>
          </a:p>
        </p:txBody>
      </p:sp>
      <p:sp>
        <p:nvSpPr>
          <p:cNvPr id="7" name="TextShape 1"/>
          <p:cNvSpPr txBox="1"/>
          <p:nvPr/>
        </p:nvSpPr>
        <p:spPr>
          <a:xfrm>
            <a:off x="3955110" y="0"/>
            <a:ext cx="3606151" cy="317499"/>
          </a:xfrm>
          <a:prstGeom prst="rect">
            <a:avLst/>
          </a:prstGeom>
          <a:solidFill>
            <a:srgbClr val="E1A198"/>
          </a:solidFill>
          <a:ln>
            <a:noFill/>
          </a:ln>
        </p:spPr>
        <p:txBody>
          <a:bodyPr lIns="0" tIns="21872" rIns="0" bIns="0" anchor="ctr">
            <a:noAutofit/>
          </a:bodyPr>
          <a:lstStyle/>
          <a:p>
            <a:pPr>
              <a:lnSpc>
                <a:spcPct val="93000"/>
              </a:lnSpc>
            </a:pPr>
            <a:r>
              <a:rPr lang="ru-RU" sz="1400" spc="-1" dirty="0" smtClean="0">
                <a:solidFill>
                  <a:srgbClr val="2E418D"/>
                </a:solidFill>
                <a:latin typeface="Arial Black" panose="020B0A04020102020204" pitchFamily="34" charset="0"/>
              </a:rPr>
              <a:t>   </a:t>
            </a:r>
            <a:r>
              <a:rPr lang="ru-RU" sz="1400" b="1" spc="-1" dirty="0" smtClean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ПРИНЦИПЫ ПОЗИЦИОНИРОВАНИЯ</a:t>
            </a:r>
            <a:endParaRPr lang="ru-RU" sz="1400" b="1" spc="-1" dirty="0">
              <a:solidFill>
                <a:srgbClr val="2E418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19336" cy="5670550"/>
          </a:xfrm>
          <a:prstGeom prst="rect">
            <a:avLst/>
          </a:prstGeom>
          <a:solidFill>
            <a:srgbClr val="2E4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BF3E2"/>
              </a:solidFill>
            </a:endParaRPr>
          </a:p>
        </p:txBody>
      </p:sp>
      <p:sp>
        <p:nvSpPr>
          <p:cNvPr id="7" name="TextShape 1"/>
          <p:cNvSpPr txBox="1"/>
          <p:nvPr/>
        </p:nvSpPr>
        <p:spPr>
          <a:xfrm>
            <a:off x="3955110" y="0"/>
            <a:ext cx="3606151" cy="317499"/>
          </a:xfrm>
          <a:prstGeom prst="rect">
            <a:avLst/>
          </a:prstGeom>
          <a:solidFill>
            <a:srgbClr val="E1A198"/>
          </a:solidFill>
          <a:ln>
            <a:noFill/>
          </a:ln>
        </p:spPr>
        <p:txBody>
          <a:bodyPr lIns="0" tIns="21872" rIns="0" bIns="0" anchor="ctr">
            <a:noAutofit/>
          </a:bodyPr>
          <a:lstStyle/>
          <a:p>
            <a:pPr>
              <a:lnSpc>
                <a:spcPct val="93000"/>
              </a:lnSpc>
            </a:pPr>
            <a:r>
              <a:rPr lang="ru-RU" sz="1400" spc="-1" dirty="0" smtClean="0">
                <a:solidFill>
                  <a:srgbClr val="2E418D"/>
                </a:solidFill>
                <a:latin typeface="Arial Black" panose="020B0A04020102020204" pitchFamily="34" charset="0"/>
              </a:rPr>
              <a:t>   </a:t>
            </a:r>
            <a:r>
              <a:rPr lang="ru-RU" sz="1400" b="1" spc="-1" dirty="0" smtClean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ПРИНЦИПЫ ПОЗИЦИОНИРОВАНИЯ</a:t>
            </a:r>
            <a:endParaRPr lang="ru-RU" sz="1400" b="1" spc="-1" dirty="0">
              <a:solidFill>
                <a:srgbClr val="2E418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420015" y="2291530"/>
            <a:ext cx="1469084" cy="1411580"/>
            <a:chOff x="1898600" y="2705383"/>
            <a:chExt cx="1244600" cy="1244600"/>
          </a:xfrm>
          <a:solidFill>
            <a:srgbClr val="BD5149"/>
          </a:solidFill>
        </p:grpSpPr>
        <p:sp>
          <p:nvSpPr>
            <p:cNvPr id="9" name="object 3"/>
            <p:cNvSpPr/>
            <p:nvPr/>
          </p:nvSpPr>
          <p:spPr>
            <a:xfrm>
              <a:off x="2444678" y="3005720"/>
              <a:ext cx="149034" cy="151307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rgbClr val="FDBB9D"/>
                </a:solidFill>
              </a:endParaRPr>
            </a:p>
          </p:txBody>
        </p:sp>
        <p:sp>
          <p:nvSpPr>
            <p:cNvPr id="10" name="object 4"/>
            <p:cNvSpPr/>
            <p:nvPr/>
          </p:nvSpPr>
          <p:spPr>
            <a:xfrm>
              <a:off x="2403724" y="3219603"/>
              <a:ext cx="234950" cy="430530"/>
            </a:xfrm>
            <a:custGeom>
              <a:avLst/>
              <a:gdLst/>
              <a:ahLst/>
              <a:cxnLst/>
              <a:rect l="l" t="t" r="r" b="b"/>
              <a:pathLst>
                <a:path w="234950" h="430529">
                  <a:moveTo>
                    <a:pt x="149034" y="0"/>
                  </a:moveTo>
                  <a:lnTo>
                    <a:pt x="29578" y="0"/>
                  </a:lnTo>
                  <a:lnTo>
                    <a:pt x="18237" y="2221"/>
                  </a:lnTo>
                  <a:lnTo>
                    <a:pt x="8816" y="8388"/>
                  </a:lnTo>
                  <a:lnTo>
                    <a:pt x="2382" y="17755"/>
                  </a:lnTo>
                  <a:lnTo>
                    <a:pt x="0" y="29578"/>
                  </a:lnTo>
                  <a:lnTo>
                    <a:pt x="0" y="91008"/>
                  </a:lnTo>
                  <a:lnTo>
                    <a:pt x="2221" y="102353"/>
                  </a:lnTo>
                  <a:lnTo>
                    <a:pt x="8388" y="111774"/>
                  </a:lnTo>
                  <a:lnTo>
                    <a:pt x="17755" y="118206"/>
                  </a:lnTo>
                  <a:lnTo>
                    <a:pt x="29578" y="120586"/>
                  </a:lnTo>
                  <a:lnTo>
                    <a:pt x="53466" y="120586"/>
                  </a:lnTo>
                  <a:lnTo>
                    <a:pt x="53466" y="309435"/>
                  </a:lnTo>
                  <a:lnTo>
                    <a:pt x="8816" y="317828"/>
                  </a:lnTo>
                  <a:lnTo>
                    <a:pt x="0" y="339013"/>
                  </a:lnTo>
                  <a:lnTo>
                    <a:pt x="0" y="400456"/>
                  </a:lnTo>
                  <a:lnTo>
                    <a:pt x="2221" y="411796"/>
                  </a:lnTo>
                  <a:lnTo>
                    <a:pt x="8388" y="421217"/>
                  </a:lnTo>
                  <a:lnTo>
                    <a:pt x="17755" y="427652"/>
                  </a:lnTo>
                  <a:lnTo>
                    <a:pt x="29578" y="430034"/>
                  </a:lnTo>
                  <a:lnTo>
                    <a:pt x="204774" y="430034"/>
                  </a:lnTo>
                  <a:lnTo>
                    <a:pt x="216115" y="427813"/>
                  </a:lnTo>
                  <a:lnTo>
                    <a:pt x="225536" y="421646"/>
                  </a:lnTo>
                  <a:lnTo>
                    <a:pt x="231971" y="412278"/>
                  </a:lnTo>
                  <a:lnTo>
                    <a:pt x="234353" y="400456"/>
                  </a:lnTo>
                  <a:lnTo>
                    <a:pt x="234353" y="339013"/>
                  </a:lnTo>
                  <a:lnTo>
                    <a:pt x="231971" y="327020"/>
                  </a:lnTo>
                  <a:lnTo>
                    <a:pt x="225536" y="317263"/>
                  </a:lnTo>
                  <a:lnTo>
                    <a:pt x="216115" y="310704"/>
                  </a:lnTo>
                  <a:lnTo>
                    <a:pt x="204774" y="308305"/>
                  </a:lnTo>
                  <a:lnTo>
                    <a:pt x="178612" y="308305"/>
                  </a:lnTo>
                  <a:lnTo>
                    <a:pt x="178612" y="29578"/>
                  </a:lnTo>
                  <a:lnTo>
                    <a:pt x="176391" y="18237"/>
                  </a:lnTo>
                  <a:lnTo>
                    <a:pt x="170224" y="8816"/>
                  </a:lnTo>
                  <a:lnTo>
                    <a:pt x="160857" y="2382"/>
                  </a:lnTo>
                  <a:lnTo>
                    <a:pt x="149034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rgbClr val="FDBB9D"/>
                </a:solidFill>
              </a:endParaRPr>
            </a:p>
          </p:txBody>
        </p:sp>
        <p:sp>
          <p:nvSpPr>
            <p:cNvPr id="11" name="object 5"/>
            <p:cNvSpPr/>
            <p:nvPr/>
          </p:nvSpPr>
          <p:spPr>
            <a:xfrm>
              <a:off x="1898600" y="2705383"/>
              <a:ext cx="1244600" cy="1244600"/>
            </a:xfrm>
            <a:custGeom>
              <a:avLst/>
              <a:gdLst/>
              <a:ahLst/>
              <a:cxnLst/>
              <a:rect l="l" t="t" r="r" b="b"/>
              <a:pathLst>
                <a:path w="1244600" h="1244600">
                  <a:moveTo>
                    <a:pt x="622300" y="0"/>
                  </a:moveTo>
                  <a:lnTo>
                    <a:pt x="573682" y="1873"/>
                  </a:lnTo>
                  <a:lnTo>
                    <a:pt x="526085" y="7399"/>
                  </a:lnTo>
                  <a:lnTo>
                    <a:pt x="479648" y="16441"/>
                  </a:lnTo>
                  <a:lnTo>
                    <a:pt x="434508" y="28859"/>
                  </a:lnTo>
                  <a:lnTo>
                    <a:pt x="390805" y="44515"/>
                  </a:lnTo>
                  <a:lnTo>
                    <a:pt x="348677" y="63271"/>
                  </a:lnTo>
                  <a:lnTo>
                    <a:pt x="308263" y="84987"/>
                  </a:lnTo>
                  <a:lnTo>
                    <a:pt x="269701" y="109525"/>
                  </a:lnTo>
                  <a:lnTo>
                    <a:pt x="233130" y="136748"/>
                  </a:lnTo>
                  <a:lnTo>
                    <a:pt x="198689" y="166515"/>
                  </a:lnTo>
                  <a:lnTo>
                    <a:pt x="166515" y="198689"/>
                  </a:lnTo>
                  <a:lnTo>
                    <a:pt x="136748" y="233130"/>
                  </a:lnTo>
                  <a:lnTo>
                    <a:pt x="109525" y="269701"/>
                  </a:lnTo>
                  <a:lnTo>
                    <a:pt x="84987" y="308263"/>
                  </a:lnTo>
                  <a:lnTo>
                    <a:pt x="63271" y="348677"/>
                  </a:lnTo>
                  <a:lnTo>
                    <a:pt x="44513" y="390811"/>
                  </a:lnTo>
                  <a:lnTo>
                    <a:pt x="28859" y="434508"/>
                  </a:lnTo>
                  <a:lnTo>
                    <a:pt x="16441" y="479648"/>
                  </a:lnTo>
                  <a:lnTo>
                    <a:pt x="7399" y="526085"/>
                  </a:lnTo>
                  <a:lnTo>
                    <a:pt x="1873" y="573682"/>
                  </a:lnTo>
                  <a:lnTo>
                    <a:pt x="0" y="622299"/>
                  </a:lnTo>
                  <a:lnTo>
                    <a:pt x="1873" y="670917"/>
                  </a:lnTo>
                  <a:lnTo>
                    <a:pt x="7399" y="718514"/>
                  </a:lnTo>
                  <a:lnTo>
                    <a:pt x="16441" y="764951"/>
                  </a:lnTo>
                  <a:lnTo>
                    <a:pt x="28859" y="810091"/>
                  </a:lnTo>
                  <a:lnTo>
                    <a:pt x="44515" y="853794"/>
                  </a:lnTo>
                  <a:lnTo>
                    <a:pt x="63271" y="895922"/>
                  </a:lnTo>
                  <a:lnTo>
                    <a:pt x="84987" y="936336"/>
                  </a:lnTo>
                  <a:lnTo>
                    <a:pt x="109525" y="974898"/>
                  </a:lnTo>
                  <a:lnTo>
                    <a:pt x="136748" y="1011469"/>
                  </a:lnTo>
                  <a:lnTo>
                    <a:pt x="166515" y="1045910"/>
                  </a:lnTo>
                  <a:lnTo>
                    <a:pt x="198689" y="1078084"/>
                  </a:lnTo>
                  <a:lnTo>
                    <a:pt x="233130" y="1107851"/>
                  </a:lnTo>
                  <a:lnTo>
                    <a:pt x="269701" y="1135074"/>
                  </a:lnTo>
                  <a:lnTo>
                    <a:pt x="308263" y="1159612"/>
                  </a:lnTo>
                  <a:lnTo>
                    <a:pt x="348677" y="1181328"/>
                  </a:lnTo>
                  <a:lnTo>
                    <a:pt x="390805" y="1200084"/>
                  </a:lnTo>
                  <a:lnTo>
                    <a:pt x="434508" y="1215740"/>
                  </a:lnTo>
                  <a:lnTo>
                    <a:pt x="479648" y="1228158"/>
                  </a:lnTo>
                  <a:lnTo>
                    <a:pt x="526085" y="1237200"/>
                  </a:lnTo>
                  <a:lnTo>
                    <a:pt x="573682" y="1242726"/>
                  </a:lnTo>
                  <a:lnTo>
                    <a:pt x="622300" y="1244599"/>
                  </a:lnTo>
                  <a:lnTo>
                    <a:pt x="670917" y="1242726"/>
                  </a:lnTo>
                  <a:lnTo>
                    <a:pt x="718514" y="1237200"/>
                  </a:lnTo>
                  <a:lnTo>
                    <a:pt x="764951" y="1228158"/>
                  </a:lnTo>
                  <a:lnTo>
                    <a:pt x="810091" y="1215740"/>
                  </a:lnTo>
                  <a:lnTo>
                    <a:pt x="853794" y="1200084"/>
                  </a:lnTo>
                  <a:lnTo>
                    <a:pt x="895922" y="1181328"/>
                  </a:lnTo>
                  <a:lnTo>
                    <a:pt x="930618" y="1162684"/>
                  </a:lnTo>
                  <a:lnTo>
                    <a:pt x="622300" y="1162684"/>
                  </a:lnTo>
                  <a:lnTo>
                    <a:pt x="573170" y="1160473"/>
                  </a:lnTo>
                  <a:lnTo>
                    <a:pt x="525264" y="1153965"/>
                  </a:lnTo>
                  <a:lnTo>
                    <a:pt x="478775" y="1143354"/>
                  </a:lnTo>
                  <a:lnTo>
                    <a:pt x="433894" y="1128832"/>
                  </a:lnTo>
                  <a:lnTo>
                    <a:pt x="390813" y="1110589"/>
                  </a:lnTo>
                  <a:lnTo>
                    <a:pt x="349725" y="1088819"/>
                  </a:lnTo>
                  <a:lnTo>
                    <a:pt x="310820" y="1063714"/>
                  </a:lnTo>
                  <a:lnTo>
                    <a:pt x="274292" y="1035464"/>
                  </a:lnTo>
                  <a:lnTo>
                    <a:pt x="240331" y="1004263"/>
                  </a:lnTo>
                  <a:lnTo>
                    <a:pt x="209131" y="970302"/>
                  </a:lnTo>
                  <a:lnTo>
                    <a:pt x="180882" y="933773"/>
                  </a:lnTo>
                  <a:lnTo>
                    <a:pt x="155777" y="894869"/>
                  </a:lnTo>
                  <a:lnTo>
                    <a:pt x="134007" y="853780"/>
                  </a:lnTo>
                  <a:lnTo>
                    <a:pt x="115766" y="810700"/>
                  </a:lnTo>
                  <a:lnTo>
                    <a:pt x="101244" y="765820"/>
                  </a:lnTo>
                  <a:lnTo>
                    <a:pt x="90633" y="719332"/>
                  </a:lnTo>
                  <a:lnTo>
                    <a:pt x="84126" y="671428"/>
                  </a:lnTo>
                  <a:lnTo>
                    <a:pt x="81915" y="622299"/>
                  </a:lnTo>
                  <a:lnTo>
                    <a:pt x="84126" y="573169"/>
                  </a:lnTo>
                  <a:lnTo>
                    <a:pt x="90633" y="525264"/>
                  </a:lnTo>
                  <a:lnTo>
                    <a:pt x="101244" y="478774"/>
                  </a:lnTo>
                  <a:lnTo>
                    <a:pt x="115766" y="433892"/>
                  </a:lnTo>
                  <a:lnTo>
                    <a:pt x="134010" y="390805"/>
                  </a:lnTo>
                  <a:lnTo>
                    <a:pt x="155777" y="349721"/>
                  </a:lnTo>
                  <a:lnTo>
                    <a:pt x="180882" y="310816"/>
                  </a:lnTo>
                  <a:lnTo>
                    <a:pt x="209131" y="274286"/>
                  </a:lnTo>
                  <a:lnTo>
                    <a:pt x="240331" y="240325"/>
                  </a:lnTo>
                  <a:lnTo>
                    <a:pt x="274292" y="209123"/>
                  </a:lnTo>
                  <a:lnTo>
                    <a:pt x="310820" y="180873"/>
                  </a:lnTo>
                  <a:lnTo>
                    <a:pt x="349725" y="155767"/>
                  </a:lnTo>
                  <a:lnTo>
                    <a:pt x="390813" y="133997"/>
                  </a:lnTo>
                  <a:lnTo>
                    <a:pt x="433894" y="115755"/>
                  </a:lnTo>
                  <a:lnTo>
                    <a:pt x="478775" y="101232"/>
                  </a:lnTo>
                  <a:lnTo>
                    <a:pt x="525264" y="90621"/>
                  </a:lnTo>
                  <a:lnTo>
                    <a:pt x="573170" y="84114"/>
                  </a:lnTo>
                  <a:lnTo>
                    <a:pt x="622300" y="81902"/>
                  </a:lnTo>
                  <a:lnTo>
                    <a:pt x="930594" y="81902"/>
                  </a:lnTo>
                  <a:lnTo>
                    <a:pt x="895922" y="63271"/>
                  </a:lnTo>
                  <a:lnTo>
                    <a:pt x="853794" y="44515"/>
                  </a:lnTo>
                  <a:lnTo>
                    <a:pt x="810091" y="28859"/>
                  </a:lnTo>
                  <a:lnTo>
                    <a:pt x="764951" y="16441"/>
                  </a:lnTo>
                  <a:lnTo>
                    <a:pt x="718514" y="7399"/>
                  </a:lnTo>
                  <a:lnTo>
                    <a:pt x="670917" y="1873"/>
                  </a:lnTo>
                  <a:lnTo>
                    <a:pt x="622300" y="0"/>
                  </a:lnTo>
                  <a:close/>
                </a:path>
                <a:path w="1244600" h="1244600">
                  <a:moveTo>
                    <a:pt x="930594" y="81902"/>
                  </a:moveTo>
                  <a:lnTo>
                    <a:pt x="622300" y="81902"/>
                  </a:lnTo>
                  <a:lnTo>
                    <a:pt x="671429" y="84114"/>
                  </a:lnTo>
                  <a:lnTo>
                    <a:pt x="719335" y="90621"/>
                  </a:lnTo>
                  <a:lnTo>
                    <a:pt x="765824" y="101232"/>
                  </a:lnTo>
                  <a:lnTo>
                    <a:pt x="810705" y="115755"/>
                  </a:lnTo>
                  <a:lnTo>
                    <a:pt x="853786" y="133997"/>
                  </a:lnTo>
                  <a:lnTo>
                    <a:pt x="894874" y="155767"/>
                  </a:lnTo>
                  <a:lnTo>
                    <a:pt x="933779" y="180873"/>
                  </a:lnTo>
                  <a:lnTo>
                    <a:pt x="970307" y="209123"/>
                  </a:lnTo>
                  <a:lnTo>
                    <a:pt x="1004268" y="240325"/>
                  </a:lnTo>
                  <a:lnTo>
                    <a:pt x="1035468" y="274286"/>
                  </a:lnTo>
                  <a:lnTo>
                    <a:pt x="1063717" y="310816"/>
                  </a:lnTo>
                  <a:lnTo>
                    <a:pt x="1088822" y="349721"/>
                  </a:lnTo>
                  <a:lnTo>
                    <a:pt x="1110592" y="390811"/>
                  </a:lnTo>
                  <a:lnTo>
                    <a:pt x="1128833" y="433892"/>
                  </a:lnTo>
                  <a:lnTo>
                    <a:pt x="1143355" y="478774"/>
                  </a:lnTo>
                  <a:lnTo>
                    <a:pt x="1153966" y="525264"/>
                  </a:lnTo>
                  <a:lnTo>
                    <a:pt x="1160473" y="573169"/>
                  </a:lnTo>
                  <a:lnTo>
                    <a:pt x="1162685" y="622299"/>
                  </a:lnTo>
                  <a:lnTo>
                    <a:pt x="1160473" y="671428"/>
                  </a:lnTo>
                  <a:lnTo>
                    <a:pt x="1153966" y="719332"/>
                  </a:lnTo>
                  <a:lnTo>
                    <a:pt x="1143355" y="765820"/>
                  </a:lnTo>
                  <a:lnTo>
                    <a:pt x="1128833" y="810700"/>
                  </a:lnTo>
                  <a:lnTo>
                    <a:pt x="1110584" y="853794"/>
                  </a:lnTo>
                  <a:lnTo>
                    <a:pt x="1088822" y="894869"/>
                  </a:lnTo>
                  <a:lnTo>
                    <a:pt x="1063717" y="933773"/>
                  </a:lnTo>
                  <a:lnTo>
                    <a:pt x="1035468" y="970302"/>
                  </a:lnTo>
                  <a:lnTo>
                    <a:pt x="1004268" y="1004263"/>
                  </a:lnTo>
                  <a:lnTo>
                    <a:pt x="970307" y="1035464"/>
                  </a:lnTo>
                  <a:lnTo>
                    <a:pt x="933779" y="1063714"/>
                  </a:lnTo>
                  <a:lnTo>
                    <a:pt x="894874" y="1088819"/>
                  </a:lnTo>
                  <a:lnTo>
                    <a:pt x="853786" y="1110589"/>
                  </a:lnTo>
                  <a:lnTo>
                    <a:pt x="810705" y="1128832"/>
                  </a:lnTo>
                  <a:lnTo>
                    <a:pt x="765824" y="1143354"/>
                  </a:lnTo>
                  <a:lnTo>
                    <a:pt x="719335" y="1153965"/>
                  </a:lnTo>
                  <a:lnTo>
                    <a:pt x="671429" y="1160473"/>
                  </a:lnTo>
                  <a:lnTo>
                    <a:pt x="622300" y="1162684"/>
                  </a:lnTo>
                  <a:lnTo>
                    <a:pt x="930618" y="1162684"/>
                  </a:lnTo>
                  <a:lnTo>
                    <a:pt x="974898" y="1135074"/>
                  </a:lnTo>
                  <a:lnTo>
                    <a:pt x="1011469" y="1107851"/>
                  </a:lnTo>
                  <a:lnTo>
                    <a:pt x="1045910" y="1078084"/>
                  </a:lnTo>
                  <a:lnTo>
                    <a:pt x="1078084" y="1045910"/>
                  </a:lnTo>
                  <a:lnTo>
                    <a:pt x="1107851" y="1011469"/>
                  </a:lnTo>
                  <a:lnTo>
                    <a:pt x="1135074" y="974898"/>
                  </a:lnTo>
                  <a:lnTo>
                    <a:pt x="1159612" y="936336"/>
                  </a:lnTo>
                  <a:lnTo>
                    <a:pt x="1181328" y="895922"/>
                  </a:lnTo>
                  <a:lnTo>
                    <a:pt x="1200089" y="853780"/>
                  </a:lnTo>
                  <a:lnTo>
                    <a:pt x="1215740" y="810091"/>
                  </a:lnTo>
                  <a:lnTo>
                    <a:pt x="1228158" y="764951"/>
                  </a:lnTo>
                  <a:lnTo>
                    <a:pt x="1237200" y="718514"/>
                  </a:lnTo>
                  <a:lnTo>
                    <a:pt x="1242726" y="670917"/>
                  </a:lnTo>
                  <a:lnTo>
                    <a:pt x="1244600" y="622299"/>
                  </a:lnTo>
                  <a:lnTo>
                    <a:pt x="1242726" y="573682"/>
                  </a:lnTo>
                  <a:lnTo>
                    <a:pt x="1237200" y="526085"/>
                  </a:lnTo>
                  <a:lnTo>
                    <a:pt x="1228158" y="479648"/>
                  </a:lnTo>
                  <a:lnTo>
                    <a:pt x="1215740" y="434508"/>
                  </a:lnTo>
                  <a:lnTo>
                    <a:pt x="1200084" y="390805"/>
                  </a:lnTo>
                  <a:lnTo>
                    <a:pt x="1181328" y="348677"/>
                  </a:lnTo>
                  <a:lnTo>
                    <a:pt x="1159612" y="308263"/>
                  </a:lnTo>
                  <a:lnTo>
                    <a:pt x="1135074" y="269701"/>
                  </a:lnTo>
                  <a:lnTo>
                    <a:pt x="1107851" y="233130"/>
                  </a:lnTo>
                  <a:lnTo>
                    <a:pt x="1078084" y="198689"/>
                  </a:lnTo>
                  <a:lnTo>
                    <a:pt x="1045910" y="166515"/>
                  </a:lnTo>
                  <a:lnTo>
                    <a:pt x="1011469" y="136748"/>
                  </a:lnTo>
                  <a:lnTo>
                    <a:pt x="974898" y="109525"/>
                  </a:lnTo>
                  <a:lnTo>
                    <a:pt x="936336" y="84987"/>
                  </a:lnTo>
                  <a:lnTo>
                    <a:pt x="930594" y="81902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rgbClr val="FDBB9D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159978" y="1712216"/>
            <a:ext cx="51783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Грамотное позиционирование </a:t>
            </a:r>
          </a:p>
          <a:p>
            <a:r>
              <a:rPr lang="ru-RU" sz="2400" dirty="0" smtClean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требует сложных и дорогостоящих предметов</a:t>
            </a:r>
          </a:p>
          <a:p>
            <a:endParaRPr lang="ru-RU" sz="2400" dirty="0">
              <a:solidFill>
                <a:srgbClr val="2E418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400" dirty="0" smtClean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Оно требует </a:t>
            </a:r>
            <a:r>
              <a:rPr lang="ru-RU" sz="2400" b="1" dirty="0" smtClean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внимания</a:t>
            </a:r>
            <a:r>
              <a:rPr lang="ru-RU" sz="2400" dirty="0" smtClean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 пациенту и понимания, на сколько комфортно и удобно пациенту </a:t>
            </a:r>
            <a:r>
              <a:rPr lang="ru-RU" sz="2400" dirty="0" smtClean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находит</a:t>
            </a:r>
            <a:r>
              <a:rPr lang="ru-RU" sz="2400" dirty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ь</a:t>
            </a:r>
            <a:r>
              <a:rPr lang="ru-RU" sz="2400" dirty="0" smtClean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ся </a:t>
            </a:r>
            <a:r>
              <a:rPr lang="ru-RU" sz="2400" dirty="0" smtClean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определенной позе</a:t>
            </a:r>
            <a:endParaRPr lang="ru-RU" sz="2400" dirty="0">
              <a:solidFill>
                <a:srgbClr val="2E418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59978" y="1008846"/>
            <a:ext cx="3287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ПОМНИТЕ!</a:t>
            </a:r>
            <a:endParaRPr lang="ru-RU" sz="2800" b="1" dirty="0">
              <a:solidFill>
                <a:srgbClr val="2E418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00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41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119336" cy="5670550"/>
          </a:xfrm>
          <a:prstGeom prst="rect">
            <a:avLst/>
          </a:prstGeom>
          <a:solidFill>
            <a:srgbClr val="E1A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BF3E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2533" y="2142777"/>
            <a:ext cx="63239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spc="-1" dirty="0">
                <a:solidFill>
                  <a:srgbClr val="FEF1E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БЕЗОПАСНОСТЬ ПРИ УХОДЕ </a:t>
            </a:r>
          </a:p>
          <a:p>
            <a:r>
              <a:rPr lang="ru-RU" sz="2800" b="1" spc="-1" dirty="0">
                <a:solidFill>
                  <a:srgbClr val="FEF1E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МАЛОМОБИЛЬНЫМИ ПАЦИЕНТАМИ </a:t>
            </a:r>
          </a:p>
        </p:txBody>
      </p:sp>
    </p:spTree>
    <p:extLst>
      <p:ext uri="{BB962C8B-B14F-4D97-AF65-F5344CB8AC3E}">
        <p14:creationId xmlns:p14="http://schemas.microsoft.com/office/powerpoint/2010/main" val="326083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967442" y="3640424"/>
            <a:ext cx="2683749" cy="1296365"/>
          </a:xfrm>
          <a:prstGeom prst="rect">
            <a:avLst/>
          </a:prstGeom>
          <a:solidFill>
            <a:srgbClr val="73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Shape 1"/>
          <p:cNvSpPr txBox="1"/>
          <p:nvPr/>
        </p:nvSpPr>
        <p:spPr>
          <a:xfrm>
            <a:off x="777794" y="235195"/>
            <a:ext cx="6074018" cy="65267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2400" b="1" spc="-1" dirty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НАРУШЕНИЕ МЫШЕЧНОГО ТОНУСА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9728" y="1780658"/>
            <a:ext cx="26414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5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ОСТРЫЕ </a:t>
            </a:r>
          </a:p>
          <a:p>
            <a:pPr marL="257209" indent="-257209">
              <a:buFont typeface="Wingdings" panose="05000000000000000000" pitchFamily="2" charset="2"/>
              <a:buChar char="§"/>
            </a:pPr>
            <a:r>
              <a:rPr lang="ru-RU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Дистоническая </a:t>
            </a:r>
            <a:r>
              <a:rPr lang="ru-RU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атака</a:t>
            </a:r>
          </a:p>
          <a:p>
            <a:pPr marL="257209" indent="-257209">
              <a:buFont typeface="Wingdings" panose="05000000000000000000" pitchFamily="2" charset="2"/>
              <a:buChar char="§"/>
            </a:pPr>
            <a:r>
              <a:rPr lang="ru-RU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Серотониновый синдром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68697" y="2558276"/>
            <a:ext cx="20946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ЛОКАЛЬНЫЕ И </a:t>
            </a:r>
          </a:p>
          <a:p>
            <a:r>
              <a:rPr lang="ru-RU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БЛЕФАРОСПАЗМ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09728" y="3780774"/>
            <a:ext cx="1862384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ХРОНИЧЕСКИЕ</a:t>
            </a:r>
          </a:p>
          <a:p>
            <a:pPr marL="257209" indent="-257209">
              <a:buFont typeface="Wingdings" panose="05000000000000000000" pitchFamily="2" charset="2"/>
              <a:buChar char="§"/>
            </a:pPr>
            <a:r>
              <a:rPr lang="ru-RU" sz="15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Спастика</a:t>
            </a:r>
            <a:endParaRPr lang="ru-RU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57209" indent="-257209">
              <a:buFont typeface="Wingdings" panose="05000000000000000000" pitchFamily="2" charset="2"/>
              <a:buChar char="§"/>
            </a:pPr>
            <a:r>
              <a:rPr lang="ru-RU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Гиперкинезы</a:t>
            </a:r>
          </a:p>
          <a:p>
            <a:pPr marL="257209" indent="-257209">
              <a:buFont typeface="Wingdings" panose="05000000000000000000" pitchFamily="2" charset="2"/>
              <a:buChar char="§"/>
            </a:pPr>
            <a:r>
              <a:rPr lang="ru-RU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Атония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68697" y="1917499"/>
            <a:ext cx="26556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b="1" dirty="0">
              <a:solidFill>
                <a:srgbClr val="002060"/>
              </a:solidFill>
            </a:endParaRPr>
          </a:p>
          <a:p>
            <a:r>
              <a:rPr lang="ru-RU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ГЕНЕРАЛИЗОВАННЫЕ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67443" y="1519394"/>
            <a:ext cx="268374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b="1" dirty="0">
                <a:solidFill>
                  <a:srgbClr val="2E41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ПРОДОЛЖИТЕЛЬНОСТИ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68697" y="1519394"/>
            <a:ext cx="191270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b="1" dirty="0">
                <a:solidFill>
                  <a:srgbClr val="2E41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ЛОКАЛИЗАЦИИ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119336" cy="5670550"/>
          </a:xfrm>
          <a:prstGeom prst="rect">
            <a:avLst/>
          </a:prstGeom>
          <a:solidFill>
            <a:srgbClr val="2E4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BF3E2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2115993" y="1043011"/>
            <a:ext cx="272002" cy="310929"/>
          </a:xfrm>
          <a:prstGeom prst="downArrow">
            <a:avLst/>
          </a:prstGeom>
          <a:solidFill>
            <a:srgbClr val="02A2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4" name="Стрелка вниз 13"/>
          <p:cNvSpPr/>
          <p:nvPr/>
        </p:nvSpPr>
        <p:spPr>
          <a:xfrm>
            <a:off x="5424063" y="1064603"/>
            <a:ext cx="272002" cy="310929"/>
          </a:xfrm>
          <a:prstGeom prst="downArrow">
            <a:avLst/>
          </a:prstGeom>
          <a:solidFill>
            <a:srgbClr val="02A2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42406" y="3497045"/>
            <a:ext cx="472972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795"/>
              </a:spcAft>
              <a:buFont typeface="Arial" panose="020B0604020202020204" pitchFamily="34" charset="0"/>
              <a:buChar char="•"/>
            </a:pPr>
            <a:r>
              <a:rPr lang="ru-RU" sz="1400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облегчает </a:t>
            </a:r>
            <a:r>
              <a:rPr lang="ru-RU" sz="1400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труд медицинских сотрудников</a:t>
            </a:r>
          </a:p>
          <a:p>
            <a:pPr marL="285750" indent="-285750">
              <a:spcAft>
                <a:spcPts val="795"/>
              </a:spcAft>
              <a:buFont typeface="Arial" panose="020B0604020202020204" pitchFamily="34" charset="0"/>
              <a:buChar char="•"/>
            </a:pPr>
            <a:r>
              <a:rPr lang="ru-RU" sz="1400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является </a:t>
            </a:r>
            <a:r>
              <a:rPr lang="ru-RU" sz="1400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профилактикой профзаболеваний</a:t>
            </a:r>
          </a:p>
          <a:p>
            <a:pPr marL="285750" indent="-285750">
              <a:spcAft>
                <a:spcPts val="795"/>
              </a:spcAft>
              <a:buFont typeface="Arial" panose="020B0604020202020204" pitchFamily="34" charset="0"/>
              <a:buChar char="•"/>
            </a:pPr>
            <a:r>
              <a:rPr lang="ru-RU" sz="1400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дает пациенту уверенность в безопасности </a:t>
            </a:r>
          </a:p>
          <a:p>
            <a:pPr marL="285750" indent="-285750">
              <a:spcAft>
                <a:spcPts val="795"/>
              </a:spcAft>
              <a:buFont typeface="Arial" panose="020B0604020202020204" pitchFamily="34" charset="0"/>
              <a:buChar char="•"/>
            </a:pPr>
            <a:r>
              <a:rPr lang="ru-RU" sz="1400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перемещений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8905" y="2115100"/>
            <a:ext cx="189507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500" dirty="0">
                <a:solidFill>
                  <a:schemeClr val="bg1"/>
                </a:solidFill>
                <a:latin typeface="Arial Black" panose="020B0A04020102020204" pitchFamily="34" charset="0"/>
              </a:rPr>
              <a:t>Использование</a:t>
            </a:r>
          </a:p>
          <a:p>
            <a:pPr algn="ctr"/>
            <a:r>
              <a:rPr lang="ru-RU" sz="1500" dirty="0">
                <a:solidFill>
                  <a:schemeClr val="bg1"/>
                </a:solidFill>
                <a:latin typeface="Arial Black" panose="020B0A04020102020204" pitchFamily="34" charset="0"/>
              </a:rPr>
              <a:t> подъемников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703729" y="1509957"/>
            <a:ext cx="2145374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dirty="0">
                <a:solidFill>
                  <a:schemeClr val="bg1"/>
                </a:solidFill>
                <a:latin typeface="Arial Black" panose="020B0A04020102020204" pitchFamily="34" charset="0"/>
              </a:rPr>
              <a:t>Использование </a:t>
            </a:r>
          </a:p>
          <a:p>
            <a:pPr algn="ctr"/>
            <a:r>
              <a:rPr lang="ru-RU" sz="1350" dirty="0">
                <a:solidFill>
                  <a:schemeClr val="bg1"/>
                </a:solidFill>
                <a:latin typeface="Arial Black" panose="020B0A04020102020204" pitchFamily="34" charset="0"/>
              </a:rPr>
              <a:t>средств для </a:t>
            </a:r>
          </a:p>
          <a:p>
            <a:pPr algn="ctr"/>
            <a:r>
              <a:rPr lang="ru-RU" sz="1350" dirty="0">
                <a:solidFill>
                  <a:schemeClr val="bg1"/>
                </a:solidFill>
                <a:latin typeface="Arial Black" panose="020B0A04020102020204" pitchFamily="34" charset="0"/>
              </a:rPr>
              <a:t>перемещения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093565" y="2053055"/>
            <a:ext cx="2097698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dirty="0">
                <a:solidFill>
                  <a:schemeClr val="bg1"/>
                </a:solidFill>
                <a:latin typeface="Arial Black" panose="020B0A04020102020204" pitchFamily="34" charset="0"/>
              </a:rPr>
              <a:t>Использование </a:t>
            </a:r>
          </a:p>
          <a:p>
            <a:pPr algn="ctr"/>
            <a:r>
              <a:rPr lang="ru-RU" sz="1350" dirty="0">
                <a:solidFill>
                  <a:schemeClr val="bg1"/>
                </a:solidFill>
                <a:latin typeface="Arial Black" panose="020B0A04020102020204" pitchFamily="34" charset="0"/>
              </a:rPr>
              <a:t>досок для</a:t>
            </a:r>
          </a:p>
          <a:p>
            <a:pPr algn="ctr"/>
            <a:r>
              <a:rPr lang="ru-RU" sz="1350" dirty="0">
                <a:solidFill>
                  <a:schemeClr val="bg1"/>
                </a:solidFill>
                <a:latin typeface="Arial Black" panose="020B0A04020102020204" pitchFamily="34" charset="0"/>
              </a:rPr>
              <a:t> пересаживания</a:t>
            </a:r>
          </a:p>
        </p:txBody>
      </p:sp>
      <p:sp>
        <p:nvSpPr>
          <p:cNvPr id="13" name="TextShape 1"/>
          <p:cNvSpPr txBox="1"/>
          <p:nvPr/>
        </p:nvSpPr>
        <p:spPr>
          <a:xfrm>
            <a:off x="2974694" y="0"/>
            <a:ext cx="4586567" cy="317499"/>
          </a:xfrm>
          <a:prstGeom prst="rect">
            <a:avLst/>
          </a:prstGeom>
          <a:solidFill>
            <a:srgbClr val="E1A198"/>
          </a:solidFill>
          <a:ln>
            <a:noFill/>
          </a:ln>
        </p:spPr>
        <p:txBody>
          <a:bodyPr lIns="0" tIns="21872" rIns="0" bIns="0" anchor="ctr">
            <a:noAutofit/>
          </a:bodyPr>
          <a:lstStyle/>
          <a:p>
            <a:pPr>
              <a:lnSpc>
                <a:spcPct val="93000"/>
              </a:lnSpc>
            </a:pPr>
            <a:r>
              <a:rPr lang="ru-RU" sz="1400" spc="-1" dirty="0" smtClean="0">
                <a:solidFill>
                  <a:srgbClr val="2E418D"/>
                </a:solidFill>
                <a:latin typeface="Arial Black" panose="020B0A04020102020204" pitchFamily="34" charset="0"/>
              </a:rPr>
              <a:t>   </a:t>
            </a:r>
            <a:r>
              <a:rPr lang="ru-RU" sz="1400" b="1" spc="-1" dirty="0" smtClean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БЕЗОПАСНОСТЬ ПРИ УХОДЕ ЗА ПАЦИЕНТАМИ</a:t>
            </a:r>
            <a:endParaRPr lang="ru-RU" sz="1400" b="1" spc="-1" dirty="0">
              <a:solidFill>
                <a:srgbClr val="2E418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39837" y="1368467"/>
            <a:ext cx="2046797" cy="1443990"/>
          </a:xfrm>
          <a:prstGeom prst="rect">
            <a:avLst/>
          </a:prstGeom>
          <a:solidFill>
            <a:srgbClr val="2E4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Использование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подъемников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779237" y="1373231"/>
            <a:ext cx="2097762" cy="1443990"/>
          </a:xfrm>
          <a:prstGeom prst="rect">
            <a:avLst/>
          </a:prstGeom>
          <a:solidFill>
            <a:srgbClr val="2E4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Использование 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средств для 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перемещения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169603" y="1368467"/>
            <a:ext cx="2153555" cy="1443990"/>
          </a:xfrm>
          <a:prstGeom prst="rect">
            <a:avLst/>
          </a:prstGeom>
          <a:solidFill>
            <a:srgbClr val="2E4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Использование 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досок для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пересаживания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19336" cy="5670550"/>
          </a:xfrm>
          <a:prstGeom prst="rect">
            <a:avLst/>
          </a:prstGeom>
          <a:solidFill>
            <a:srgbClr val="2E4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BF3E2"/>
              </a:solidFill>
            </a:endParaRPr>
          </a:p>
        </p:txBody>
      </p:sp>
      <p:sp>
        <p:nvSpPr>
          <p:cNvPr id="20" name="object 3"/>
          <p:cNvSpPr/>
          <p:nvPr/>
        </p:nvSpPr>
        <p:spPr>
          <a:xfrm>
            <a:off x="1131435" y="3617235"/>
            <a:ext cx="1092541" cy="1047634"/>
          </a:xfrm>
          <a:custGeom>
            <a:avLst/>
            <a:gdLst/>
            <a:ahLst/>
            <a:cxnLst/>
            <a:rect l="l" t="t" r="r" b="b"/>
            <a:pathLst>
              <a:path w="1765300" h="1765300">
                <a:moveTo>
                  <a:pt x="882653" y="0"/>
                </a:moveTo>
                <a:lnTo>
                  <a:pt x="837496" y="1149"/>
                </a:lnTo>
                <a:lnTo>
                  <a:pt x="792434" y="4596"/>
                </a:lnTo>
                <a:lnTo>
                  <a:pt x="747563" y="10342"/>
                </a:lnTo>
                <a:lnTo>
                  <a:pt x="702977" y="18386"/>
                </a:lnTo>
                <a:lnTo>
                  <a:pt x="658771" y="28728"/>
                </a:lnTo>
                <a:lnTo>
                  <a:pt x="615040" y="41368"/>
                </a:lnTo>
                <a:lnTo>
                  <a:pt x="571881" y="56307"/>
                </a:lnTo>
                <a:lnTo>
                  <a:pt x="529387" y="73544"/>
                </a:lnTo>
                <a:lnTo>
                  <a:pt x="487653" y="93080"/>
                </a:lnTo>
                <a:lnTo>
                  <a:pt x="446776" y="114913"/>
                </a:lnTo>
                <a:lnTo>
                  <a:pt x="406850" y="139045"/>
                </a:lnTo>
                <a:lnTo>
                  <a:pt x="367969" y="165475"/>
                </a:lnTo>
                <a:lnTo>
                  <a:pt x="330230" y="194204"/>
                </a:lnTo>
                <a:lnTo>
                  <a:pt x="293727" y="225231"/>
                </a:lnTo>
                <a:lnTo>
                  <a:pt x="258556" y="258556"/>
                </a:lnTo>
                <a:lnTo>
                  <a:pt x="225231" y="293727"/>
                </a:lnTo>
                <a:lnTo>
                  <a:pt x="194204" y="330230"/>
                </a:lnTo>
                <a:lnTo>
                  <a:pt x="165475" y="367969"/>
                </a:lnTo>
                <a:lnTo>
                  <a:pt x="139045" y="406850"/>
                </a:lnTo>
                <a:lnTo>
                  <a:pt x="114913" y="446776"/>
                </a:lnTo>
                <a:lnTo>
                  <a:pt x="93080" y="487653"/>
                </a:lnTo>
                <a:lnTo>
                  <a:pt x="73544" y="529387"/>
                </a:lnTo>
                <a:lnTo>
                  <a:pt x="56307" y="571881"/>
                </a:lnTo>
                <a:lnTo>
                  <a:pt x="41368" y="615040"/>
                </a:lnTo>
                <a:lnTo>
                  <a:pt x="28728" y="658771"/>
                </a:lnTo>
                <a:lnTo>
                  <a:pt x="18386" y="702977"/>
                </a:lnTo>
                <a:lnTo>
                  <a:pt x="10318" y="747747"/>
                </a:lnTo>
                <a:lnTo>
                  <a:pt x="4596" y="792434"/>
                </a:lnTo>
                <a:lnTo>
                  <a:pt x="1149" y="837496"/>
                </a:lnTo>
                <a:lnTo>
                  <a:pt x="0" y="882653"/>
                </a:lnTo>
                <a:lnTo>
                  <a:pt x="1149" y="927809"/>
                </a:lnTo>
                <a:lnTo>
                  <a:pt x="4596" y="972871"/>
                </a:lnTo>
                <a:lnTo>
                  <a:pt x="10342" y="1017743"/>
                </a:lnTo>
                <a:lnTo>
                  <a:pt x="18386" y="1062329"/>
                </a:lnTo>
                <a:lnTo>
                  <a:pt x="28728" y="1106535"/>
                </a:lnTo>
                <a:lnTo>
                  <a:pt x="41368" y="1150265"/>
                </a:lnTo>
                <a:lnTo>
                  <a:pt x="56307" y="1193425"/>
                </a:lnTo>
                <a:lnTo>
                  <a:pt x="73544" y="1235919"/>
                </a:lnTo>
                <a:lnTo>
                  <a:pt x="93080" y="1277652"/>
                </a:lnTo>
                <a:lnTo>
                  <a:pt x="114913" y="1318529"/>
                </a:lnTo>
                <a:lnTo>
                  <a:pt x="139045" y="1358456"/>
                </a:lnTo>
                <a:lnTo>
                  <a:pt x="165475" y="1397336"/>
                </a:lnTo>
                <a:lnTo>
                  <a:pt x="194204" y="1435075"/>
                </a:lnTo>
                <a:lnTo>
                  <a:pt x="225231" y="1471578"/>
                </a:lnTo>
                <a:lnTo>
                  <a:pt x="258556" y="1506750"/>
                </a:lnTo>
                <a:lnTo>
                  <a:pt x="293728" y="1540074"/>
                </a:lnTo>
                <a:lnTo>
                  <a:pt x="330234" y="1571099"/>
                </a:lnTo>
                <a:lnTo>
                  <a:pt x="367979" y="1599827"/>
                </a:lnTo>
                <a:lnTo>
                  <a:pt x="406866" y="1626256"/>
                </a:lnTo>
                <a:lnTo>
                  <a:pt x="446801" y="1650387"/>
                </a:lnTo>
                <a:lnTo>
                  <a:pt x="487688" y="1672220"/>
                </a:lnTo>
                <a:lnTo>
                  <a:pt x="529431" y="1691754"/>
                </a:lnTo>
                <a:lnTo>
                  <a:pt x="571936" y="1708991"/>
                </a:lnTo>
                <a:lnTo>
                  <a:pt x="615108" y="1723929"/>
                </a:lnTo>
                <a:lnTo>
                  <a:pt x="658850" y="1736569"/>
                </a:lnTo>
                <a:lnTo>
                  <a:pt x="703067" y="1746911"/>
                </a:lnTo>
                <a:lnTo>
                  <a:pt x="747665" y="1754954"/>
                </a:lnTo>
                <a:lnTo>
                  <a:pt x="792548" y="1760700"/>
                </a:lnTo>
                <a:lnTo>
                  <a:pt x="837620" y="1764147"/>
                </a:lnTo>
                <a:lnTo>
                  <a:pt x="882786" y="1765296"/>
                </a:lnTo>
                <a:lnTo>
                  <a:pt x="927951" y="1764147"/>
                </a:lnTo>
                <a:lnTo>
                  <a:pt x="973020" y="1760700"/>
                </a:lnTo>
                <a:lnTo>
                  <a:pt x="1017896" y="1754954"/>
                </a:lnTo>
                <a:lnTo>
                  <a:pt x="1062486" y="1746911"/>
                </a:lnTo>
                <a:lnTo>
                  <a:pt x="1106693" y="1736569"/>
                </a:lnTo>
                <a:lnTo>
                  <a:pt x="1150422" y="1723929"/>
                </a:lnTo>
                <a:lnTo>
                  <a:pt x="1193578" y="1708991"/>
                </a:lnTo>
                <a:lnTo>
                  <a:pt x="1236065" y="1691754"/>
                </a:lnTo>
                <a:lnTo>
                  <a:pt x="1277789" y="1672220"/>
                </a:lnTo>
                <a:lnTo>
                  <a:pt x="1318653" y="1650387"/>
                </a:lnTo>
                <a:lnTo>
                  <a:pt x="1358563" y="1626256"/>
                </a:lnTo>
                <a:lnTo>
                  <a:pt x="1397423" y="1599827"/>
                </a:lnTo>
                <a:lnTo>
                  <a:pt x="1435137" y="1571099"/>
                </a:lnTo>
                <a:lnTo>
                  <a:pt x="1471611" y="1540074"/>
                </a:lnTo>
                <a:lnTo>
                  <a:pt x="1506750" y="1506750"/>
                </a:lnTo>
                <a:lnTo>
                  <a:pt x="1540075" y="1471578"/>
                </a:lnTo>
                <a:lnTo>
                  <a:pt x="1571101" y="1435075"/>
                </a:lnTo>
                <a:lnTo>
                  <a:pt x="1599830" y="1397336"/>
                </a:lnTo>
                <a:lnTo>
                  <a:pt x="1626260" y="1358456"/>
                </a:lnTo>
                <a:lnTo>
                  <a:pt x="1650392" y="1318529"/>
                </a:lnTo>
                <a:lnTo>
                  <a:pt x="1672226" y="1277652"/>
                </a:lnTo>
                <a:lnTo>
                  <a:pt x="1683359" y="1253867"/>
                </a:lnTo>
                <a:lnTo>
                  <a:pt x="764676" y="1253867"/>
                </a:lnTo>
                <a:lnTo>
                  <a:pt x="412378" y="901557"/>
                </a:lnTo>
                <a:lnTo>
                  <a:pt x="566188" y="747747"/>
                </a:lnTo>
                <a:lnTo>
                  <a:pt x="963327" y="747747"/>
                </a:lnTo>
                <a:lnTo>
                  <a:pt x="1199473" y="511794"/>
                </a:lnTo>
                <a:lnTo>
                  <a:pt x="1683526" y="511794"/>
                </a:lnTo>
                <a:lnTo>
                  <a:pt x="1672226" y="487653"/>
                </a:lnTo>
                <a:lnTo>
                  <a:pt x="1650392" y="446776"/>
                </a:lnTo>
                <a:lnTo>
                  <a:pt x="1626260" y="406850"/>
                </a:lnTo>
                <a:lnTo>
                  <a:pt x="1599830" y="367969"/>
                </a:lnTo>
                <a:lnTo>
                  <a:pt x="1571101" y="330230"/>
                </a:lnTo>
                <a:lnTo>
                  <a:pt x="1540075" y="293727"/>
                </a:lnTo>
                <a:lnTo>
                  <a:pt x="1506750" y="258556"/>
                </a:lnTo>
                <a:lnTo>
                  <a:pt x="1471578" y="225231"/>
                </a:lnTo>
                <a:lnTo>
                  <a:pt x="1435075" y="194204"/>
                </a:lnTo>
                <a:lnTo>
                  <a:pt x="1397336" y="165475"/>
                </a:lnTo>
                <a:lnTo>
                  <a:pt x="1358456" y="139045"/>
                </a:lnTo>
                <a:lnTo>
                  <a:pt x="1318529" y="114913"/>
                </a:lnTo>
                <a:lnTo>
                  <a:pt x="1277652" y="93080"/>
                </a:lnTo>
                <a:lnTo>
                  <a:pt x="1235919" y="73544"/>
                </a:lnTo>
                <a:lnTo>
                  <a:pt x="1193425" y="56307"/>
                </a:lnTo>
                <a:lnTo>
                  <a:pt x="1150265" y="41368"/>
                </a:lnTo>
                <a:lnTo>
                  <a:pt x="1106535" y="28728"/>
                </a:lnTo>
                <a:lnTo>
                  <a:pt x="1062329" y="18386"/>
                </a:lnTo>
                <a:lnTo>
                  <a:pt x="1017743" y="10342"/>
                </a:lnTo>
                <a:lnTo>
                  <a:pt x="972871" y="4596"/>
                </a:lnTo>
                <a:lnTo>
                  <a:pt x="927809" y="1149"/>
                </a:lnTo>
                <a:lnTo>
                  <a:pt x="882653" y="0"/>
                </a:lnTo>
                <a:close/>
              </a:path>
              <a:path w="1765300" h="1765300">
                <a:moveTo>
                  <a:pt x="1683526" y="511794"/>
                </a:moveTo>
                <a:lnTo>
                  <a:pt x="1199473" y="511794"/>
                </a:lnTo>
                <a:lnTo>
                  <a:pt x="1353296" y="665616"/>
                </a:lnTo>
                <a:lnTo>
                  <a:pt x="764676" y="1253867"/>
                </a:lnTo>
                <a:lnTo>
                  <a:pt x="1683359" y="1253867"/>
                </a:lnTo>
                <a:lnTo>
                  <a:pt x="1691761" y="1235919"/>
                </a:lnTo>
                <a:lnTo>
                  <a:pt x="1708998" y="1193425"/>
                </a:lnTo>
                <a:lnTo>
                  <a:pt x="1723937" y="1150265"/>
                </a:lnTo>
                <a:lnTo>
                  <a:pt x="1736577" y="1106535"/>
                </a:lnTo>
                <a:lnTo>
                  <a:pt x="1746920" y="1062329"/>
                </a:lnTo>
                <a:lnTo>
                  <a:pt x="1754964" y="1017743"/>
                </a:lnTo>
                <a:lnTo>
                  <a:pt x="1760709" y="972871"/>
                </a:lnTo>
                <a:lnTo>
                  <a:pt x="1764157" y="927809"/>
                </a:lnTo>
                <a:lnTo>
                  <a:pt x="1765306" y="882653"/>
                </a:lnTo>
                <a:lnTo>
                  <a:pt x="1764157" y="837496"/>
                </a:lnTo>
                <a:lnTo>
                  <a:pt x="1760709" y="792434"/>
                </a:lnTo>
                <a:lnTo>
                  <a:pt x="1754964" y="747563"/>
                </a:lnTo>
                <a:lnTo>
                  <a:pt x="1746920" y="702977"/>
                </a:lnTo>
                <a:lnTo>
                  <a:pt x="1736577" y="658771"/>
                </a:lnTo>
                <a:lnTo>
                  <a:pt x="1723937" y="615040"/>
                </a:lnTo>
                <a:lnTo>
                  <a:pt x="1708998" y="571881"/>
                </a:lnTo>
                <a:lnTo>
                  <a:pt x="1691761" y="529387"/>
                </a:lnTo>
                <a:lnTo>
                  <a:pt x="1683526" y="511794"/>
                </a:lnTo>
                <a:close/>
              </a:path>
              <a:path w="1765300" h="1765300">
                <a:moveTo>
                  <a:pt x="963327" y="747747"/>
                </a:moveTo>
                <a:lnTo>
                  <a:pt x="566188" y="747747"/>
                </a:lnTo>
                <a:lnTo>
                  <a:pt x="764676" y="946235"/>
                </a:lnTo>
                <a:lnTo>
                  <a:pt x="963327" y="747747"/>
                </a:lnTo>
                <a:close/>
              </a:path>
            </a:pathLst>
          </a:custGeom>
          <a:solidFill>
            <a:srgbClr val="02A298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-1" y="127322"/>
            <a:ext cx="7561263" cy="4595150"/>
          </a:xfrm>
          <a:prstGeom prst="rect">
            <a:avLst/>
          </a:prstGeom>
          <a:solidFill>
            <a:srgbClr val="2E418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0" name="TextShape 1"/>
          <p:cNvSpPr txBox="1"/>
          <p:nvPr/>
        </p:nvSpPr>
        <p:spPr>
          <a:xfrm>
            <a:off x="1214587" y="1031078"/>
            <a:ext cx="6075098" cy="38087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endParaRPr lang="ru-RU" sz="2475" spc="-1">
              <a:solidFill>
                <a:srgbClr val="050505"/>
              </a:solidFill>
              <a:latin typeface="Times New Roman"/>
            </a:endParaRPr>
          </a:p>
        </p:txBody>
      </p:sp>
      <p:sp>
        <p:nvSpPr>
          <p:cNvPr id="91" name="TextShape 2"/>
          <p:cNvSpPr txBox="1"/>
          <p:nvPr/>
        </p:nvSpPr>
        <p:spPr>
          <a:xfrm>
            <a:off x="1411870" y="2453251"/>
            <a:ext cx="5177358" cy="614040"/>
          </a:xfrm>
          <a:prstGeom prst="rect">
            <a:avLst/>
          </a:prstGeom>
          <a:noFill/>
          <a:ln>
            <a:noFill/>
          </a:ln>
        </p:spPr>
        <p:txBody>
          <a:bodyPr lIns="0" tIns="15932" rIns="0" bIns="0">
            <a:normAutofit/>
          </a:bodyPr>
          <a:lstStyle/>
          <a:p>
            <a:r>
              <a:rPr lang="ru-RU" sz="2700" b="1" spc="-1" dirty="0" smtClean="0">
                <a:solidFill>
                  <a:srgbClr val="FEF1E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СПАСИБО ЗА ВНИМАНИЕ!</a:t>
            </a:r>
            <a:endParaRPr lang="ru-RU" sz="2700" b="1" spc="-1" dirty="0">
              <a:solidFill>
                <a:srgbClr val="FEF1E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7561262" cy="127321"/>
          </a:xfrm>
          <a:prstGeom prst="rect">
            <a:avLst/>
          </a:prstGeom>
          <a:solidFill>
            <a:srgbClr val="FDBB9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Прямоугольник 1"/>
          <p:cNvSpPr/>
          <p:nvPr/>
        </p:nvSpPr>
        <p:spPr>
          <a:xfrm>
            <a:off x="829609" y="4892366"/>
            <a:ext cx="5670549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Московский многопрофильный центр паллиативной помощи Департамента здравоохранения города Москвы</a:t>
            </a:r>
          </a:p>
          <a:p>
            <a:pPr algn="ctr">
              <a:defRPr/>
            </a:pPr>
            <a:r>
              <a:rPr lang="ru-RU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Москва, 2019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41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Shape 1"/>
          <p:cNvSpPr txBox="1"/>
          <p:nvPr/>
        </p:nvSpPr>
        <p:spPr>
          <a:xfrm>
            <a:off x="2206611" y="2220266"/>
            <a:ext cx="4981268" cy="1037720"/>
          </a:xfrm>
          <a:prstGeom prst="rect">
            <a:avLst/>
          </a:prstGeom>
          <a:noFill/>
          <a:ln>
            <a:noFill/>
          </a:ln>
        </p:spPr>
        <p:txBody>
          <a:bodyPr lIns="0" tIns="21872" rIns="0" bIns="0" anchor="ctr">
            <a:noAutofit/>
          </a:bodyPr>
          <a:lstStyle/>
          <a:p>
            <a:pPr>
              <a:lnSpc>
                <a:spcPct val="93000"/>
              </a:lnSpc>
            </a:pPr>
            <a:r>
              <a:rPr lang="ru-RU" sz="2800" b="1" spc="-1" dirty="0" smtClean="0">
                <a:solidFill>
                  <a:srgbClr val="FEF1E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ДИСТОНИЧЕСКАЯ АТАКА</a:t>
            </a:r>
          </a:p>
          <a:p>
            <a:pPr>
              <a:lnSpc>
                <a:spcPct val="93000"/>
              </a:lnSpc>
            </a:pPr>
            <a:endParaRPr lang="ru-RU" sz="2400" b="1" spc="-1" dirty="0" smtClean="0">
              <a:solidFill>
                <a:srgbClr val="FEF1E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93000"/>
              </a:lnSpc>
            </a:pPr>
            <a:r>
              <a:rPr lang="ru-RU" sz="2400" b="1" spc="-1" dirty="0" smtClean="0">
                <a:solidFill>
                  <a:srgbClr val="FEF1E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КАКОВЫ ПРИЧИНЫ ПОЯВЛЕНИЯ</a:t>
            </a:r>
            <a:endParaRPr lang="ru-RU" sz="2400" b="1" spc="-1" dirty="0">
              <a:solidFill>
                <a:srgbClr val="FEF1E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119336" cy="5670550"/>
          </a:xfrm>
          <a:prstGeom prst="rect">
            <a:avLst/>
          </a:prstGeom>
          <a:solidFill>
            <a:srgbClr val="E1A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BF3E2"/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486137" y="1493134"/>
            <a:ext cx="1549236" cy="2011895"/>
            <a:chOff x="3841777" y="2807778"/>
            <a:chExt cx="751840" cy="1039851"/>
          </a:xfrm>
          <a:solidFill>
            <a:srgbClr val="E1A198"/>
          </a:solidFill>
        </p:grpSpPr>
        <p:sp>
          <p:nvSpPr>
            <p:cNvPr id="17" name="object 6"/>
            <p:cNvSpPr/>
            <p:nvPr/>
          </p:nvSpPr>
          <p:spPr>
            <a:xfrm>
              <a:off x="4076580" y="3587279"/>
              <a:ext cx="260350" cy="260350"/>
            </a:xfrm>
            <a:custGeom>
              <a:avLst/>
              <a:gdLst/>
              <a:ahLst/>
              <a:cxnLst/>
              <a:rect l="l" t="t" r="r" b="b"/>
              <a:pathLst>
                <a:path w="260350" h="260350">
                  <a:moveTo>
                    <a:pt x="236016" y="0"/>
                  </a:moveTo>
                  <a:lnTo>
                    <a:pt x="23825" y="0"/>
                  </a:lnTo>
                  <a:lnTo>
                    <a:pt x="16243" y="3263"/>
                  </a:lnTo>
                  <a:lnTo>
                    <a:pt x="3251" y="16256"/>
                  </a:lnTo>
                  <a:lnTo>
                    <a:pt x="0" y="23825"/>
                  </a:lnTo>
                  <a:lnTo>
                    <a:pt x="0" y="236042"/>
                  </a:lnTo>
                  <a:lnTo>
                    <a:pt x="3251" y="243636"/>
                  </a:lnTo>
                  <a:lnTo>
                    <a:pt x="16272" y="256616"/>
                  </a:lnTo>
                  <a:lnTo>
                    <a:pt x="23812" y="259854"/>
                  </a:lnTo>
                  <a:lnTo>
                    <a:pt x="236016" y="259854"/>
                  </a:lnTo>
                  <a:lnTo>
                    <a:pt x="243624" y="256603"/>
                  </a:lnTo>
                  <a:lnTo>
                    <a:pt x="256603" y="243636"/>
                  </a:lnTo>
                  <a:lnTo>
                    <a:pt x="259854" y="236042"/>
                  </a:lnTo>
                  <a:lnTo>
                    <a:pt x="259854" y="23825"/>
                  </a:lnTo>
                  <a:lnTo>
                    <a:pt x="256603" y="16256"/>
                  </a:lnTo>
                  <a:lnTo>
                    <a:pt x="243611" y="3251"/>
                  </a:lnTo>
                  <a:lnTo>
                    <a:pt x="236016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rgbClr val="FDBB9D"/>
                </a:solidFill>
              </a:endParaRPr>
            </a:p>
          </p:txBody>
        </p:sp>
        <p:sp>
          <p:nvSpPr>
            <p:cNvPr id="18" name="object 7"/>
            <p:cNvSpPr/>
            <p:nvPr/>
          </p:nvSpPr>
          <p:spPr>
            <a:xfrm>
              <a:off x="3841777" y="2807778"/>
              <a:ext cx="751840" cy="727710"/>
            </a:xfrm>
            <a:custGeom>
              <a:avLst/>
              <a:gdLst/>
              <a:ahLst/>
              <a:cxnLst/>
              <a:rect l="l" t="t" r="r" b="b"/>
              <a:pathLst>
                <a:path w="751839" h="727710">
                  <a:moveTo>
                    <a:pt x="735794" y="237109"/>
                  </a:moveTo>
                  <a:lnTo>
                    <a:pt x="367169" y="237109"/>
                  </a:lnTo>
                  <a:lnTo>
                    <a:pt x="391204" y="238732"/>
                  </a:lnTo>
                  <a:lnTo>
                    <a:pt x="413762" y="243601"/>
                  </a:lnTo>
                  <a:lnTo>
                    <a:pt x="454469" y="263067"/>
                  </a:lnTo>
                  <a:lnTo>
                    <a:pt x="482776" y="291091"/>
                  </a:lnTo>
                  <a:lnTo>
                    <a:pt x="492213" y="323164"/>
                  </a:lnTo>
                  <a:lnTo>
                    <a:pt x="490944" y="341330"/>
                  </a:lnTo>
                  <a:lnTo>
                    <a:pt x="471919" y="384873"/>
                  </a:lnTo>
                  <a:lnTo>
                    <a:pt x="425933" y="419276"/>
                  </a:lnTo>
                  <a:lnTo>
                    <a:pt x="403694" y="430339"/>
                  </a:lnTo>
                  <a:lnTo>
                    <a:pt x="372694" y="446505"/>
                  </a:lnTo>
                  <a:lnTo>
                    <a:pt x="314633" y="490563"/>
                  </a:lnTo>
                  <a:lnTo>
                    <a:pt x="287591" y="518452"/>
                  </a:lnTo>
                  <a:lnTo>
                    <a:pt x="264497" y="548777"/>
                  </a:lnTo>
                  <a:lnTo>
                    <a:pt x="238108" y="612322"/>
                  </a:lnTo>
                  <a:lnTo>
                    <a:pt x="234810" y="645541"/>
                  </a:lnTo>
                  <a:lnTo>
                    <a:pt x="234810" y="682078"/>
                  </a:lnTo>
                  <a:lnTo>
                    <a:pt x="247825" y="719108"/>
                  </a:lnTo>
                  <a:lnTo>
                    <a:pt x="264045" y="727557"/>
                  </a:lnTo>
                  <a:lnTo>
                    <a:pt x="458927" y="727557"/>
                  </a:lnTo>
                  <a:lnTo>
                    <a:pt x="488961" y="702075"/>
                  </a:lnTo>
                  <a:lnTo>
                    <a:pt x="491401" y="688594"/>
                  </a:lnTo>
                  <a:lnTo>
                    <a:pt x="492796" y="677576"/>
                  </a:lnTo>
                  <a:lnTo>
                    <a:pt x="513727" y="634187"/>
                  </a:lnTo>
                  <a:lnTo>
                    <a:pt x="538799" y="603931"/>
                  </a:lnTo>
                  <a:lnTo>
                    <a:pt x="597563" y="565248"/>
                  </a:lnTo>
                  <a:lnTo>
                    <a:pt x="609082" y="558477"/>
                  </a:lnTo>
                  <a:lnTo>
                    <a:pt x="651862" y="528573"/>
                  </a:lnTo>
                  <a:lnTo>
                    <a:pt x="691173" y="492972"/>
                  </a:lnTo>
                  <a:lnTo>
                    <a:pt x="717960" y="456058"/>
                  </a:lnTo>
                  <a:lnTo>
                    <a:pt x="738670" y="406793"/>
                  </a:lnTo>
                  <a:lnTo>
                    <a:pt x="748115" y="367204"/>
                  </a:lnTo>
                  <a:lnTo>
                    <a:pt x="751255" y="324777"/>
                  </a:lnTo>
                  <a:lnTo>
                    <a:pt x="749173" y="291459"/>
                  </a:lnTo>
                  <a:lnTo>
                    <a:pt x="742927" y="258905"/>
                  </a:lnTo>
                  <a:lnTo>
                    <a:pt x="735794" y="237109"/>
                  </a:lnTo>
                  <a:close/>
                </a:path>
                <a:path w="751839" h="727710">
                  <a:moveTo>
                    <a:pt x="382587" y="0"/>
                  </a:moveTo>
                  <a:lnTo>
                    <a:pt x="329179" y="2666"/>
                  </a:lnTo>
                  <a:lnTo>
                    <a:pt x="278657" y="10666"/>
                  </a:lnTo>
                  <a:lnTo>
                    <a:pt x="231021" y="23998"/>
                  </a:lnTo>
                  <a:lnTo>
                    <a:pt x="186271" y="42664"/>
                  </a:lnTo>
                  <a:lnTo>
                    <a:pt x="144408" y="66663"/>
                  </a:lnTo>
                  <a:lnTo>
                    <a:pt x="105431" y="95995"/>
                  </a:lnTo>
                  <a:lnTo>
                    <a:pt x="69340" y="130659"/>
                  </a:lnTo>
                  <a:lnTo>
                    <a:pt x="36135" y="170657"/>
                  </a:lnTo>
                  <a:lnTo>
                    <a:pt x="5816" y="215988"/>
                  </a:lnTo>
                  <a:lnTo>
                    <a:pt x="0" y="230606"/>
                  </a:lnTo>
                  <a:lnTo>
                    <a:pt x="2717" y="246837"/>
                  </a:lnTo>
                  <a:lnTo>
                    <a:pt x="6908" y="253606"/>
                  </a:lnTo>
                  <a:lnTo>
                    <a:pt x="147116" y="360527"/>
                  </a:lnTo>
                  <a:lnTo>
                    <a:pt x="154152" y="364858"/>
                  </a:lnTo>
                  <a:lnTo>
                    <a:pt x="160921" y="367017"/>
                  </a:lnTo>
                  <a:lnTo>
                    <a:pt x="167411" y="367017"/>
                  </a:lnTo>
                  <a:lnTo>
                    <a:pt x="219943" y="320785"/>
                  </a:lnTo>
                  <a:lnTo>
                    <a:pt x="243543" y="294141"/>
                  </a:lnTo>
                  <a:lnTo>
                    <a:pt x="279488" y="260642"/>
                  </a:lnTo>
                  <a:lnTo>
                    <a:pt x="318862" y="242989"/>
                  </a:lnTo>
                  <a:lnTo>
                    <a:pt x="367169" y="237109"/>
                  </a:lnTo>
                  <a:lnTo>
                    <a:pt x="735794" y="237109"/>
                  </a:lnTo>
                  <a:lnTo>
                    <a:pt x="732524" y="227118"/>
                  </a:lnTo>
                  <a:lnTo>
                    <a:pt x="700102" y="166629"/>
                  </a:lnTo>
                  <a:lnTo>
                    <a:pt x="657063" y="114863"/>
                  </a:lnTo>
                  <a:lnTo>
                    <a:pt x="604688" y="72507"/>
                  </a:lnTo>
                  <a:lnTo>
                    <a:pt x="545406" y="38808"/>
                  </a:lnTo>
                  <a:lnTo>
                    <a:pt x="480496" y="14149"/>
                  </a:lnTo>
                  <a:lnTo>
                    <a:pt x="415125" y="1571"/>
                  </a:lnTo>
                  <a:lnTo>
                    <a:pt x="38258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rgbClr val="FDBB9D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" r="12012"/>
          <a:stretch/>
        </p:blipFill>
        <p:spPr>
          <a:xfrm>
            <a:off x="119336" y="0"/>
            <a:ext cx="7442522" cy="5670550"/>
          </a:xfrm>
          <a:prstGeom prst="flowChartInputOutpu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9336" y="266217"/>
            <a:ext cx="5006454" cy="787078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ДИСТОНИЧЕСКАЯ </a:t>
            </a:r>
            <a:r>
              <a:rPr lang="ru-RU" sz="2800" b="1" dirty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АТАКА </a:t>
            </a:r>
            <a:endParaRPr lang="ru-RU" sz="2800" b="1" dirty="0" smtClean="0">
              <a:solidFill>
                <a:srgbClr val="2E418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119336" cy="5670550"/>
          </a:xfrm>
          <a:prstGeom prst="rect">
            <a:avLst/>
          </a:prstGeom>
          <a:solidFill>
            <a:srgbClr val="2E4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BF3E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2633" y="4458683"/>
            <a:ext cx="3278630" cy="1015663"/>
          </a:xfrm>
          <a:prstGeom prst="rect">
            <a:avLst/>
          </a:prstGeom>
          <a:solidFill>
            <a:srgbClr val="FEF1E8">
              <a:alpha val="79000"/>
            </a:srgbClr>
          </a:solidFill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Резкое непроизвольное повышение мышечного тонуса до ригидности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9455" y="217772"/>
            <a:ext cx="4101540" cy="182132"/>
          </a:xfrm>
          <a:prstGeom prst="rect">
            <a:avLst/>
          </a:prstGeom>
          <a:solidFill>
            <a:schemeClr val="bg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BD51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ДИСТОНИЧЕСКАЯ АТАКА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119336" cy="5670550"/>
          </a:xfrm>
          <a:prstGeom prst="rect">
            <a:avLst/>
          </a:prstGeom>
          <a:solidFill>
            <a:srgbClr val="2E4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BF3E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42130" y="1852673"/>
            <a:ext cx="29703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pc="-1" dirty="0" smtClean="0">
                <a:solidFill>
                  <a:srgbClr val="BD51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Оцените</a:t>
            </a:r>
            <a:r>
              <a:rPr lang="ru-RU" sz="2400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боль </a:t>
            </a:r>
          </a:p>
          <a:p>
            <a:r>
              <a:rPr lang="ru-RU" sz="2400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</a:t>
            </a:r>
            <a:r>
              <a:rPr lang="ru-RU" sz="2400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шкале для </a:t>
            </a:r>
            <a:r>
              <a:rPr lang="ru-RU" sz="2400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невербальных пациентов!</a:t>
            </a:r>
            <a:endParaRPr lang="ru-RU" sz="2400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392765" y="1592104"/>
            <a:ext cx="3475936" cy="3404946"/>
            <a:chOff x="2214702" y="1209281"/>
            <a:chExt cx="3036290" cy="3036290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2214702" y="1209281"/>
              <a:ext cx="3036290" cy="3036290"/>
              <a:chOff x="3579998" y="477242"/>
              <a:chExt cx="2060294" cy="2060294"/>
            </a:xfrm>
          </p:grpSpPr>
          <p:sp>
            <p:nvSpPr>
              <p:cNvPr id="5" name="Овал 4"/>
              <p:cNvSpPr/>
              <p:nvPr/>
            </p:nvSpPr>
            <p:spPr>
              <a:xfrm>
                <a:off x="3579998" y="477242"/>
                <a:ext cx="2060294" cy="2060294"/>
              </a:xfrm>
              <a:prstGeom prst="ellipse">
                <a:avLst/>
              </a:prstGeom>
              <a:solidFill>
                <a:srgbClr val="E1A198"/>
              </a:solidFill>
              <a:ln>
                <a:noFill/>
              </a:ln>
              <a:effectLst>
                <a:softEdge rad="1651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0" name="Graphic 10">
                <a:extLst>
                  <a:ext uri="{FF2B5EF4-FFF2-40B4-BE49-F238E27FC236}">
                    <a16:creationId xmlns:a16="http://schemas.microsoft.com/office/drawing/2014/main" id="{E6B8DDAB-099E-1B47-80EA-79D63C5756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890487" y="773915"/>
                <a:ext cx="1439315" cy="1439315"/>
              </a:xfrm>
              <a:prstGeom prst="rect">
                <a:avLst/>
              </a:prstGeom>
              <a:effectLst/>
            </p:spPr>
          </p:pic>
        </p:grpSp>
        <p:sp>
          <p:nvSpPr>
            <p:cNvPr id="11" name="Овал 10"/>
            <p:cNvSpPr/>
            <p:nvPr/>
          </p:nvSpPr>
          <p:spPr>
            <a:xfrm>
              <a:off x="3134699" y="2129278"/>
              <a:ext cx="1196296" cy="1196296"/>
            </a:xfrm>
            <a:prstGeom prst="ellipse">
              <a:avLst/>
            </a:prstGeom>
            <a:solidFill>
              <a:srgbClr val="BD514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3209126" y="2480499"/>
              <a:ext cx="12293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spc="-1" dirty="0" smtClean="0">
                  <a:solidFill>
                    <a:srgbClr val="FEF1E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БОЛЬ</a:t>
              </a:r>
              <a:endParaRPr lang="ru-RU" sz="2800" b="1" dirty="0">
                <a:solidFill>
                  <a:srgbClr val="FEF1E8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142130" y="3503022"/>
            <a:ext cx="3296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spc="-1" dirty="0">
                <a:solidFill>
                  <a:srgbClr val="BD51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Обезбольте</a:t>
            </a:r>
            <a:r>
              <a:rPr lang="ru-RU" sz="2400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пациента!</a:t>
            </a:r>
            <a:endParaRPr lang="ru-RU" sz="2400" spc="-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9455" y="734394"/>
            <a:ext cx="5788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2E41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САМАЯ ЧАСТАЯ ПРИЧИНА</a:t>
            </a:r>
            <a:endParaRPr lang="ru-RU" sz="2800" b="1" dirty="0">
              <a:solidFill>
                <a:srgbClr val="2E418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2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ustomShape 1"/>
          <p:cNvSpPr/>
          <p:nvPr/>
        </p:nvSpPr>
        <p:spPr>
          <a:xfrm>
            <a:off x="3995229" y="2630705"/>
            <a:ext cx="3030604" cy="83107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1332" rIns="0" bIns="0" anchor="ctr">
            <a:noAutofit/>
          </a:bodyPr>
          <a:lstStyle/>
          <a:p>
            <a:pPr>
              <a:lnSpc>
                <a:spcPct val="93000"/>
              </a:lnSpc>
            </a:pPr>
            <a:r>
              <a:rPr lang="ru-RU" sz="2400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Всегда </a:t>
            </a:r>
            <a:r>
              <a:rPr lang="ru-RU" sz="2400" b="1" spc="-1" dirty="0" smtClean="0">
                <a:solidFill>
                  <a:srgbClr val="BD51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предупреждайте</a:t>
            </a:r>
            <a:r>
              <a:rPr lang="ru-RU" sz="2400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lnSpc>
                <a:spcPct val="93000"/>
              </a:lnSpc>
            </a:pPr>
            <a:r>
              <a:rPr lang="ru-RU" sz="2400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своих действиях </a:t>
            </a:r>
          </a:p>
          <a:p>
            <a:pPr>
              <a:lnSpc>
                <a:spcPct val="93000"/>
              </a:lnSpc>
            </a:pPr>
            <a:r>
              <a:rPr lang="ru-RU" sz="2400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пациента!</a:t>
            </a:r>
            <a:endParaRPr lang="ru-RU" sz="2400" spc="-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93000"/>
              </a:lnSpc>
            </a:pPr>
            <a:r>
              <a:rPr lang="ru-RU" sz="2000" spc="-1" dirty="0" smtClean="0">
                <a:solidFill>
                  <a:srgbClr val="000000"/>
                </a:solidFill>
                <a:latin typeface="Times New Roman"/>
              </a:rPr>
              <a:t> </a:t>
            </a:r>
            <a:endParaRPr lang="ru-RU" sz="2000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9455" y="217771"/>
            <a:ext cx="2928393" cy="233641"/>
          </a:xfrm>
          <a:prstGeom prst="rect">
            <a:avLst/>
          </a:prstGeom>
          <a:solidFill>
            <a:schemeClr val="bg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BD51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ДИСТОНИЧЕСКАЯ АТАКА </a:t>
            </a:r>
            <a:endParaRPr lang="ru-RU" sz="1600" b="1" dirty="0" smtClean="0">
              <a:solidFill>
                <a:srgbClr val="BD514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119336" cy="5670550"/>
          </a:xfrm>
          <a:prstGeom prst="rect">
            <a:avLst/>
          </a:prstGeom>
          <a:solidFill>
            <a:srgbClr val="2E4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BF3E2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93075" y="1364934"/>
            <a:ext cx="3409438" cy="3404065"/>
            <a:chOff x="2214702" y="1209281"/>
            <a:chExt cx="3036290" cy="3036290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2214702" y="1209281"/>
              <a:ext cx="3036290" cy="3036290"/>
              <a:chOff x="3579998" y="477242"/>
              <a:chExt cx="2060294" cy="2060294"/>
            </a:xfrm>
          </p:grpSpPr>
          <p:sp>
            <p:nvSpPr>
              <p:cNvPr id="15" name="Овал 14"/>
              <p:cNvSpPr/>
              <p:nvPr/>
            </p:nvSpPr>
            <p:spPr>
              <a:xfrm>
                <a:off x="3579998" y="477242"/>
                <a:ext cx="2060294" cy="2060294"/>
              </a:xfrm>
              <a:prstGeom prst="ellipse">
                <a:avLst/>
              </a:prstGeom>
              <a:solidFill>
                <a:srgbClr val="E1A198"/>
              </a:solidFill>
              <a:ln>
                <a:noFill/>
              </a:ln>
              <a:effectLst>
                <a:softEdge rad="1651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6" name="Graphic 10">
                <a:extLst>
                  <a:ext uri="{FF2B5EF4-FFF2-40B4-BE49-F238E27FC236}">
                    <a16:creationId xmlns:a16="http://schemas.microsoft.com/office/drawing/2014/main" id="{E6B8DDAB-099E-1B47-80EA-79D63C5756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888901" y="775187"/>
                <a:ext cx="1439315" cy="1439315"/>
              </a:xfrm>
              <a:prstGeom prst="rect">
                <a:avLst/>
              </a:prstGeom>
              <a:effectLst/>
            </p:spPr>
          </p:pic>
        </p:grpSp>
        <p:sp>
          <p:nvSpPr>
            <p:cNvPr id="11" name="Овал 10"/>
            <p:cNvSpPr/>
            <p:nvPr/>
          </p:nvSpPr>
          <p:spPr>
            <a:xfrm>
              <a:off x="3134699" y="2129278"/>
              <a:ext cx="1196296" cy="1196296"/>
            </a:xfrm>
            <a:prstGeom prst="ellipse">
              <a:avLst/>
            </a:prstGeom>
            <a:solidFill>
              <a:srgbClr val="BD514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197905" y="2496593"/>
              <a:ext cx="120097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EF1E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СТРАХ</a:t>
              </a:r>
              <a:endParaRPr lang="ru-RU" sz="2400" b="1" dirty="0">
                <a:solidFill>
                  <a:srgbClr val="FEF1E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619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3141</TotalTime>
  <Words>1909</Words>
  <Application>Microsoft Office PowerPoint</Application>
  <PresentationFormat>Произвольный</PresentationFormat>
  <Paragraphs>533</Paragraphs>
  <Slides>51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9" baseType="lpstr">
      <vt:lpstr>Arial</vt:lpstr>
      <vt:lpstr>Arial Black</vt:lpstr>
      <vt:lpstr>Calibri</vt:lpstr>
      <vt:lpstr>Calibri Light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РАДИКАЛЬНЫЕ МЕТОДЫ ЛЕЧЕНИЯ* </vt:lpstr>
      <vt:lpstr>Презентация PowerPoint</vt:lpstr>
      <vt:lpstr>Презентация PowerPoint</vt:lpstr>
      <vt:lpstr>Презентация PowerPoint</vt:lpstr>
      <vt:lpstr>ГДЕ МОЖНО УСТАНОВИТЬ БАКЛОФЕНОВУЮ ПОМПУ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ПОЛОЖЕНИЕ ЛЕЖА НА СПИНЕ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</dc:title>
  <dc:subject/>
  <dc:creator>1</dc:creator>
  <dc:description/>
  <cp:lastModifiedBy>Екатерина Грачева</cp:lastModifiedBy>
  <cp:revision>258</cp:revision>
  <dcterms:created xsi:type="dcterms:W3CDTF">2019-01-22T09:40:13Z</dcterms:created>
  <dcterms:modified xsi:type="dcterms:W3CDTF">2019-12-13T11:32:41Z</dcterms:modified>
  <dc:language>ru-RU</dc:language>
</cp:coreProperties>
</file>