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sldIdLst>
    <p:sldId id="366" r:id="rId2"/>
    <p:sldId id="362" r:id="rId3"/>
    <p:sldId id="350" r:id="rId4"/>
    <p:sldId id="349" r:id="rId5"/>
    <p:sldId id="352" r:id="rId6"/>
    <p:sldId id="356" r:id="rId7"/>
    <p:sldId id="314" r:id="rId8"/>
    <p:sldId id="302" r:id="rId9"/>
    <p:sldId id="354" r:id="rId10"/>
    <p:sldId id="355" r:id="rId11"/>
    <p:sldId id="358" r:id="rId12"/>
    <p:sldId id="357" r:id="rId13"/>
    <p:sldId id="315" r:id="rId14"/>
    <p:sldId id="269" r:id="rId15"/>
    <p:sldId id="267" r:id="rId16"/>
    <p:sldId id="338" r:id="rId17"/>
    <p:sldId id="359" r:id="rId18"/>
    <p:sldId id="365" r:id="rId19"/>
    <p:sldId id="364" r:id="rId20"/>
    <p:sldId id="360" r:id="rId21"/>
    <p:sldId id="339" r:id="rId22"/>
    <p:sldId id="361" r:id="rId23"/>
    <p:sldId id="340" r:id="rId24"/>
    <p:sldId id="265" r:id="rId25"/>
    <p:sldId id="303" r:id="rId26"/>
    <p:sldId id="363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Montserrat" pitchFamily="2" charset="-52"/>
      <p:regular r:id="rId35"/>
      <p:bold r:id="rId36"/>
      <p:italic r:id="rId37"/>
      <p:boldItalic r:id="rId3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orient="horz" pos="550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orient="horz" pos="324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5195A2-6356-A437-905C-EBEBEC7C8B5B}" name="слеп кристина" initials="ск" userId="48b854dce9dd8db3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Эсмина Кайибханова" initials="ЭК" lastIdx="1" clrIdx="0">
    <p:extLst>
      <p:ext uri="{19B8F6BF-5375-455C-9EA6-DF929625EA0E}">
        <p15:presenceInfo xmlns:p15="http://schemas.microsoft.com/office/powerpoint/2012/main" userId="Эсмина Кайибхано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66"/>
    <a:srgbClr val="DEEBEB"/>
    <a:srgbClr val="FF6433"/>
    <a:srgbClr val="BBD0D0"/>
    <a:srgbClr val="D8F2F3"/>
    <a:srgbClr val="FFC5B3"/>
    <a:srgbClr val="056F6F"/>
    <a:srgbClr val="39A8A5"/>
    <a:srgbClr val="FF6D39"/>
    <a:srgbClr val="FF9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7" autoAdjust="0"/>
    <p:restoredTop sz="95033" autoAdjust="0"/>
  </p:normalViewPr>
  <p:slideViewPr>
    <p:cSldViewPr snapToGrid="0" showGuides="1">
      <p:cViewPr varScale="1">
        <p:scale>
          <a:sx n="75" d="100"/>
          <a:sy n="75" d="100"/>
        </p:scale>
        <p:origin x="806" y="53"/>
      </p:cViewPr>
      <p:guideLst>
        <p:guide orient="horz" pos="2115"/>
        <p:guide pos="234"/>
        <p:guide orient="horz" pos="550"/>
        <p:guide pos="7287"/>
        <p:guide orient="horz" pos="3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875FB-E584-4D9B-8089-7D89C34A0DF6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79760-D54F-469F-B902-C7FF28F34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314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79760-D54F-469F-B902-C7FF28F344B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15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79760-D54F-469F-B902-C7FF28F344B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627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79760-D54F-469F-B902-C7FF28F344B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071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79760-D54F-469F-B902-C7FF28F344B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51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79760-D54F-469F-B902-C7FF28F344B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513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79760-D54F-469F-B902-C7FF28F344B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604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79760-D54F-469F-B902-C7FF28F344B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691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079760-D54F-469F-B902-C7FF28F344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865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079760-D54F-469F-B902-C7FF28F344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077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079760-D54F-469F-B902-C7FF28F344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939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079760-D54F-469F-B902-C7FF28F344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04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79760-D54F-469F-B902-C7FF28F344B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9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79760-D54F-469F-B902-C7FF28F344B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813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79760-D54F-469F-B902-C7FF28F344B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196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79760-D54F-469F-B902-C7FF28F344B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297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DC31-E180-4D3A-8771-852024C742A1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6724-2C84-4F57-9308-2F6975665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91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DC31-E180-4D3A-8771-852024C742A1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6724-2C84-4F57-9308-2F6975665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1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DC31-E180-4D3A-8771-852024C742A1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6724-2C84-4F57-9308-2F6975665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78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DC31-E180-4D3A-8771-852024C742A1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6724-2C84-4F57-9308-2F6975665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0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DC31-E180-4D3A-8771-852024C742A1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6724-2C84-4F57-9308-2F6975665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38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DC31-E180-4D3A-8771-852024C742A1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6724-2C84-4F57-9308-2F6975665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28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DC31-E180-4D3A-8771-852024C742A1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6724-2C84-4F57-9308-2F6975665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93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DC31-E180-4D3A-8771-852024C742A1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6724-2C84-4F57-9308-2F6975665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5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DC31-E180-4D3A-8771-852024C742A1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6724-2C84-4F57-9308-2F6975665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23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DC31-E180-4D3A-8771-852024C742A1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6724-2C84-4F57-9308-2F6975665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87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DC31-E180-4D3A-8771-852024C742A1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6724-2C84-4F57-9308-2F6975665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93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2DC31-E180-4D3A-8771-852024C742A1}" type="datetimeFigureOut">
              <a:rPr lang="ru-RU" smtClean="0"/>
              <a:t>18.06.2026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56724-2C84-4F57-9308-2F6975665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97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5C56BB-9E93-4459-F203-3672EC71F9AB}"/>
              </a:ext>
            </a:extLst>
          </p:cNvPr>
          <p:cNvSpPr txBox="1"/>
          <p:nvPr/>
        </p:nvSpPr>
        <p:spPr>
          <a:xfrm>
            <a:off x="1015639" y="4487734"/>
            <a:ext cx="10533749" cy="189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Сапего Елена Юрьевна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-52"/>
                <a:ea typeface="Roboto Light" panose="02000000000000000000" pitchFamily="2" charset="0"/>
                <a:cs typeface="Roboto Light" panose="02000000000000000000" pitchFamily="2" charset="0"/>
                <a:sym typeface="Poppins SemiBold" charset="0"/>
              </a:rPr>
              <a:t>Врач по паллиативной медицинской помощи детям, невролог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-52"/>
                <a:ea typeface="Roboto Light" panose="02000000000000000000" pitchFamily="2" charset="0"/>
                <a:cs typeface="Roboto Light" panose="02000000000000000000" pitchFamily="2" charset="0"/>
                <a:sym typeface="Poppins SemiBold" charset="0"/>
              </a:rPr>
              <a:t>Заведующий Областным центром паллиативной медицинской </a:t>
            </a:r>
            <a:br>
              <a:rPr kumimoji="0" lang="ru-RU" alt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-52"/>
                <a:ea typeface="Roboto Light" panose="02000000000000000000" pitchFamily="2" charset="0"/>
                <a:cs typeface="Roboto Light" panose="02000000000000000000" pitchFamily="2" charset="0"/>
                <a:sym typeface="Poppins SemiBold" charset="0"/>
              </a:rPr>
            </a:br>
            <a:r>
              <a:rPr kumimoji="0" lang="ru-RU" alt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-52"/>
                <a:ea typeface="Roboto Light" panose="02000000000000000000" pitchFamily="2" charset="0"/>
                <a:cs typeface="Roboto Light" panose="02000000000000000000" pitchFamily="2" charset="0"/>
                <a:sym typeface="Poppins SemiBold" charset="0"/>
              </a:rPr>
              <a:t>помощи детям «Детский хоспис» ГАУЗ СО «ОДКБ», г. Екатеринбург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-52"/>
                <a:ea typeface="Roboto Light" panose="02000000000000000000" pitchFamily="2" charset="0"/>
                <a:cs typeface="Roboto Light" panose="02000000000000000000" pitchFamily="2" charset="0"/>
                <a:sym typeface="Poppins SemiBold" charset="0"/>
              </a:rPr>
              <a:t>Главный внештатный специалист по паллиативной помощи детям </a:t>
            </a:r>
            <a:r>
              <a:rPr kumimoji="0" lang="ru-RU" altLang="x-non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-52"/>
                <a:ea typeface="Roboto Light" panose="02000000000000000000" pitchFamily="2" charset="0"/>
                <a:cs typeface="Roboto Light" panose="02000000000000000000" pitchFamily="2" charset="0"/>
                <a:sym typeface="Poppins SemiBold" charset="0"/>
              </a:rPr>
              <a:t>УрФО</a:t>
            </a:r>
            <a:endParaRPr kumimoji="0" lang="ru-RU" altLang="x-non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Roboto Light" panose="02000000000000000000" pitchFamily="2" charset="0"/>
              <a:cs typeface="Roboto Light" panose="02000000000000000000" pitchFamily="2" charset="0"/>
              <a:sym typeface="Poppins SemiBold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Заголовок">
            <a:extLst>
              <a:ext uri="{FF2B5EF4-FFF2-40B4-BE49-F238E27FC236}">
                <a16:creationId xmlns:a16="http://schemas.microsoft.com/office/drawing/2014/main" id="{A630F688-5FF6-1A15-12AB-A9960C209CD5}"/>
              </a:ext>
            </a:extLst>
          </p:cNvPr>
          <p:cNvSpPr txBox="1">
            <a:spLocks/>
          </p:cNvSpPr>
          <p:nvPr/>
        </p:nvSpPr>
        <p:spPr>
          <a:xfrm>
            <a:off x="1015639" y="2443035"/>
            <a:ext cx="10804885" cy="124777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ontserrat" pitchFamily="2" charset="-52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dirty="0">
                <a:solidFill>
                  <a:srgbClr val="006766"/>
                </a:solidFill>
              </a:rPr>
              <a:t>ПРОТИВОСУДОРОЖНАЯ ТЕРАПИЯ У ДЕТЕЙ:</a:t>
            </a:r>
            <a:br>
              <a:rPr lang="ru-RU" sz="3400" b="1" dirty="0">
                <a:solidFill>
                  <a:srgbClr val="006766"/>
                </a:solidFill>
              </a:rPr>
            </a:br>
            <a:r>
              <a:rPr lang="ru-RU" sz="3400" dirty="0">
                <a:solidFill>
                  <a:srgbClr val="006766"/>
                </a:solidFill>
              </a:rPr>
              <a:t>ГЛАВНЫЕ «МОЖНО» И «НЕЛЬЗЯ»</a:t>
            </a:r>
            <a:endParaRPr kumimoji="0" lang="ru-RU" sz="3400" i="0" u="none" strike="noStrike" kern="1200" cap="none" spc="0" normalizeH="0" baseline="0" noProof="0" dirty="0">
              <a:ln>
                <a:noFill/>
              </a:ln>
              <a:solidFill>
                <a:srgbClr val="006766"/>
              </a:solidFill>
              <a:effectLst/>
              <a:uLnTx/>
              <a:uFillTx/>
              <a:latin typeface="Montserrat" pitchFamily="2" charset="-52"/>
              <a:ea typeface="+mj-ea"/>
              <a:cs typeface="+mj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C568D4-6515-E516-938C-EE11A8873D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93" y="303417"/>
            <a:ext cx="1541145" cy="1001744"/>
          </a:xfrm>
          <a:prstGeom prst="rect">
            <a:avLst/>
          </a:prstGeom>
        </p:spPr>
      </p:pic>
      <p:sp>
        <p:nvSpPr>
          <p:cNvPr id="12" name="Оранжевая линия">
            <a:extLst>
              <a:ext uri="{FF2B5EF4-FFF2-40B4-BE49-F238E27FC236}">
                <a16:creationId xmlns:a16="http://schemas.microsoft.com/office/drawing/2014/main" id="{661069F8-E5DE-DF4C-AAF9-5FF4428C8831}"/>
              </a:ext>
            </a:extLst>
          </p:cNvPr>
          <p:cNvSpPr/>
          <p:nvPr/>
        </p:nvSpPr>
        <p:spPr>
          <a:xfrm>
            <a:off x="371475" y="2346922"/>
            <a:ext cx="112577" cy="1440000"/>
          </a:xfrm>
          <a:prstGeom prst="rect">
            <a:avLst/>
          </a:prstGeom>
          <a:solidFill>
            <a:srgbClr val="EF7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01CE72-A14C-F476-4330-17DFA3AB8D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721" y="580995"/>
            <a:ext cx="2085667" cy="57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17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585" y="1176970"/>
            <a:ext cx="11319639" cy="5406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800"/>
              </a:spcBef>
              <a:buClr>
                <a:srgbClr val="FF6433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latin typeface="Montserrat" panose="020B0604020202020204" charset="-52"/>
              </a:rPr>
              <a:t>текущие органические поражения мозга – различной этиологии (опухоли, травматические внутричерепные гематомы и др.)</a:t>
            </a:r>
          </a:p>
          <a:p>
            <a:pPr marL="342900" indent="-342900">
              <a:spcBef>
                <a:spcPts val="800"/>
              </a:spcBef>
              <a:buClr>
                <a:srgbClr val="FF6433"/>
              </a:buClr>
              <a:buFont typeface="Arial" panose="020B0604020202020204" pitchFamily="34" charset="0"/>
              <a:buChar char="•"/>
            </a:pPr>
            <a:r>
              <a:rPr lang="ru-RU" sz="1700" dirty="0" err="1">
                <a:latin typeface="Montserrat" panose="020B0604020202020204" charset="-52"/>
              </a:rPr>
              <a:t>фармакорезистентная</a:t>
            </a:r>
            <a:r>
              <a:rPr lang="ru-RU" sz="1700" dirty="0">
                <a:latin typeface="Montserrat" panose="020B0604020202020204" charset="-52"/>
              </a:rPr>
              <a:t> эпилепсия </a:t>
            </a:r>
          </a:p>
          <a:p>
            <a:pPr marL="342900" indent="-342900">
              <a:spcBef>
                <a:spcPts val="800"/>
              </a:spcBef>
              <a:buClr>
                <a:srgbClr val="FF6433"/>
              </a:buClr>
              <a:buFont typeface="Arial" panose="020B0604020202020204" pitchFamily="34" charset="0"/>
              <a:buChar char="•"/>
            </a:pPr>
            <a:r>
              <a:rPr lang="ru-RU" sz="1700" b="1" dirty="0">
                <a:latin typeface="Montserrat" panose="020B0604020202020204" charset="-52"/>
              </a:rPr>
              <a:t>неадекватная терапия или несоблюдение пациентом режима-приема ПЭП</a:t>
            </a:r>
          </a:p>
          <a:p>
            <a:pPr marL="342900" indent="-342900">
              <a:spcBef>
                <a:spcPts val="800"/>
              </a:spcBef>
              <a:buClr>
                <a:srgbClr val="FF6433"/>
              </a:buClr>
              <a:buFont typeface="Arial" panose="020B0604020202020204" pitchFamily="34" charset="0"/>
              <a:buChar char="•"/>
            </a:pPr>
            <a:r>
              <a:rPr lang="ru-RU" sz="1700" b="1" dirty="0">
                <a:latin typeface="Montserrat" panose="020B0604020202020204" charset="-52"/>
              </a:rPr>
              <a:t>снижение дозировки, замена или отмена ПЭП </a:t>
            </a:r>
          </a:p>
          <a:p>
            <a:pPr marL="342900" indent="-342900">
              <a:spcBef>
                <a:spcPts val="800"/>
              </a:spcBef>
              <a:buClr>
                <a:srgbClr val="FF6433"/>
              </a:buClr>
              <a:buFont typeface="Arial" panose="020B0604020202020204" pitchFamily="34" charset="0"/>
              <a:buChar char="•"/>
            </a:pPr>
            <a:r>
              <a:rPr lang="ru-RU" sz="1700" b="1" dirty="0">
                <a:latin typeface="Montserrat" panose="020B0604020202020204" charset="-52"/>
              </a:rPr>
              <a:t>относительное уменьшение дозы вследствие значительного увеличения массы тела </a:t>
            </a:r>
          </a:p>
          <a:p>
            <a:pPr marL="342900" indent="-342900">
              <a:spcBef>
                <a:spcPts val="800"/>
              </a:spcBef>
              <a:buClr>
                <a:srgbClr val="FF6433"/>
              </a:buClr>
              <a:buFont typeface="Arial" panose="020B0604020202020204" pitchFamily="34" charset="0"/>
              <a:buChar char="•"/>
            </a:pPr>
            <a:r>
              <a:rPr lang="ru-RU" sz="1700" b="1" dirty="0">
                <a:latin typeface="Montserrat" panose="020B0604020202020204" charset="-52"/>
              </a:rPr>
              <a:t>изменение режима дозирования таких препаратов как барбитураты и бензодиазепины </a:t>
            </a:r>
          </a:p>
          <a:p>
            <a:pPr marL="342900" indent="-342900">
              <a:spcBef>
                <a:spcPts val="800"/>
              </a:spcBef>
              <a:buClr>
                <a:srgbClr val="FF6433"/>
              </a:buClr>
              <a:buFont typeface="Arial" panose="020B0604020202020204" pitchFamily="34" charset="0"/>
              <a:buChar char="•"/>
            </a:pPr>
            <a:r>
              <a:rPr lang="ru-RU" sz="1700" b="1" dirty="0">
                <a:latin typeface="Montserrat" panose="020B0604020202020204" charset="-52"/>
              </a:rPr>
              <a:t>нарушения режима (депривация сна, алкоголизация и др.)</a:t>
            </a:r>
          </a:p>
          <a:p>
            <a:pPr marL="342900" indent="-342900">
              <a:spcBef>
                <a:spcPts val="800"/>
              </a:spcBef>
              <a:buClr>
                <a:srgbClr val="FF6433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latin typeface="Montserrat" panose="020B0604020202020204" charset="-52"/>
              </a:rPr>
              <a:t>соматические и инфекционные заболевания </a:t>
            </a:r>
          </a:p>
          <a:p>
            <a:pPr marL="342900" indent="-342900">
              <a:spcBef>
                <a:spcPts val="800"/>
              </a:spcBef>
              <a:buClr>
                <a:srgbClr val="FF6433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latin typeface="Montserrat" panose="020B0604020202020204" charset="-52"/>
              </a:rPr>
              <a:t>беременность</a:t>
            </a:r>
          </a:p>
          <a:p>
            <a:pPr marL="342900" indent="-342900">
              <a:spcBef>
                <a:spcPts val="800"/>
              </a:spcBef>
              <a:buClr>
                <a:srgbClr val="FF6433"/>
              </a:buClr>
              <a:buFont typeface="Arial" panose="020B0604020202020204" pitchFamily="34" charset="0"/>
              <a:buChar char="•"/>
            </a:pPr>
            <a:r>
              <a:rPr lang="ru-RU" sz="1700" b="1" dirty="0">
                <a:latin typeface="Montserrat" panose="020B0604020202020204" charset="-52"/>
              </a:rPr>
              <a:t>внезапная отмена снотворных и седативных средств, наркотических препаратов (N02A опиоиды) у пациентов, длительно их принимающих</a:t>
            </a:r>
          </a:p>
          <a:p>
            <a:pPr marL="342900" indent="-342900">
              <a:spcBef>
                <a:spcPts val="800"/>
              </a:spcBef>
              <a:buClr>
                <a:srgbClr val="FF6433"/>
              </a:buClr>
              <a:buFont typeface="Arial" panose="020B0604020202020204" pitchFamily="34" charset="0"/>
              <a:buChar char="•"/>
            </a:pPr>
            <a:r>
              <a:rPr lang="ru-RU" sz="1700" b="1" dirty="0">
                <a:latin typeface="Montserrat" panose="020B0604020202020204" charset="-52"/>
              </a:rPr>
              <a:t>передозировка медикаментов (антидепрессанты, бензодиазепины, антипсихотические средства и др.)</a:t>
            </a:r>
          </a:p>
          <a:p>
            <a:pPr marL="342900" indent="-342900">
              <a:spcBef>
                <a:spcPts val="800"/>
              </a:spcBef>
              <a:buClr>
                <a:srgbClr val="FF6433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latin typeface="Montserrat" panose="020B0604020202020204" charset="-52"/>
              </a:rPr>
              <a:t>метаболические церебральные и </a:t>
            </a:r>
            <a:r>
              <a:rPr lang="ru-RU" sz="1700" dirty="0" err="1">
                <a:latin typeface="Montserrat" panose="020B0604020202020204" charset="-52"/>
              </a:rPr>
              <a:t>экстрацеребральные</a:t>
            </a:r>
            <a:r>
              <a:rPr lang="ru-RU" sz="1700" dirty="0">
                <a:latin typeface="Montserrat" panose="020B0604020202020204" charset="-52"/>
              </a:rPr>
              <a:t> процессы </a:t>
            </a:r>
            <a:br>
              <a:rPr lang="ru-RU" sz="1700" dirty="0">
                <a:latin typeface="Montserrat" panose="020B0604020202020204" charset="-52"/>
              </a:rPr>
            </a:br>
            <a:r>
              <a:rPr lang="ru-RU" sz="1700" dirty="0">
                <a:latin typeface="Montserrat" panose="020B0604020202020204" charset="-52"/>
              </a:rPr>
              <a:t>(гипогликемия, гипонатриемия, острая и хроническая почечная недостаточность и др.)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44FA722-14CB-FCC5-9D78-63325D912CFB}"/>
              </a:ext>
            </a:extLst>
          </p:cNvPr>
          <p:cNvSpPr/>
          <p:nvPr/>
        </p:nvSpPr>
        <p:spPr>
          <a:xfrm>
            <a:off x="274585" y="488847"/>
            <a:ext cx="1131963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6433"/>
                </a:solidFill>
                <a:latin typeface="Montserrat" panose="020B0604020202020204" charset="-52"/>
              </a:rPr>
              <a:t>Факторы риска развития эпилептического статуса:</a:t>
            </a:r>
          </a:p>
        </p:txBody>
      </p:sp>
      <p:sp>
        <p:nvSpPr>
          <p:cNvPr id="4" name="Номер слайда 4">
            <a:extLst>
              <a:ext uri="{FF2B5EF4-FFF2-40B4-BE49-F238E27FC236}">
                <a16:creationId xmlns:a16="http://schemas.microsoft.com/office/drawing/2014/main" id="{D7815C5C-B21D-770F-4436-300AF1C58686}"/>
              </a:ext>
            </a:extLst>
          </p:cNvPr>
          <p:cNvSpPr txBox="1">
            <a:spLocks/>
          </p:cNvSpPr>
          <p:nvPr/>
        </p:nvSpPr>
        <p:spPr>
          <a:xfrm>
            <a:off x="11277599" y="6124575"/>
            <a:ext cx="5429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ontserrat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AA4858-5BEC-4D55-B319-846102A20919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087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3" y="1599060"/>
            <a:ext cx="11942617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ru-RU" sz="1700" b="1" dirty="0">
              <a:solidFill>
                <a:srgbClr val="006766"/>
              </a:solidFill>
              <a:latin typeface="Montserrat" panose="020B0604020202020204" charset="-52"/>
            </a:endParaRPr>
          </a:p>
          <a:p>
            <a:pPr marL="285750" indent="-285750">
              <a:spcBef>
                <a:spcPts val="1200"/>
              </a:spcBef>
              <a:buClr>
                <a:srgbClr val="006766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latin typeface="Montserrat" panose="020B0604020202020204" charset="-52"/>
              </a:rPr>
              <a:t>При остановке дыхания и/или кровообращения необходимо проводить сердечно-лёгочную реанимацию.</a:t>
            </a:r>
            <a:br>
              <a:rPr lang="ru-RU" sz="1700" dirty="0">
                <a:latin typeface="Montserrat" panose="020B0604020202020204" charset="-52"/>
              </a:rPr>
            </a:br>
            <a:br>
              <a:rPr lang="ru-RU" sz="1700" dirty="0">
                <a:latin typeface="Montserrat" panose="020B0604020202020204" charset="-52"/>
              </a:rPr>
            </a:br>
            <a:br>
              <a:rPr lang="ru-RU" sz="1700" dirty="0">
                <a:latin typeface="Montserrat" panose="020B0604020202020204" charset="-52"/>
              </a:rPr>
            </a:br>
            <a:endParaRPr lang="ru-RU" sz="1700" dirty="0">
              <a:latin typeface="Montserrat" panose="020B0604020202020204" charset="-52"/>
            </a:endParaRPr>
          </a:p>
          <a:p>
            <a:pPr marL="285750" indent="-285750">
              <a:spcBef>
                <a:spcPts val="1200"/>
              </a:spcBef>
              <a:buClr>
                <a:srgbClr val="006766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latin typeface="Montserrat" panose="020B0604020202020204" charset="-52"/>
              </a:rPr>
              <a:t>Обеспечить положение больного на боку, предотвращающее </a:t>
            </a:r>
            <a:r>
              <a:rPr lang="ru-RU" sz="1700" dirty="0" err="1">
                <a:latin typeface="Montserrat" panose="020B0604020202020204" charset="-52"/>
              </a:rPr>
              <a:t>самотравматизацию</a:t>
            </a:r>
            <a:r>
              <a:rPr lang="ru-RU" sz="1700" dirty="0">
                <a:latin typeface="Montserrat" panose="020B0604020202020204" charset="-52"/>
              </a:rPr>
              <a:t>. Персонал удерживает больного, уберегая от дополнительных ушибов и повреждений, голову пациента поворачивают набок, подкладывают под голову мягкий предмет; шею и талию освобождают от стеснения воротником, галстуком, ремнём.</a:t>
            </a:r>
          </a:p>
          <a:p>
            <a:pPr marL="285750" indent="-285750">
              <a:spcBef>
                <a:spcPts val="1200"/>
              </a:spcBef>
              <a:buClr>
                <a:srgbClr val="006766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latin typeface="Montserrat" panose="020B0604020202020204" charset="-52"/>
              </a:rPr>
              <a:t>Во время приступа необходимо следить за проходимостью дыхательных путей.</a:t>
            </a:r>
          </a:p>
          <a:p>
            <a:pPr marL="285750" indent="-285750">
              <a:spcBef>
                <a:spcPts val="1200"/>
              </a:spcBef>
              <a:buClr>
                <a:srgbClr val="006766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latin typeface="Montserrat" panose="020B0604020202020204" charset="-52"/>
              </a:rPr>
              <a:t>Необходимо проводить санацию дыхательных путей – аспирацию содержимого глотки, гортани, трахеи.</a:t>
            </a:r>
          </a:p>
          <a:p>
            <a:pPr marL="285750" indent="-285750">
              <a:spcBef>
                <a:spcPts val="1200"/>
              </a:spcBef>
              <a:buClr>
                <a:srgbClr val="006766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latin typeface="Montserrat" panose="020B0604020202020204" charset="-52"/>
              </a:rPr>
              <a:t>Для предупреждения западания языка и поддержания проходимости дыхательных путей ввести воздуховод (при уровне сознания менее 8 баллов по ШКГ) и проводить оксигенотерапию.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D7F2695-0773-BACB-E106-E7A61C540900}"/>
              </a:ext>
            </a:extLst>
          </p:cNvPr>
          <p:cNvSpPr/>
          <p:nvPr/>
        </p:nvSpPr>
        <p:spPr>
          <a:xfrm>
            <a:off x="469783" y="2645554"/>
            <a:ext cx="11176620" cy="712009"/>
          </a:xfrm>
          <a:prstGeom prst="rect">
            <a:avLst/>
          </a:prstGeom>
          <a:noFill/>
          <a:ln w="41275">
            <a:solidFill>
              <a:srgbClr val="FF64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C76725-7290-C2E0-F170-3515D8341DB5}"/>
              </a:ext>
            </a:extLst>
          </p:cNvPr>
          <p:cNvSpPr/>
          <p:nvPr/>
        </p:nvSpPr>
        <p:spPr>
          <a:xfrm>
            <a:off x="272799" y="544355"/>
            <a:ext cx="12192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rgbClr val="006766"/>
                </a:solidFill>
                <a:latin typeface="Montserrat" panose="020B0604020202020204" charset="-52"/>
              </a:rPr>
              <a:t>Оказание медицинской помощи пациенту с эпилептическим статусом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06E4BA-6373-742C-EB19-D169FC215C67}"/>
              </a:ext>
            </a:extLst>
          </p:cNvPr>
          <p:cNvSpPr/>
          <p:nvPr/>
        </p:nvSpPr>
        <p:spPr>
          <a:xfrm>
            <a:off x="-268941" y="990631"/>
            <a:ext cx="4472231" cy="485699"/>
          </a:xfrm>
          <a:prstGeom prst="roundRect">
            <a:avLst/>
          </a:prstGeom>
          <a:solidFill>
            <a:srgbClr val="00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425198-C6F2-4113-3697-EA40CDC14077}"/>
              </a:ext>
            </a:extLst>
          </p:cNvPr>
          <p:cNvSpPr/>
          <p:nvPr/>
        </p:nvSpPr>
        <p:spPr>
          <a:xfrm>
            <a:off x="272799" y="990631"/>
            <a:ext cx="53773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latin typeface="Montserrat" panose="020B0604020202020204" charset="-52"/>
              </a:rPr>
              <a:t>Общие мероприятия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46CCAD-0D59-E565-898C-973E08120A41}"/>
              </a:ext>
            </a:extLst>
          </p:cNvPr>
          <p:cNvSpPr txBox="1"/>
          <p:nvPr/>
        </p:nvSpPr>
        <p:spPr>
          <a:xfrm>
            <a:off x="545597" y="2684976"/>
            <a:ext cx="1149134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700" b="1" dirty="0">
                <a:latin typeface="Montserrat" panose="020B0604020202020204" charset="-52"/>
              </a:rPr>
              <a:t>Реанимационные мероприятия по купированию ЭС не лимитированы по времени, так как </a:t>
            </a:r>
            <a:r>
              <a:rPr lang="en-US" sz="1700" b="1" dirty="0">
                <a:latin typeface="Montserrat" panose="020B0604020202020204" charset="-52"/>
              </a:rPr>
              <a:t>  </a:t>
            </a:r>
            <a:r>
              <a:rPr lang="ru-RU" sz="1700" b="1" dirty="0">
                <a:latin typeface="Montserrat" panose="020B0604020202020204" charset="-52"/>
              </a:rPr>
              <a:t>благоприятные исходы наблюдаются даже при затяжном </a:t>
            </a:r>
            <a:r>
              <a:rPr lang="ru-RU" sz="1700" b="1" dirty="0" err="1">
                <a:latin typeface="Montserrat" panose="020B0604020202020204" charset="-52"/>
              </a:rPr>
              <a:t>суперрефрактерном</a:t>
            </a:r>
            <a:r>
              <a:rPr lang="ru-RU" sz="1700" b="1" dirty="0">
                <a:latin typeface="Montserrat" panose="020B0604020202020204" charset="-52"/>
              </a:rPr>
              <a:t> статусе</a:t>
            </a:r>
            <a:endParaRPr lang="ru-RU" sz="1700" dirty="0">
              <a:latin typeface="Montserrat" panose="020B0604020202020204" charset="-52"/>
            </a:endParaRPr>
          </a:p>
        </p:txBody>
      </p:sp>
      <p:sp>
        <p:nvSpPr>
          <p:cNvPr id="10" name="Номер слайда 4">
            <a:extLst>
              <a:ext uri="{FF2B5EF4-FFF2-40B4-BE49-F238E27FC236}">
                <a16:creationId xmlns:a16="http://schemas.microsoft.com/office/drawing/2014/main" id="{8318E0FE-8823-2C6F-80DA-A109D03043E2}"/>
              </a:ext>
            </a:extLst>
          </p:cNvPr>
          <p:cNvSpPr txBox="1">
            <a:spLocks/>
          </p:cNvSpPr>
          <p:nvPr/>
        </p:nvSpPr>
        <p:spPr>
          <a:xfrm>
            <a:off x="11277599" y="6124575"/>
            <a:ext cx="5429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ontserrat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AA4858-5BEC-4D55-B319-846102A20919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597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799" y="2158661"/>
            <a:ext cx="119192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Montserrat" panose="020B0604020202020204" charset="-52"/>
              </a:rPr>
              <a:t>препараты «первой очереди»:</a:t>
            </a:r>
          </a:p>
          <a:p>
            <a:endParaRPr lang="ru-RU" sz="1200" dirty="0">
              <a:latin typeface="Montserrat" panose="020B0604020202020204" charset="-52"/>
            </a:endParaRPr>
          </a:p>
          <a:p>
            <a:pPr marL="342900" indent="-342900">
              <a:buClr>
                <a:srgbClr val="006766"/>
              </a:buClr>
              <a:buFont typeface="Arial" panose="020B0604020202020204" pitchFamily="34" charset="0"/>
              <a:buChar char="•"/>
            </a:pPr>
            <a:r>
              <a:rPr lang="ru-RU" sz="1900" dirty="0">
                <a:latin typeface="Montserrat" panose="020B0604020202020204" charset="-52"/>
              </a:rPr>
              <a:t>Рекомендуется применение </a:t>
            </a:r>
            <a:r>
              <a:rPr lang="ru-RU" sz="1900" b="1" dirty="0" err="1">
                <a:latin typeface="Montserrat" panose="020B0604020202020204" charset="-52"/>
              </a:rPr>
              <a:t>диазепама</a:t>
            </a:r>
            <a:r>
              <a:rPr lang="ru-RU" sz="1900" b="1" dirty="0">
                <a:latin typeface="Montserrat" panose="020B0604020202020204" charset="-52"/>
              </a:rPr>
              <a:t> (внутривенно или ректально)</a:t>
            </a:r>
          </a:p>
          <a:p>
            <a:endParaRPr lang="ru-RU" sz="600" dirty="0">
              <a:latin typeface="Montserrat" panose="020B0604020202020204" charset="-52"/>
            </a:endParaRPr>
          </a:p>
          <a:p>
            <a:pPr marL="354013"/>
            <a:r>
              <a:rPr lang="ru-RU" sz="1900" dirty="0">
                <a:latin typeface="Montserrat" panose="020B0604020202020204" charset="-52"/>
              </a:rPr>
              <a:t>Диазепам (микроклизмы) вводится:</a:t>
            </a:r>
          </a:p>
          <a:p>
            <a:pPr marL="354013"/>
            <a:r>
              <a:rPr lang="ru-RU" sz="100" dirty="0">
                <a:latin typeface="Montserrat" panose="020B0604020202020204" charset="-52"/>
              </a:rPr>
              <a:t> </a:t>
            </a:r>
          </a:p>
          <a:p>
            <a:pPr marL="354013"/>
            <a:br>
              <a:rPr lang="ru-RU" sz="200" dirty="0">
                <a:latin typeface="Montserrat" panose="020B0604020202020204" charset="-52"/>
              </a:rPr>
            </a:br>
            <a:r>
              <a:rPr lang="ru-RU" sz="1900" u="sng" dirty="0">
                <a:latin typeface="Montserrat" panose="020B0604020202020204" charset="-52"/>
              </a:rPr>
              <a:t>Детям:</a:t>
            </a:r>
            <a:r>
              <a:rPr lang="ru-RU" sz="1900" dirty="0">
                <a:latin typeface="Montserrat" panose="020B0604020202020204" charset="-52"/>
              </a:rPr>
              <a:t> весом до 15 кг – 5 мг; весом более 15 кг – 10 мг.</a:t>
            </a:r>
            <a:br>
              <a:rPr lang="ru-RU" sz="1900" dirty="0">
                <a:latin typeface="Montserrat" panose="020B0604020202020204" charset="-52"/>
              </a:rPr>
            </a:br>
            <a:endParaRPr lang="ru-RU" sz="100" dirty="0">
              <a:latin typeface="Montserrat" panose="020B0604020202020204" charset="-52"/>
            </a:endParaRPr>
          </a:p>
          <a:p>
            <a:pPr marL="354013"/>
            <a:br>
              <a:rPr lang="ru-RU" sz="100" dirty="0">
                <a:latin typeface="Montserrat" panose="020B0604020202020204" charset="-52"/>
              </a:rPr>
            </a:br>
            <a:r>
              <a:rPr lang="ru-RU" sz="1900" u="sng" dirty="0">
                <a:latin typeface="Montserrat" panose="020B0604020202020204" charset="-52"/>
              </a:rPr>
              <a:t>Взрослым:</a:t>
            </a:r>
            <a:r>
              <a:rPr lang="ru-RU" sz="1900" dirty="0">
                <a:latin typeface="Montserrat" panose="020B0604020202020204" charset="-52"/>
              </a:rPr>
              <a:t> 0,2-0,5 мг/кг</a:t>
            </a:r>
          </a:p>
          <a:p>
            <a:endParaRPr lang="ru-RU" sz="1900" dirty="0">
              <a:latin typeface="Montserrat" panose="020B0604020202020204" charset="-52"/>
            </a:endParaRPr>
          </a:p>
          <a:p>
            <a:pPr marL="342900" indent="-342900">
              <a:buClr>
                <a:srgbClr val="006766"/>
              </a:buClr>
              <a:buFont typeface="Arial" panose="020B0604020202020204" pitchFamily="34" charset="0"/>
              <a:buChar char="•"/>
            </a:pPr>
            <a:r>
              <a:rPr lang="ru-RU" sz="1900" dirty="0">
                <a:latin typeface="Montserrat" panose="020B0604020202020204" charset="-52"/>
              </a:rPr>
              <a:t>Рекомендуется применение </a:t>
            </a:r>
            <a:r>
              <a:rPr lang="ru-RU" sz="1900" b="1" dirty="0" err="1">
                <a:latin typeface="Montserrat" panose="020B0604020202020204" charset="-52"/>
              </a:rPr>
              <a:t>мидазолама</a:t>
            </a:r>
            <a:r>
              <a:rPr lang="ru-RU" sz="1900" b="1" dirty="0">
                <a:latin typeface="Montserrat" panose="020B0604020202020204" charset="-52"/>
              </a:rPr>
              <a:t> (внутримышечно или </a:t>
            </a:r>
            <a:r>
              <a:rPr lang="ru-RU" sz="1900" b="1" dirty="0" err="1">
                <a:latin typeface="Montserrat" panose="020B0604020202020204" charset="-52"/>
              </a:rPr>
              <a:t>защёчно</a:t>
            </a:r>
            <a:r>
              <a:rPr lang="ru-RU" sz="1900" b="1" dirty="0">
                <a:latin typeface="Montserrat" panose="020B0604020202020204" charset="-52"/>
              </a:rPr>
              <a:t>)</a:t>
            </a:r>
          </a:p>
          <a:p>
            <a:endParaRPr lang="ru-RU" sz="600" dirty="0">
              <a:latin typeface="Montserrat" panose="020B0604020202020204" charset="-52"/>
            </a:endParaRPr>
          </a:p>
          <a:p>
            <a:pPr marL="354013"/>
            <a:r>
              <a:rPr lang="ru-RU" sz="1900" dirty="0" err="1">
                <a:latin typeface="Montserrat" panose="020B0604020202020204" charset="-52"/>
              </a:rPr>
              <a:t>Мидазолам</a:t>
            </a:r>
            <a:r>
              <a:rPr lang="ru-RU" sz="1900" dirty="0">
                <a:latin typeface="Montserrat" panose="020B0604020202020204" charset="-52"/>
              </a:rPr>
              <a:t> (защёчный) вводится: </a:t>
            </a:r>
          </a:p>
          <a:p>
            <a:pPr marL="354013"/>
            <a:br>
              <a:rPr lang="ru-RU" sz="200" dirty="0">
                <a:latin typeface="Montserrat" panose="020B0604020202020204" charset="-52"/>
              </a:rPr>
            </a:br>
            <a:r>
              <a:rPr lang="ru-RU" sz="1900" u="sng" dirty="0">
                <a:latin typeface="Montserrat" panose="020B0604020202020204" charset="-52"/>
              </a:rPr>
              <a:t>Детям:</a:t>
            </a:r>
            <a:r>
              <a:rPr lang="ru-RU" sz="1900" dirty="0">
                <a:latin typeface="Montserrat" panose="020B0604020202020204" charset="-52"/>
              </a:rPr>
              <a:t> от 3 мес. до 6 мес. (включительно) – 2,5 мг; от 6 мес. до 1 года – 2,5 мг; </a:t>
            </a:r>
            <a:br>
              <a:rPr lang="ru-RU" sz="1900" dirty="0">
                <a:latin typeface="Montserrat" panose="020B0604020202020204" charset="-52"/>
              </a:rPr>
            </a:br>
            <a:r>
              <a:rPr lang="ru-RU" sz="1900" dirty="0">
                <a:latin typeface="Montserrat" panose="020B0604020202020204" charset="-52"/>
              </a:rPr>
              <a:t>от 1 года до 5 лет (включительно) – 5 мг; от 5 до 10 лет (включительно) – 7,5 мг; </a:t>
            </a:r>
            <a:br>
              <a:rPr lang="ru-RU" sz="1900" dirty="0">
                <a:latin typeface="Montserrat" panose="020B0604020202020204" charset="-52"/>
              </a:rPr>
            </a:br>
            <a:r>
              <a:rPr lang="ru-RU" sz="1900" dirty="0">
                <a:latin typeface="Montserrat" panose="020B0604020202020204" charset="-52"/>
              </a:rPr>
              <a:t>от 10</a:t>
            </a:r>
            <a:r>
              <a:rPr lang="ru-RU" sz="1400" dirty="0">
                <a:latin typeface="Montserrat" panose="020B0604020202020204" charset="-52"/>
              </a:rPr>
              <a:t> </a:t>
            </a:r>
            <a:r>
              <a:rPr lang="ru-RU" sz="1900" dirty="0">
                <a:latin typeface="Montserrat" panose="020B0604020202020204" charset="-52"/>
              </a:rPr>
              <a:t>-</a:t>
            </a:r>
            <a:r>
              <a:rPr lang="ru-RU" sz="1400" dirty="0">
                <a:latin typeface="Montserrat" panose="020B0604020202020204" charset="-52"/>
              </a:rPr>
              <a:t> </a:t>
            </a:r>
            <a:r>
              <a:rPr lang="ru-RU" sz="1900" dirty="0">
                <a:latin typeface="Montserrat" panose="020B0604020202020204" charset="-52"/>
              </a:rPr>
              <a:t>18 лет – 10мг. </a:t>
            </a:r>
          </a:p>
          <a:p>
            <a:pPr marL="354013"/>
            <a:r>
              <a:rPr lang="ru-RU" sz="100" dirty="0">
                <a:latin typeface="Montserrat" panose="020B0604020202020204" charset="-52"/>
              </a:rPr>
              <a:t> </a:t>
            </a:r>
          </a:p>
          <a:p>
            <a:pPr marL="354013"/>
            <a:br>
              <a:rPr lang="ru-RU" sz="100" dirty="0">
                <a:latin typeface="Montserrat" panose="020B0604020202020204" charset="-52"/>
              </a:rPr>
            </a:br>
            <a:r>
              <a:rPr lang="ru-RU" sz="1900" u="sng" dirty="0">
                <a:latin typeface="Montserrat" panose="020B0604020202020204" charset="-52"/>
              </a:rPr>
              <a:t>Взрослым:</a:t>
            </a:r>
            <a:r>
              <a:rPr lang="ru-RU" sz="1900" dirty="0">
                <a:latin typeface="Montserrat" panose="020B0604020202020204" charset="-52"/>
              </a:rPr>
              <a:t> 10 мг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E71338-B600-39F8-7B67-929049220DE0}"/>
              </a:ext>
            </a:extLst>
          </p:cNvPr>
          <p:cNvSpPr/>
          <p:nvPr/>
        </p:nvSpPr>
        <p:spPr>
          <a:xfrm>
            <a:off x="272799" y="544355"/>
            <a:ext cx="12192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rgbClr val="006766"/>
                </a:solidFill>
                <a:latin typeface="Montserrat" panose="020B0604020202020204" charset="-52"/>
              </a:rPr>
              <a:t>Оказание медицинской помощи пациенту с эпилептическим статусом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6900984-520A-C390-888E-9A244BF84246}"/>
              </a:ext>
            </a:extLst>
          </p:cNvPr>
          <p:cNvSpPr/>
          <p:nvPr/>
        </p:nvSpPr>
        <p:spPr>
          <a:xfrm>
            <a:off x="-268941" y="990631"/>
            <a:ext cx="5504618" cy="485699"/>
          </a:xfrm>
          <a:prstGeom prst="roundRect">
            <a:avLst/>
          </a:prstGeom>
          <a:solidFill>
            <a:srgbClr val="00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37A80C-D3AC-D2C1-2143-8485D6E0975A}"/>
              </a:ext>
            </a:extLst>
          </p:cNvPr>
          <p:cNvSpPr/>
          <p:nvPr/>
        </p:nvSpPr>
        <p:spPr>
          <a:xfrm>
            <a:off x="272799" y="990631"/>
            <a:ext cx="53773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latin typeface="Montserrat" panose="020B0604020202020204" charset="-52"/>
              </a:rPr>
              <a:t>Медикаментозное лечение</a:t>
            </a: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9A06AC16-4361-393E-9392-5C1FF4D2C23D}"/>
              </a:ext>
            </a:extLst>
          </p:cNvPr>
          <p:cNvSpPr txBox="1">
            <a:spLocks/>
          </p:cNvSpPr>
          <p:nvPr/>
        </p:nvSpPr>
        <p:spPr>
          <a:xfrm>
            <a:off x="11277599" y="6124575"/>
            <a:ext cx="5429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ontserrat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AA4858-5BEC-4D55-B319-846102A20919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093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697" y="98851"/>
            <a:ext cx="11880246" cy="1325563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rgbClr val="006766"/>
                </a:solidFill>
                <a:latin typeface="Montserrat" pitchFamily="2" charset="-52"/>
              </a:rPr>
              <a:t>Современные препараты – </a:t>
            </a:r>
            <a:r>
              <a:rPr lang="ru-RU" sz="2700" b="1" dirty="0" err="1">
                <a:solidFill>
                  <a:srgbClr val="006766"/>
                </a:solidFill>
                <a:latin typeface="Montserrat" pitchFamily="2" charset="-52"/>
              </a:rPr>
              <a:t>трансмукозальные</a:t>
            </a:r>
            <a:r>
              <a:rPr lang="ru-RU" sz="2700" b="1" dirty="0">
                <a:solidFill>
                  <a:srgbClr val="006766"/>
                </a:solidFill>
                <a:latin typeface="Montserrat" pitchFamily="2" charset="-52"/>
              </a:rPr>
              <a:t> формы БДЗ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B16AD42-427D-E243-B927-66DA66E93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9553" r="37208" b="22917"/>
          <a:stretch>
            <a:fillRect/>
          </a:stretch>
        </p:blipFill>
        <p:spPr bwMode="auto">
          <a:xfrm>
            <a:off x="387806" y="2413754"/>
            <a:ext cx="5216239" cy="235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3E2F146-47B2-574E-9F9D-AFE4D9B4D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931" t="6723" r="6227" b="25469"/>
          <a:stretch/>
        </p:blipFill>
        <p:spPr bwMode="auto">
          <a:xfrm>
            <a:off x="6579706" y="2413754"/>
            <a:ext cx="4995238" cy="239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5EAAFB-E215-AD45-A08D-DA50F3E1DE32}"/>
              </a:ext>
            </a:extLst>
          </p:cNvPr>
          <p:cNvSpPr txBox="1"/>
          <p:nvPr/>
        </p:nvSpPr>
        <p:spPr>
          <a:xfrm>
            <a:off x="254604" y="5426436"/>
            <a:ext cx="11471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Montserrat" pitchFamily="2" charset="-52"/>
              </a:rPr>
              <a:t>Клинические рекомендации «Эпилепсия и эпилептический статус у взрослых и детей», 2022</a:t>
            </a:r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569D1964-ABE5-0003-DB83-445502BA64EF}"/>
              </a:ext>
            </a:extLst>
          </p:cNvPr>
          <p:cNvSpPr txBox="1">
            <a:spLocks/>
          </p:cNvSpPr>
          <p:nvPr/>
        </p:nvSpPr>
        <p:spPr>
          <a:xfrm>
            <a:off x="11277599" y="6124575"/>
            <a:ext cx="5429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ontserrat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AA4858-5BEC-4D55-B319-846102A20919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284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>
            <a:extLst>
              <a:ext uri="{FF2B5EF4-FFF2-40B4-BE49-F238E27FC236}">
                <a16:creationId xmlns:a16="http://schemas.microsoft.com/office/drawing/2014/main" id="{458432C4-7862-45DE-18D2-0098233E4181}"/>
              </a:ext>
            </a:extLst>
          </p:cNvPr>
          <p:cNvSpPr/>
          <p:nvPr/>
        </p:nvSpPr>
        <p:spPr>
          <a:xfrm>
            <a:off x="6534172" y="1297946"/>
            <a:ext cx="5360467" cy="5360467"/>
          </a:xfrm>
          <a:prstGeom prst="ellipse">
            <a:avLst/>
          </a:prstGeom>
          <a:solidFill>
            <a:srgbClr val="D8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object 3"/>
          <p:cNvGrpSpPr/>
          <p:nvPr/>
        </p:nvGrpSpPr>
        <p:grpSpPr>
          <a:xfrm>
            <a:off x="7300638" y="2396305"/>
            <a:ext cx="3892947" cy="3364414"/>
            <a:chOff x="-3029056" y="1724269"/>
            <a:chExt cx="5201650" cy="4594609"/>
          </a:xfrm>
        </p:grpSpPr>
        <p:pic>
          <p:nvPicPr>
            <p:cNvPr id="4" name="object 4"/>
            <p:cNvPicPr/>
            <p:nvPr/>
          </p:nvPicPr>
          <p:blipFill rotWithShape="1">
            <a:blip r:embed="rId3" cstate="print"/>
            <a:srcRect l="3804" t="7672" r="2185" b="1862"/>
            <a:stretch/>
          </p:blipFill>
          <p:spPr>
            <a:xfrm>
              <a:off x="-3029056" y="1724269"/>
              <a:ext cx="5201650" cy="459460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86383" y="3486657"/>
              <a:ext cx="842644" cy="774700"/>
            </a:xfrm>
            <a:custGeom>
              <a:avLst/>
              <a:gdLst/>
              <a:ahLst/>
              <a:cxnLst/>
              <a:rect l="l" t="t" r="r" b="b"/>
              <a:pathLst>
                <a:path w="842644" h="774700">
                  <a:moveTo>
                    <a:pt x="823671" y="361061"/>
                  </a:moveTo>
                  <a:lnTo>
                    <a:pt x="35712" y="20777"/>
                  </a:lnTo>
                  <a:lnTo>
                    <a:pt x="99910" y="12954"/>
                  </a:lnTo>
                  <a:lnTo>
                    <a:pt x="103390" y="12573"/>
                  </a:lnTo>
                  <a:lnTo>
                    <a:pt x="104279" y="11430"/>
                  </a:lnTo>
                  <a:lnTo>
                    <a:pt x="105867" y="9398"/>
                  </a:lnTo>
                  <a:lnTo>
                    <a:pt x="105029" y="2413"/>
                  </a:lnTo>
                  <a:lnTo>
                    <a:pt x="101866" y="0"/>
                  </a:lnTo>
                  <a:lnTo>
                    <a:pt x="98386" y="381"/>
                  </a:lnTo>
                  <a:lnTo>
                    <a:pt x="0" y="12319"/>
                  </a:lnTo>
                  <a:lnTo>
                    <a:pt x="58788" y="92087"/>
                  </a:lnTo>
                  <a:lnTo>
                    <a:pt x="60871" y="94869"/>
                  </a:lnTo>
                  <a:lnTo>
                    <a:pt x="64846" y="95504"/>
                  </a:lnTo>
                  <a:lnTo>
                    <a:pt x="67665" y="93472"/>
                  </a:lnTo>
                  <a:lnTo>
                    <a:pt x="70497" y="91325"/>
                  </a:lnTo>
                  <a:lnTo>
                    <a:pt x="71094" y="87388"/>
                  </a:lnTo>
                  <a:lnTo>
                    <a:pt x="69011" y="84582"/>
                  </a:lnTo>
                  <a:lnTo>
                    <a:pt x="30530" y="32410"/>
                  </a:lnTo>
                  <a:lnTo>
                    <a:pt x="818591" y="372745"/>
                  </a:lnTo>
                  <a:lnTo>
                    <a:pt x="823671" y="361061"/>
                  </a:lnTo>
                  <a:close/>
                </a:path>
                <a:path w="842644" h="774700">
                  <a:moveTo>
                    <a:pt x="842594" y="409829"/>
                  </a:moveTo>
                  <a:lnTo>
                    <a:pt x="836879" y="398526"/>
                  </a:lnTo>
                  <a:lnTo>
                    <a:pt x="150545" y="746213"/>
                  </a:lnTo>
                  <a:lnTo>
                    <a:pt x="187667" y="688848"/>
                  </a:lnTo>
                  <a:lnTo>
                    <a:pt x="186829" y="684911"/>
                  </a:lnTo>
                  <a:lnTo>
                    <a:pt x="180936" y="681101"/>
                  </a:lnTo>
                  <a:lnTo>
                    <a:pt x="176999" y="681990"/>
                  </a:lnTo>
                  <a:lnTo>
                    <a:pt x="175094" y="684911"/>
                  </a:lnTo>
                  <a:lnTo>
                    <a:pt x="121297" y="768096"/>
                  </a:lnTo>
                  <a:lnTo>
                    <a:pt x="220230" y="773938"/>
                  </a:lnTo>
                  <a:lnTo>
                    <a:pt x="223723" y="774192"/>
                  </a:lnTo>
                  <a:lnTo>
                    <a:pt x="226733" y="771525"/>
                  </a:lnTo>
                  <a:lnTo>
                    <a:pt x="226936" y="768096"/>
                  </a:lnTo>
                  <a:lnTo>
                    <a:pt x="227152" y="764540"/>
                  </a:lnTo>
                  <a:lnTo>
                    <a:pt x="224472" y="761492"/>
                  </a:lnTo>
                  <a:lnTo>
                    <a:pt x="220980" y="761238"/>
                  </a:lnTo>
                  <a:lnTo>
                    <a:pt x="156464" y="757428"/>
                  </a:lnTo>
                  <a:lnTo>
                    <a:pt x="842594" y="409829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97361" y="2578922"/>
            <a:ext cx="6450712" cy="3565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tserrat" pitchFamily="2" charset="-52"/>
              </a:rPr>
              <a:t>Препарат вводится между десной и щекой </a:t>
            </a:r>
          </a:p>
          <a:p>
            <a:endParaRPr lang="ru-RU" sz="600" dirty="0">
              <a:latin typeface="Montserrat" pitchFamily="2" charset="-52"/>
            </a:endParaRPr>
          </a:p>
          <a:p>
            <a:r>
              <a:rPr lang="ru-RU" sz="2000" dirty="0">
                <a:latin typeface="Montserrat" pitchFamily="2" charset="-52"/>
              </a:rPr>
              <a:t>Сжатые челюсти – не преграда</a:t>
            </a:r>
          </a:p>
          <a:p>
            <a:endParaRPr lang="ru-RU" sz="2000" dirty="0">
              <a:latin typeface="Montserrat" pitchFamily="2" charset="-52"/>
            </a:endParaRPr>
          </a:p>
          <a:p>
            <a:endParaRPr lang="ru-RU" sz="2000" dirty="0">
              <a:latin typeface="Montserrat" pitchFamily="2" charset="-52"/>
            </a:endParaRPr>
          </a:p>
          <a:p>
            <a:pPr>
              <a:spcBef>
                <a:spcPts val="600"/>
              </a:spcBef>
            </a:pPr>
            <a:r>
              <a:rPr lang="ru-RU" sz="2200" b="1" dirty="0">
                <a:solidFill>
                  <a:srgbClr val="FF6433"/>
                </a:solidFill>
                <a:latin typeface="Montserrat" pitchFamily="2" charset="-52"/>
              </a:rPr>
              <a:t>Проблемы:</a:t>
            </a:r>
          </a:p>
          <a:p>
            <a:pPr marL="342900" indent="-342900">
              <a:spcBef>
                <a:spcPts val="1000"/>
              </a:spcBef>
              <a:buClr>
                <a:srgbClr val="FF6433"/>
              </a:buClr>
              <a:buFont typeface="Arial" panose="020B0604020202020204" pitchFamily="34" charset="0"/>
              <a:buChar char="•"/>
            </a:pPr>
            <a:r>
              <a:rPr lang="ru-RU" sz="2000" dirty="0" err="1">
                <a:latin typeface="Montserrat" pitchFamily="2" charset="-52"/>
              </a:rPr>
              <a:t>Гиперсаливация</a:t>
            </a:r>
            <a:endParaRPr lang="ru-RU" sz="100" dirty="0">
              <a:latin typeface="Montserrat" pitchFamily="2" charset="-52"/>
            </a:endParaRPr>
          </a:p>
          <a:p>
            <a:pPr marL="342900" indent="-342900">
              <a:spcBef>
                <a:spcPts val="1000"/>
              </a:spcBef>
              <a:buClr>
                <a:srgbClr val="FF6433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 pitchFamily="2" charset="-52"/>
              </a:rPr>
              <a:t>Большой объём</a:t>
            </a:r>
          </a:p>
          <a:p>
            <a:endParaRPr lang="ru-RU" sz="3200" dirty="0">
              <a:latin typeface="+mj-lt"/>
            </a:endParaRPr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F71A3A8-5A09-F604-3799-EBB377924D21}"/>
              </a:ext>
            </a:extLst>
          </p:cNvPr>
          <p:cNvSpPr txBox="1">
            <a:spLocks/>
          </p:cNvSpPr>
          <p:nvPr/>
        </p:nvSpPr>
        <p:spPr>
          <a:xfrm>
            <a:off x="266930" y="102767"/>
            <a:ext cx="118802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6766"/>
                </a:solidFill>
                <a:latin typeface="Montserrat" pitchFamily="2" charset="-52"/>
              </a:rPr>
              <a:t>Способ применения защёчного </a:t>
            </a:r>
            <a:r>
              <a:rPr lang="ru-RU" sz="2800" b="1" dirty="0" err="1">
                <a:solidFill>
                  <a:srgbClr val="006766"/>
                </a:solidFill>
                <a:latin typeface="Montserrat" pitchFamily="2" charset="-52"/>
              </a:rPr>
              <a:t>мидазолама</a:t>
            </a:r>
            <a:r>
              <a:rPr lang="ru-RU" sz="2800" b="1" dirty="0">
                <a:solidFill>
                  <a:srgbClr val="006766"/>
                </a:solidFill>
                <a:latin typeface="Montserrat" pitchFamily="2" charset="-52"/>
              </a:rPr>
              <a:t> </a:t>
            </a:r>
          </a:p>
        </p:txBody>
      </p:sp>
      <p:sp>
        <p:nvSpPr>
          <p:cNvPr id="10" name="Номер слайда 4">
            <a:extLst>
              <a:ext uri="{FF2B5EF4-FFF2-40B4-BE49-F238E27FC236}">
                <a16:creationId xmlns:a16="http://schemas.microsoft.com/office/drawing/2014/main" id="{0C442115-81C7-F677-0DE9-C633B9BC3414}"/>
              </a:ext>
            </a:extLst>
          </p:cNvPr>
          <p:cNvSpPr txBox="1">
            <a:spLocks/>
          </p:cNvSpPr>
          <p:nvPr/>
        </p:nvSpPr>
        <p:spPr>
          <a:xfrm>
            <a:off x="11277599" y="6124575"/>
            <a:ext cx="5429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ontserrat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AA4858-5BEC-4D55-B319-846102A20919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532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475" y="1552907"/>
            <a:ext cx="11294500" cy="1599706"/>
          </a:xfrm>
          <a:prstGeom prst="rect">
            <a:avLst/>
          </a:prstGeom>
          <a:ln w="41275">
            <a:solidFill>
              <a:srgbClr val="5EAAA8"/>
            </a:solidFill>
          </a:ln>
          <a:effectLst/>
        </p:spPr>
        <p:txBody>
          <a:bodyPr vert="horz" wrap="square" lIns="0" tIns="108000" rIns="0" bIns="108000" rtlCol="0">
            <a:spAutoFit/>
          </a:bodyPr>
          <a:lstStyle/>
          <a:p>
            <a:pPr marL="320040" indent="-229235">
              <a:lnSpc>
                <a:spcPts val="2400"/>
              </a:lnSpc>
              <a:buClr>
                <a:srgbClr val="056F6F"/>
              </a:buClr>
              <a:buFont typeface="Arial"/>
              <a:buChar char="•"/>
              <a:tabLst>
                <a:tab pos="320040" algn="l"/>
                <a:tab pos="320675" algn="l"/>
              </a:tabLst>
            </a:pPr>
            <a:r>
              <a:rPr sz="1900" spc="-5" dirty="0" err="1">
                <a:latin typeface="Montserrat" pitchFamily="2" charset="-52"/>
                <a:cs typeface="Calibri"/>
              </a:rPr>
              <a:t>Высокая</a:t>
            </a:r>
            <a:r>
              <a:rPr sz="1900" spc="-15" dirty="0">
                <a:latin typeface="Montserrat" pitchFamily="2" charset="-52"/>
                <a:cs typeface="Calibri"/>
              </a:rPr>
              <a:t> </a:t>
            </a:r>
            <a:r>
              <a:rPr sz="1900" spc="-5" dirty="0">
                <a:latin typeface="Montserrat" pitchFamily="2" charset="-52"/>
                <a:cs typeface="Calibri"/>
              </a:rPr>
              <a:t>скорость</a:t>
            </a:r>
            <a:r>
              <a:rPr sz="1900" spc="-20" dirty="0">
                <a:latin typeface="Montserrat" pitchFamily="2" charset="-52"/>
                <a:cs typeface="Calibri"/>
              </a:rPr>
              <a:t> </a:t>
            </a:r>
            <a:r>
              <a:rPr sz="1900" spc="-10" dirty="0">
                <a:latin typeface="Montserrat" pitchFamily="2" charset="-52"/>
                <a:cs typeface="Calibri"/>
              </a:rPr>
              <a:t>достижения</a:t>
            </a:r>
            <a:r>
              <a:rPr sz="1900" spc="-5" dirty="0">
                <a:latin typeface="Montserrat" pitchFamily="2" charset="-52"/>
                <a:cs typeface="Calibri"/>
              </a:rPr>
              <a:t> </a:t>
            </a:r>
            <a:r>
              <a:rPr sz="1900" spc="-5" dirty="0" err="1">
                <a:latin typeface="Montserrat" pitchFamily="2" charset="-52"/>
                <a:cs typeface="Calibri"/>
              </a:rPr>
              <a:t>эффективной</a:t>
            </a:r>
            <a:r>
              <a:rPr sz="1900" spc="15" dirty="0">
                <a:latin typeface="Montserrat" pitchFamily="2" charset="-52"/>
                <a:cs typeface="Calibri"/>
              </a:rPr>
              <a:t> </a:t>
            </a:r>
            <a:r>
              <a:rPr lang="ru-RU" sz="1900" spc="15" dirty="0">
                <a:latin typeface="Montserrat" pitchFamily="2" charset="-52"/>
                <a:cs typeface="Calibri"/>
              </a:rPr>
              <a:t>пиковой </a:t>
            </a:r>
            <a:r>
              <a:rPr sz="1900" spc="-10" dirty="0" err="1">
                <a:latin typeface="Montserrat" pitchFamily="2" charset="-52"/>
                <a:cs typeface="Calibri"/>
              </a:rPr>
              <a:t>концентрации</a:t>
            </a:r>
            <a:endParaRPr sz="1900" dirty="0">
              <a:latin typeface="Montserrat" pitchFamily="2" charset="-52"/>
              <a:cs typeface="Calibri"/>
            </a:endParaRPr>
          </a:p>
          <a:p>
            <a:pPr marL="320040" indent="-229235">
              <a:spcBef>
                <a:spcPts val="755"/>
              </a:spcBef>
              <a:buClr>
                <a:srgbClr val="056F6F"/>
              </a:buClr>
              <a:buFont typeface="Arial"/>
              <a:buChar char="•"/>
              <a:tabLst>
                <a:tab pos="320040" algn="l"/>
                <a:tab pos="320675" algn="l"/>
              </a:tabLst>
            </a:pPr>
            <a:r>
              <a:rPr lang="ru-RU" sz="1900" spc="-10" dirty="0">
                <a:latin typeface="Montserrat" pitchFamily="2" charset="-52"/>
                <a:cs typeface="Calibri"/>
              </a:rPr>
              <a:t>Отсутствие </a:t>
            </a:r>
            <a:r>
              <a:rPr sz="1900" spc="-5" dirty="0" err="1">
                <a:latin typeface="Montserrat" pitchFamily="2" charset="-52"/>
                <a:cs typeface="Calibri"/>
              </a:rPr>
              <a:t>пресистемного</a:t>
            </a:r>
            <a:r>
              <a:rPr sz="1900" spc="-35" dirty="0">
                <a:latin typeface="Montserrat" pitchFamily="2" charset="-52"/>
                <a:cs typeface="Calibri"/>
              </a:rPr>
              <a:t> </a:t>
            </a:r>
            <a:r>
              <a:rPr sz="1900" spc="-10" dirty="0" err="1">
                <a:latin typeface="Montserrat" pitchFamily="2" charset="-52"/>
                <a:cs typeface="Calibri"/>
              </a:rPr>
              <a:t>метаболизма</a:t>
            </a:r>
            <a:endParaRPr sz="1900" dirty="0">
              <a:latin typeface="Montserrat" pitchFamily="2" charset="-52"/>
              <a:cs typeface="Calibri"/>
            </a:endParaRPr>
          </a:p>
          <a:p>
            <a:pPr marL="320040" indent="-229235">
              <a:lnSpc>
                <a:spcPts val="2280"/>
              </a:lnSpc>
              <a:spcBef>
                <a:spcPts val="770"/>
              </a:spcBef>
              <a:buClr>
                <a:srgbClr val="056F6F"/>
              </a:buClr>
              <a:buFont typeface="Arial"/>
              <a:buChar char="•"/>
              <a:tabLst>
                <a:tab pos="320040" algn="l"/>
                <a:tab pos="320675" algn="l"/>
              </a:tabLst>
            </a:pPr>
            <a:r>
              <a:rPr lang="ru-RU" sz="1900" spc="-5" dirty="0">
                <a:latin typeface="Montserrat" pitchFamily="2" charset="-52"/>
                <a:cs typeface="Calibri"/>
              </a:rPr>
              <a:t>Проще, чем парентеральное введение. Персоналу не нужны специальные навыки,  </a:t>
            </a:r>
            <a:r>
              <a:rPr lang="ru-RU" sz="1900" spc="-10" dirty="0">
                <a:latin typeface="Montserrat" pitchFamily="2" charset="-52"/>
                <a:cs typeface="Calibri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spc="-5" dirty="0">
                <a:latin typeface="Montserrat" pitchFamily="2" charset="-52"/>
                <a:cs typeface="Calibri"/>
              </a:rPr>
              <a:t>что критически важно в условиях интерната или дома</a:t>
            </a:r>
            <a:endParaRPr sz="1900" spc="-5" dirty="0">
              <a:latin typeface="Montserrat" pitchFamily="2" charset="-52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1476" y="4916007"/>
            <a:ext cx="11294501" cy="1208568"/>
          </a:xfrm>
          <a:prstGeom prst="rect">
            <a:avLst/>
          </a:prstGeom>
          <a:ln w="41275">
            <a:solidFill>
              <a:srgbClr val="FF6433"/>
            </a:solidFill>
          </a:ln>
          <a:effectLst/>
        </p:spPr>
        <p:txBody>
          <a:bodyPr vert="horz" wrap="square" lIns="0" tIns="144000" rIns="0" bIns="108000" rtlCol="0">
            <a:spAutoFit/>
          </a:bodyPr>
          <a:lstStyle/>
          <a:p>
            <a:pPr marL="320040" indent="-229235">
              <a:spcBef>
                <a:spcPts val="600"/>
              </a:spcBef>
              <a:buClr>
                <a:srgbClr val="056F6F"/>
              </a:buClr>
              <a:buFont typeface="Arial"/>
              <a:buChar char="•"/>
              <a:tabLst>
                <a:tab pos="320040" algn="l"/>
                <a:tab pos="320675" algn="l"/>
              </a:tabLst>
            </a:pPr>
            <a:r>
              <a:rPr sz="1900" spc="-5" dirty="0" err="1">
                <a:latin typeface="Montserrat" pitchFamily="2" charset="-52"/>
                <a:cs typeface="Calibri"/>
              </a:rPr>
              <a:t>Возможность</a:t>
            </a:r>
            <a:r>
              <a:rPr sz="1900" spc="-45" dirty="0">
                <a:latin typeface="Montserrat" pitchFamily="2" charset="-52"/>
                <a:cs typeface="Calibri"/>
              </a:rPr>
              <a:t> </a:t>
            </a:r>
            <a:r>
              <a:rPr lang="ru-RU" sz="1900" spc="-45" dirty="0">
                <a:latin typeface="Montserrat" pitchFamily="2" charset="-52"/>
                <a:cs typeface="Calibri"/>
              </a:rPr>
              <a:t>быстро к</a:t>
            </a:r>
            <a:r>
              <a:rPr sz="1900" dirty="0" err="1">
                <a:latin typeface="Montserrat" pitchFamily="2" charset="-52"/>
                <a:cs typeface="Calibri"/>
              </a:rPr>
              <a:t>упирова</a:t>
            </a:r>
            <a:r>
              <a:rPr lang="ru-RU" sz="1900" dirty="0" err="1">
                <a:latin typeface="Montserrat" pitchFamily="2" charset="-52"/>
                <a:cs typeface="Calibri"/>
              </a:rPr>
              <a:t>ть</a:t>
            </a:r>
            <a:r>
              <a:rPr lang="ru-RU" sz="1900" dirty="0">
                <a:latin typeface="Montserrat" pitchFamily="2" charset="-52"/>
                <a:cs typeface="Calibri"/>
              </a:rPr>
              <a:t> </a:t>
            </a:r>
            <a:r>
              <a:rPr sz="1900" spc="-15" dirty="0" err="1">
                <a:latin typeface="Montserrat" pitchFamily="2" charset="-52"/>
                <a:cs typeface="Calibri"/>
              </a:rPr>
              <a:t>судорожн</a:t>
            </a:r>
            <a:r>
              <a:rPr lang="ru-RU" sz="1900" spc="-15" dirty="0" err="1">
                <a:latin typeface="Montserrat" pitchFamily="2" charset="-52"/>
                <a:cs typeface="Calibri"/>
              </a:rPr>
              <a:t>ый</a:t>
            </a:r>
            <a:r>
              <a:rPr lang="ru-RU" sz="1900" spc="-15" dirty="0">
                <a:latin typeface="Montserrat" pitchFamily="2" charset="-52"/>
                <a:cs typeface="Calibri"/>
              </a:rPr>
              <a:t> </a:t>
            </a:r>
            <a:r>
              <a:rPr sz="1900" spc="-5" dirty="0" err="1">
                <a:latin typeface="Montserrat" pitchFamily="2" charset="-52"/>
                <a:cs typeface="Calibri"/>
              </a:rPr>
              <a:t>припад</a:t>
            </a:r>
            <a:r>
              <a:rPr lang="ru-RU" sz="1900" spc="-5" dirty="0" err="1">
                <a:latin typeface="Montserrat" pitchFamily="2" charset="-52"/>
                <a:cs typeface="Calibri"/>
              </a:rPr>
              <a:t>ок</a:t>
            </a:r>
            <a:r>
              <a:rPr lang="ru-RU" sz="1900" spc="-5" dirty="0">
                <a:latin typeface="Montserrat" pitchFamily="2" charset="-52"/>
                <a:cs typeface="Calibri"/>
              </a:rPr>
              <a:t> </a:t>
            </a:r>
            <a:r>
              <a:rPr sz="1900" spc="-15" dirty="0" err="1">
                <a:latin typeface="Montserrat" pitchFamily="2" charset="-52"/>
                <a:cs typeface="Calibri"/>
              </a:rPr>
              <a:t>до</a:t>
            </a:r>
            <a:r>
              <a:rPr sz="1900" spc="-5" dirty="0">
                <a:latin typeface="Montserrat" pitchFamily="2" charset="-52"/>
                <a:cs typeface="Calibri"/>
              </a:rPr>
              <a:t> </a:t>
            </a:r>
            <a:r>
              <a:rPr sz="1900" spc="-5" dirty="0" err="1">
                <a:latin typeface="Montserrat" pitchFamily="2" charset="-52"/>
                <a:cs typeface="Calibri"/>
              </a:rPr>
              <a:t>приезда</a:t>
            </a:r>
            <a:r>
              <a:rPr sz="1900" spc="-20" dirty="0">
                <a:latin typeface="Montserrat" pitchFamily="2" charset="-52"/>
                <a:cs typeface="Calibri"/>
              </a:rPr>
              <a:t> </a:t>
            </a:r>
            <a:r>
              <a:rPr sz="1900" spc="-5" dirty="0">
                <a:latin typeface="Montserrat" pitchFamily="2" charset="-52"/>
                <a:cs typeface="Calibri"/>
              </a:rPr>
              <a:t>СМП</a:t>
            </a:r>
            <a:endParaRPr sz="1900" dirty="0">
              <a:latin typeface="Montserrat" pitchFamily="2" charset="-52"/>
              <a:cs typeface="Calibri"/>
            </a:endParaRPr>
          </a:p>
          <a:p>
            <a:pPr marL="320040" indent="-229235">
              <a:spcBef>
                <a:spcPts val="600"/>
              </a:spcBef>
              <a:buClr>
                <a:srgbClr val="056F6F"/>
              </a:buClr>
              <a:buFont typeface="Arial"/>
              <a:buChar char="•"/>
              <a:tabLst>
                <a:tab pos="320040" algn="l"/>
                <a:tab pos="320675" algn="l"/>
              </a:tabLst>
            </a:pPr>
            <a:r>
              <a:rPr sz="1900" spc="-5" dirty="0">
                <a:latin typeface="Montserrat" pitchFamily="2" charset="-52"/>
                <a:cs typeface="Calibri"/>
              </a:rPr>
              <a:t>Профилактика</a:t>
            </a:r>
            <a:r>
              <a:rPr sz="1900" spc="-45" dirty="0">
                <a:latin typeface="Montserrat" pitchFamily="2" charset="-52"/>
                <a:cs typeface="Calibri"/>
              </a:rPr>
              <a:t> </a:t>
            </a:r>
            <a:r>
              <a:rPr sz="1900" dirty="0">
                <a:latin typeface="Montserrat" pitchFamily="2" charset="-52"/>
                <a:cs typeface="Calibri"/>
              </a:rPr>
              <a:t>развития</a:t>
            </a:r>
            <a:r>
              <a:rPr sz="1900" spc="-25" dirty="0">
                <a:latin typeface="Montserrat" pitchFamily="2" charset="-52"/>
                <a:cs typeface="Calibri"/>
              </a:rPr>
              <a:t> </a:t>
            </a:r>
            <a:r>
              <a:rPr sz="1900" spc="-5" dirty="0" err="1">
                <a:latin typeface="Montserrat" pitchFamily="2" charset="-52"/>
                <a:cs typeface="Calibri"/>
              </a:rPr>
              <a:t>эпилептического</a:t>
            </a:r>
            <a:r>
              <a:rPr sz="1900" spc="-30" dirty="0">
                <a:latin typeface="Montserrat" pitchFamily="2" charset="-52"/>
                <a:cs typeface="Calibri"/>
              </a:rPr>
              <a:t> </a:t>
            </a:r>
            <a:r>
              <a:rPr sz="1900" dirty="0" err="1">
                <a:latin typeface="Montserrat" pitchFamily="2" charset="-52"/>
                <a:cs typeface="Calibri"/>
              </a:rPr>
              <a:t>статуса</a:t>
            </a:r>
            <a:r>
              <a:rPr lang="en-US" sz="1900" dirty="0">
                <a:latin typeface="Montserrat" pitchFamily="2" charset="-52"/>
                <a:cs typeface="Calibri"/>
              </a:rPr>
              <a:t> </a:t>
            </a:r>
            <a:r>
              <a:rPr lang="ru-RU" sz="1900" dirty="0">
                <a:latin typeface="Montserrat" pitchFamily="2" charset="-52"/>
                <a:cs typeface="Calibri"/>
              </a:rPr>
              <a:t>и необратимых изменений головного мозга</a:t>
            </a:r>
            <a:endParaRPr sz="1900" dirty="0">
              <a:latin typeface="Montserrat" pitchFamily="2" charset="-52"/>
              <a:cs typeface="Calibri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10134EA-F5E4-AB9E-CB6B-E4B3F2A86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78" y="112810"/>
            <a:ext cx="11880246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6766"/>
                </a:solidFill>
                <a:latin typeface="Montserrat" pitchFamily="2" charset="-52"/>
              </a:rPr>
              <a:t>Преимущества </a:t>
            </a:r>
            <a:r>
              <a:rPr lang="ru-RU" sz="2800" b="1" dirty="0" err="1">
                <a:solidFill>
                  <a:srgbClr val="006766"/>
                </a:solidFill>
                <a:latin typeface="Montserrat" pitchFamily="2" charset="-52"/>
              </a:rPr>
              <a:t>трансмукозального</a:t>
            </a:r>
            <a:r>
              <a:rPr lang="ru-RU" sz="2800" b="1" dirty="0">
                <a:solidFill>
                  <a:srgbClr val="006766"/>
                </a:solidFill>
                <a:latin typeface="Montserrat" pitchFamily="2" charset="-52"/>
              </a:rPr>
              <a:t> введения 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AFF41C7-AA8B-59C9-2C62-9A5A5FB72B40}"/>
              </a:ext>
            </a:extLst>
          </p:cNvPr>
          <p:cNvGrpSpPr/>
          <p:nvPr/>
        </p:nvGrpSpPr>
        <p:grpSpPr>
          <a:xfrm rot="5400000">
            <a:off x="5296146" y="3212922"/>
            <a:ext cx="1599707" cy="1479089"/>
            <a:chOff x="5385578" y="448307"/>
            <a:chExt cx="292512" cy="342184"/>
          </a:xfrm>
          <a:gradFill flip="none" rotWithShape="1">
            <a:gsLst>
              <a:gs pos="11000">
                <a:schemeClr val="bg1">
                  <a:lumMod val="95000"/>
                  <a:alpha val="0"/>
                </a:schemeClr>
              </a:gs>
              <a:gs pos="67000">
                <a:srgbClr val="5EAAA8"/>
              </a:gs>
            </a:gsLst>
            <a:lin ang="0" scaled="1"/>
            <a:tileRect/>
          </a:gradFill>
        </p:grpSpPr>
        <p:sp>
          <p:nvSpPr>
            <p:cNvPr id="11" name="Стрелка: вправо 10">
              <a:extLst>
                <a:ext uri="{FF2B5EF4-FFF2-40B4-BE49-F238E27FC236}">
                  <a16:creationId xmlns:a16="http://schemas.microsoft.com/office/drawing/2014/main" id="{6C7E96BC-EB03-45AE-38FE-12E0E2E64133}"/>
                </a:ext>
              </a:extLst>
            </p:cNvPr>
            <p:cNvSpPr/>
            <p:nvPr/>
          </p:nvSpPr>
          <p:spPr>
            <a:xfrm>
              <a:off x="5385578" y="448307"/>
              <a:ext cx="292512" cy="34218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трелка: вправо 4">
              <a:extLst>
                <a:ext uri="{FF2B5EF4-FFF2-40B4-BE49-F238E27FC236}">
                  <a16:creationId xmlns:a16="http://schemas.microsoft.com/office/drawing/2014/main" id="{14625339-981A-21D8-5086-D2BE5F955180}"/>
                </a:ext>
              </a:extLst>
            </p:cNvPr>
            <p:cNvSpPr txBox="1"/>
            <p:nvPr/>
          </p:nvSpPr>
          <p:spPr>
            <a:xfrm>
              <a:off x="5385578" y="516744"/>
              <a:ext cx="204758" cy="205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b="0" kern="1200">
                <a:solidFill>
                  <a:srgbClr val="5EAAA8"/>
                </a:solidFill>
              </a:endParaRPr>
            </a:p>
          </p:txBody>
        </p:sp>
      </p:grp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0C377D10-EE6E-751A-521E-D2795751183B}"/>
              </a:ext>
            </a:extLst>
          </p:cNvPr>
          <p:cNvSpPr txBox="1">
            <a:spLocks/>
          </p:cNvSpPr>
          <p:nvPr/>
        </p:nvSpPr>
        <p:spPr>
          <a:xfrm>
            <a:off x="11277599" y="6124575"/>
            <a:ext cx="5429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ontserrat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AA4858-5BEC-4D55-B319-846102A20919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631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87" y="2930129"/>
            <a:ext cx="10011963" cy="26492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6766"/>
              </a:buClr>
            </a:pPr>
            <a:r>
              <a:rPr lang="ru-RU" sz="2200" dirty="0">
                <a:latin typeface="Montserrat" pitchFamily="2" charset="-52"/>
              </a:rPr>
              <a:t>Убрать магнезию, фуросемид, преднизолон, </a:t>
            </a:r>
            <a:br>
              <a:rPr lang="ru-RU" sz="2200" dirty="0">
                <a:latin typeface="Montserrat" pitchFamily="2" charset="-52"/>
              </a:rPr>
            </a:br>
            <a:r>
              <a:rPr lang="ru-RU" sz="2200" dirty="0">
                <a:latin typeface="Montserrat" pitchFamily="2" charset="-52"/>
              </a:rPr>
              <a:t>анальгин, димедрол!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006766"/>
              </a:buClr>
              <a:buNone/>
            </a:pPr>
            <a:endParaRPr lang="ru-RU" sz="1400" dirty="0">
              <a:latin typeface="Montserrat" pitchFamily="2" charset="-5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6766"/>
              </a:buClr>
            </a:pPr>
            <a:r>
              <a:rPr lang="ru-RU" sz="2200" dirty="0">
                <a:latin typeface="Montserrat" pitchFamily="2" charset="-52"/>
              </a:rPr>
              <a:t>Использовать современные формы </a:t>
            </a:r>
            <a:br>
              <a:rPr lang="ru-RU" sz="2200" dirty="0">
                <a:latin typeface="Montserrat" pitchFamily="2" charset="-52"/>
              </a:rPr>
            </a:br>
            <a:r>
              <a:rPr lang="ru-RU" sz="2200" dirty="0">
                <a:latin typeface="Montserrat" pitchFamily="2" charset="-52"/>
              </a:rPr>
              <a:t>противосудорожных препаратов: </a:t>
            </a:r>
            <a:br>
              <a:rPr lang="ru-RU" sz="2200" dirty="0">
                <a:latin typeface="Montserrat" pitchFamily="2" charset="-52"/>
              </a:rPr>
            </a:br>
            <a:r>
              <a:rPr lang="ru-RU" sz="2200" dirty="0" err="1">
                <a:latin typeface="Montserrat" pitchFamily="2" charset="-52"/>
              </a:rPr>
              <a:t>трансмукозальные</a:t>
            </a:r>
            <a:r>
              <a:rPr lang="ru-RU" sz="2200" dirty="0">
                <a:latin typeface="Montserrat" pitchFamily="2" charset="-52"/>
              </a:rPr>
              <a:t> формы БДЗ </a:t>
            </a:r>
            <a:endParaRPr lang="ru-RU" sz="22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2A8DEC5-6845-54A9-871C-17D9D852242B}"/>
              </a:ext>
            </a:extLst>
          </p:cNvPr>
          <p:cNvSpPr txBox="1">
            <a:spLocks/>
          </p:cNvSpPr>
          <p:nvPr/>
        </p:nvSpPr>
        <p:spPr>
          <a:xfrm>
            <a:off x="371475" y="530972"/>
            <a:ext cx="10772775" cy="47522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rgbClr val="006766"/>
                </a:solidFill>
                <a:latin typeface="Montserrat" pitchFamily="2" charset="-52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1200" b="1" dirty="0"/>
              <a:t>Аптечка экстренной помощи при судорогах: </a:t>
            </a:r>
          </a:p>
          <a:p>
            <a:pPr>
              <a:lnSpc>
                <a:spcPct val="120000"/>
              </a:lnSpc>
            </a:pPr>
            <a:r>
              <a:rPr lang="ru-RU" sz="11200" b="1" dirty="0">
                <a:solidFill>
                  <a:srgbClr val="FF6433"/>
                </a:solidFill>
              </a:rPr>
              <a:t>самое главное!  </a:t>
            </a:r>
            <a:br>
              <a:rPr lang="ru-RU" sz="2700" b="1" dirty="0">
                <a:solidFill>
                  <a:srgbClr val="FF6433"/>
                </a:solidFill>
              </a:rPr>
            </a:br>
            <a:endParaRPr lang="ru-RU" sz="2700" b="1" dirty="0">
              <a:solidFill>
                <a:srgbClr val="FF6433"/>
              </a:solidFill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3489D005-987B-67AD-3004-2EE86D6854A3}"/>
              </a:ext>
            </a:extLst>
          </p:cNvPr>
          <p:cNvSpPr/>
          <p:nvPr/>
        </p:nvSpPr>
        <p:spPr>
          <a:xfrm>
            <a:off x="7985366" y="1006194"/>
            <a:ext cx="5330963" cy="5330963"/>
          </a:xfrm>
          <a:prstGeom prst="ellipse">
            <a:avLst/>
          </a:prstGeom>
          <a:solidFill>
            <a:srgbClr val="006766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400" b="1" dirty="0">
                <a:solidFill>
                  <a:schemeClr val="bg1"/>
                </a:solidFill>
                <a:latin typeface="Montserrat" pitchFamily="2" charset="-52"/>
              </a:rPr>
              <a:t>!</a:t>
            </a:r>
          </a:p>
        </p:txBody>
      </p:sp>
      <p:sp>
        <p:nvSpPr>
          <p:cNvPr id="4" name="Номер слайда 4">
            <a:extLst>
              <a:ext uri="{FF2B5EF4-FFF2-40B4-BE49-F238E27FC236}">
                <a16:creationId xmlns:a16="http://schemas.microsoft.com/office/drawing/2014/main" id="{A8E07535-2C73-E8BD-CBA9-3DE58D2E25A2}"/>
              </a:ext>
            </a:extLst>
          </p:cNvPr>
          <p:cNvSpPr txBox="1">
            <a:spLocks/>
          </p:cNvSpPr>
          <p:nvPr/>
        </p:nvSpPr>
        <p:spPr>
          <a:xfrm>
            <a:off x="11277599" y="6124575"/>
            <a:ext cx="5429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ontserrat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AA4858-5BEC-4D55-B319-846102A20919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104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799" y="1883183"/>
            <a:ext cx="11488895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700" dirty="0">
                <a:latin typeface="Montserrat" panose="020B0604020202020204" charset="-52"/>
              </a:rPr>
              <a:t>В ряде случаев приходится прибегать к назначению препаратов, корригирующих или ликвидирующих сопутствующие патологические процессы или состояния, обусловленные статусом:</a:t>
            </a:r>
          </a:p>
          <a:p>
            <a:pPr marL="285750" indent="-285750">
              <a:spcBef>
                <a:spcPts val="1200"/>
              </a:spcBef>
              <a:buClr>
                <a:srgbClr val="006766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latin typeface="Montserrat" panose="020B0604020202020204" charset="-52"/>
              </a:rPr>
              <a:t>при содержании глюкозы в крови менее 3,0 ммоль/л – введение 40</a:t>
            </a:r>
            <a:r>
              <a:rPr lang="ru-RU" sz="600" dirty="0">
                <a:latin typeface="Montserrat" panose="020B0604020202020204" charset="-52"/>
              </a:rPr>
              <a:t> </a:t>
            </a:r>
            <a:r>
              <a:rPr lang="ru-RU" sz="1700" dirty="0">
                <a:latin typeface="Montserrat" panose="020B0604020202020204" charset="-52"/>
              </a:rPr>
              <a:t>-</a:t>
            </a:r>
            <a:r>
              <a:rPr lang="ru-RU" sz="600" dirty="0">
                <a:latin typeface="Montserrat" panose="020B0604020202020204" charset="-52"/>
              </a:rPr>
              <a:t> </a:t>
            </a:r>
            <a:r>
              <a:rPr lang="ru-RU" sz="1700" dirty="0">
                <a:latin typeface="Montserrat" panose="020B0604020202020204" charset="-52"/>
              </a:rPr>
              <a:t>100 мл 40% раствора декстрозы</a:t>
            </a:r>
          </a:p>
          <a:p>
            <a:pPr marL="285750" indent="-285750">
              <a:spcBef>
                <a:spcPts val="1200"/>
              </a:spcBef>
              <a:buClr>
                <a:srgbClr val="006766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latin typeface="Montserrat" panose="020B0604020202020204" charset="-52"/>
              </a:rPr>
              <a:t>при брадикардии в/м вводится 0,02 мг/кг 0,1% раствора атропина</a:t>
            </a:r>
          </a:p>
          <a:p>
            <a:pPr marL="285750" indent="-285750">
              <a:spcBef>
                <a:spcPts val="1200"/>
              </a:spcBef>
              <a:buClr>
                <a:srgbClr val="006766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latin typeface="Montserrat" panose="020B0604020202020204" charset="-52"/>
              </a:rPr>
              <a:t>при повышении температуры тела выше 38 Сº вводится перорально парацетамол или ибупрофен в возрастной дозе, при невозможности – ректально вводится парацетамол</a:t>
            </a:r>
          </a:p>
          <a:p>
            <a:pPr marL="285750" indent="-285750">
              <a:spcBef>
                <a:spcPts val="1200"/>
              </a:spcBef>
              <a:buClr>
                <a:srgbClr val="006766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6766"/>
                </a:solidFill>
                <a:latin typeface="Montserrat" panose="020B0604020202020204" charset="-52"/>
              </a:rPr>
              <a:t>предотвращение отёка головного мозга, прогнозируемого при длительном течении </a:t>
            </a:r>
          </a:p>
          <a:p>
            <a:pPr marL="271463"/>
            <a:r>
              <a:rPr lang="ru-RU" sz="1700" dirty="0">
                <a:solidFill>
                  <a:srgbClr val="006766"/>
                </a:solidFill>
                <a:latin typeface="Montserrat" panose="020B0604020202020204" charset="-52"/>
              </a:rPr>
              <a:t>судорожного ЭС, предполагает целый комплекс мероприятий – возвышенное положение </a:t>
            </a:r>
            <a:br>
              <a:rPr lang="ru-RU" sz="1700" dirty="0">
                <a:solidFill>
                  <a:srgbClr val="006766"/>
                </a:solidFill>
                <a:latin typeface="Montserrat" panose="020B0604020202020204" charset="-52"/>
              </a:rPr>
            </a:br>
            <a:r>
              <a:rPr lang="ru-RU" sz="1700" dirty="0">
                <a:solidFill>
                  <a:srgbClr val="006766"/>
                </a:solidFill>
                <a:latin typeface="Montserrat" panose="020B0604020202020204" charset="-52"/>
              </a:rPr>
              <a:t>головы (≥ 30 градусов), достаточная свобода движения диафрагмы, оптимальные параметры артериального давления и сердечной деятельности (ЧСС и ритм), достаточная оксигенация</a:t>
            </a:r>
            <a:br>
              <a:rPr lang="ru-RU" sz="1700" dirty="0">
                <a:solidFill>
                  <a:srgbClr val="006766"/>
                </a:solidFill>
                <a:latin typeface="Montserrat" panose="020B0604020202020204" charset="-52"/>
              </a:rPr>
            </a:br>
            <a:r>
              <a:rPr lang="ru-RU" sz="1700" dirty="0">
                <a:solidFill>
                  <a:srgbClr val="006766"/>
                </a:solidFill>
                <a:latin typeface="Montserrat" panose="020B0604020202020204" charset="-52"/>
              </a:rPr>
              <a:t>крови (по показателю SpO2 95</a:t>
            </a:r>
            <a:r>
              <a:rPr lang="ru-RU" sz="600" dirty="0">
                <a:solidFill>
                  <a:srgbClr val="006766"/>
                </a:solidFill>
                <a:latin typeface="Montserrat" panose="020B0604020202020204" charset="-52"/>
              </a:rPr>
              <a:t> </a:t>
            </a:r>
            <a:r>
              <a:rPr lang="ru-RU" sz="1700" dirty="0">
                <a:solidFill>
                  <a:srgbClr val="006766"/>
                </a:solidFill>
                <a:latin typeface="Montserrat" panose="020B0604020202020204" charset="-52"/>
              </a:rPr>
              <a:t>-</a:t>
            </a:r>
            <a:r>
              <a:rPr lang="ru-RU" sz="600" dirty="0">
                <a:solidFill>
                  <a:srgbClr val="006766"/>
                </a:solidFill>
                <a:latin typeface="Montserrat" panose="020B0604020202020204" charset="-52"/>
              </a:rPr>
              <a:t> </a:t>
            </a:r>
            <a:r>
              <a:rPr lang="ru-RU" sz="1700" dirty="0">
                <a:solidFill>
                  <a:srgbClr val="006766"/>
                </a:solidFill>
                <a:latin typeface="Montserrat" panose="020B0604020202020204" charset="-52"/>
              </a:rPr>
              <a:t>99%), устранение болевых ощущений, нормализация </a:t>
            </a:r>
            <a:br>
              <a:rPr lang="ru-RU" sz="1700" dirty="0">
                <a:solidFill>
                  <a:srgbClr val="006766"/>
                </a:solidFill>
                <a:latin typeface="Montserrat" panose="020B0604020202020204" charset="-52"/>
              </a:rPr>
            </a:br>
            <a:r>
              <a:rPr lang="ru-RU" sz="1700" dirty="0">
                <a:solidFill>
                  <a:srgbClr val="006766"/>
                </a:solidFill>
                <a:latin typeface="Montserrat" panose="020B0604020202020204" charset="-52"/>
              </a:rPr>
              <a:t>температуры тела, нормализация гликемии в пределах 3</a:t>
            </a:r>
            <a:r>
              <a:rPr lang="ru-RU" sz="600" dirty="0">
                <a:solidFill>
                  <a:srgbClr val="006766"/>
                </a:solidFill>
                <a:latin typeface="Montserrat" panose="020B0604020202020204" charset="-52"/>
              </a:rPr>
              <a:t> </a:t>
            </a:r>
            <a:r>
              <a:rPr lang="ru-RU" sz="1700" dirty="0">
                <a:solidFill>
                  <a:srgbClr val="006766"/>
                </a:solidFill>
                <a:latin typeface="Montserrat" panose="020B0604020202020204" charset="-52"/>
              </a:rPr>
              <a:t>-</a:t>
            </a:r>
            <a:r>
              <a:rPr lang="ru-RU" sz="600" dirty="0">
                <a:solidFill>
                  <a:srgbClr val="006766"/>
                </a:solidFill>
                <a:latin typeface="Montserrat" panose="020B0604020202020204" charset="-52"/>
              </a:rPr>
              <a:t> </a:t>
            </a:r>
            <a:r>
              <a:rPr lang="ru-RU" sz="1700" dirty="0">
                <a:solidFill>
                  <a:srgbClr val="006766"/>
                </a:solidFill>
                <a:latin typeface="Montserrat" panose="020B0604020202020204" charset="-52"/>
              </a:rPr>
              <a:t>10 ммоль/л</a:t>
            </a:r>
          </a:p>
          <a:p>
            <a:endParaRPr lang="ru-RU" dirty="0">
              <a:latin typeface="Montserrat" panose="020B0604020202020204" charset="-52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0E92C8A-95CB-DDEC-79A1-33EFA28F370E}"/>
              </a:ext>
            </a:extLst>
          </p:cNvPr>
          <p:cNvSpPr/>
          <p:nvPr/>
        </p:nvSpPr>
        <p:spPr>
          <a:xfrm>
            <a:off x="272799" y="544355"/>
            <a:ext cx="12192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rgbClr val="006766"/>
                </a:solidFill>
                <a:latin typeface="Montserrat" panose="020B0604020202020204" charset="-52"/>
              </a:rPr>
              <a:t>Оказание медицинской помощи пациенту с эпилептическим статусом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A9D9C72-F3D9-2E44-BFBA-72F8AB0CBAFD}"/>
              </a:ext>
            </a:extLst>
          </p:cNvPr>
          <p:cNvSpPr/>
          <p:nvPr/>
        </p:nvSpPr>
        <p:spPr>
          <a:xfrm>
            <a:off x="-268941" y="990631"/>
            <a:ext cx="7006072" cy="485699"/>
          </a:xfrm>
          <a:prstGeom prst="roundRect">
            <a:avLst/>
          </a:prstGeom>
          <a:solidFill>
            <a:srgbClr val="00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57F67A2-508A-B444-7973-D936EF1400BF}"/>
              </a:ext>
            </a:extLst>
          </p:cNvPr>
          <p:cNvSpPr/>
          <p:nvPr/>
        </p:nvSpPr>
        <p:spPr>
          <a:xfrm>
            <a:off x="272799" y="990631"/>
            <a:ext cx="664300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latin typeface="Montserrat" panose="020B0604020202020204" charset="-52"/>
              </a:rPr>
              <a:t>Другие необходимые мероприятия</a:t>
            </a: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C5FDBFAD-4A39-1366-2D5B-F8FDECC7F26E}"/>
              </a:ext>
            </a:extLst>
          </p:cNvPr>
          <p:cNvSpPr txBox="1">
            <a:spLocks/>
          </p:cNvSpPr>
          <p:nvPr/>
        </p:nvSpPr>
        <p:spPr>
          <a:xfrm>
            <a:off x="11277599" y="6124575"/>
            <a:ext cx="5429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ontserrat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AA4858-5BEC-4D55-B319-846102A20919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485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B19EEBBB-CB78-150A-0374-D7A74945355F}"/>
              </a:ext>
            </a:extLst>
          </p:cNvPr>
          <p:cNvSpPr txBox="1"/>
          <p:nvPr/>
        </p:nvSpPr>
        <p:spPr>
          <a:xfrm>
            <a:off x="371475" y="4317563"/>
            <a:ext cx="11687843" cy="1644141"/>
          </a:xfrm>
          <a:prstGeom prst="rect">
            <a:avLst/>
          </a:prstGeom>
          <a:noFill/>
          <a:ln w="50800">
            <a:noFill/>
          </a:ln>
          <a:effectLst/>
        </p:spPr>
        <p:txBody>
          <a:bodyPr vert="horz" wrap="square" lIns="0" tIns="108000" rIns="0" b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Врач паллиативной службы: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сли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невролог не назначает современные формы препаратов, </a:t>
            </a:r>
            <a:br>
              <a:rPr kumimoji="0" lang="ru-RU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обращаться в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специализированную паллиативную службу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 Её специалисты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FF6433"/>
                </a:solidFill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имеют право </a:t>
            </a:r>
            <a:b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FF6433"/>
                </a:solidFill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FF6433"/>
                </a:solidFill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 обязаны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сделать назначения, которые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FF6433"/>
                </a:solidFill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поликлиника будет обязана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выполнить.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B15798-7960-B448-6F30-7ADD7A26D1A7}"/>
              </a:ext>
            </a:extLst>
          </p:cNvPr>
          <p:cNvSpPr/>
          <p:nvPr/>
        </p:nvSpPr>
        <p:spPr>
          <a:xfrm>
            <a:off x="252078" y="1813094"/>
            <a:ext cx="11228722" cy="566045"/>
          </a:xfrm>
          <a:prstGeom prst="rect">
            <a:avLst/>
          </a:prstGeom>
          <a:solidFill>
            <a:srgbClr val="006766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3309B8-76CF-9193-B077-39CD9408E8AA}"/>
              </a:ext>
            </a:extLst>
          </p:cNvPr>
          <p:cNvSpPr/>
          <p:nvPr/>
        </p:nvSpPr>
        <p:spPr>
          <a:xfrm>
            <a:off x="252078" y="3273633"/>
            <a:ext cx="11228722" cy="822630"/>
          </a:xfrm>
          <a:prstGeom prst="rect">
            <a:avLst/>
          </a:prstGeom>
          <a:solidFill>
            <a:srgbClr val="006766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572F54-8EE2-A823-F03D-C20C6EB94F43}"/>
              </a:ext>
            </a:extLst>
          </p:cNvPr>
          <p:cNvSpPr/>
          <p:nvPr/>
        </p:nvSpPr>
        <p:spPr>
          <a:xfrm>
            <a:off x="252079" y="5744331"/>
            <a:ext cx="11228722" cy="604676"/>
          </a:xfrm>
          <a:prstGeom prst="rect">
            <a:avLst/>
          </a:prstGeom>
          <a:solidFill>
            <a:srgbClr val="006766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/>
          <p:nvPr/>
        </p:nvSpPr>
        <p:spPr>
          <a:xfrm>
            <a:off x="345440" y="1089579"/>
            <a:ext cx="11530983" cy="756718"/>
          </a:xfrm>
          <a:prstGeom prst="rect">
            <a:avLst/>
          </a:prstGeom>
          <a:ln w="50800">
            <a:noFill/>
          </a:ln>
          <a:effectLst/>
        </p:spPr>
        <p:txBody>
          <a:bodyPr vert="horz" wrap="square" lIns="0" tIns="108000" rIns="0" b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Невролог: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профстандарту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имеет право прописывать базовую противосудорожную терапию и экстренные назначения (например, защёчный </a:t>
            </a: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мидазолам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10134EA-F5E4-AB9E-CB6B-E4B3F2A86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78" y="484384"/>
            <a:ext cx="11881029" cy="56604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6766"/>
                </a:solidFill>
                <a:latin typeface="Montserrat" pitchFamily="2" charset="-52"/>
              </a:rPr>
              <a:t>Кто имеет право назначить </a:t>
            </a:r>
            <a:r>
              <a:rPr lang="ru-RU" sz="2800" b="1" dirty="0" err="1">
                <a:solidFill>
                  <a:srgbClr val="006766"/>
                </a:solidFill>
                <a:latin typeface="Montserrat" pitchFamily="2" charset="-52"/>
              </a:rPr>
              <a:t>сибазон</a:t>
            </a:r>
            <a:r>
              <a:rPr lang="ru-RU" sz="2800" b="1" dirty="0">
                <a:solidFill>
                  <a:srgbClr val="006766"/>
                </a:solidFill>
                <a:latin typeface="Montserrat" pitchFamily="2" charset="-52"/>
              </a:rPr>
              <a:t> и </a:t>
            </a:r>
            <a:r>
              <a:rPr lang="ru-RU" sz="2800" b="1" dirty="0" err="1">
                <a:solidFill>
                  <a:srgbClr val="006766"/>
                </a:solidFill>
                <a:latin typeface="Montserrat" pitchFamily="2" charset="-52"/>
              </a:rPr>
              <a:t>мидазолам</a:t>
            </a:r>
            <a:endParaRPr lang="ru-RU" sz="2800" b="1" dirty="0">
              <a:solidFill>
                <a:srgbClr val="006766"/>
              </a:solidFill>
              <a:latin typeface="Montserrat" pitchFamily="2" charset="-52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1FE858B5-3582-4078-8DAA-2821C5ED868A}"/>
              </a:ext>
            </a:extLst>
          </p:cNvPr>
          <p:cNvSpPr txBox="1"/>
          <p:nvPr/>
        </p:nvSpPr>
        <p:spPr>
          <a:xfrm>
            <a:off x="371475" y="2563008"/>
            <a:ext cx="11687844" cy="756718"/>
          </a:xfrm>
          <a:prstGeom prst="rect">
            <a:avLst/>
          </a:prstGeom>
          <a:ln w="50800">
            <a:noFill/>
          </a:ln>
          <a:effectLst/>
        </p:spPr>
        <p:txBody>
          <a:bodyPr vert="horz" wrap="square" lIns="0" tIns="108000" rIns="0" b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</a:rPr>
              <a:t>Эпилептолог</a:t>
            </a:r>
            <a:r>
              <a:rPr lang="ru-RU" sz="2000" b="1" dirty="0">
                <a:solidFill>
                  <a:srgbClr val="303030"/>
                </a:solidFill>
                <a:latin typeface="Montserrat" pitchFamily="2" charset="-52"/>
                <a:ea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rgbClr val="303030"/>
                </a:solidFill>
                <a:latin typeface="Montserrat" pitchFamily="2" charset="-52"/>
                <a:ea typeface="Times New Roman" panose="02020603050405020304" pitchFamily="18" charset="0"/>
              </a:rPr>
              <a:t>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</a:rPr>
              <a:t>если такой специалист есть в доступе</a:t>
            </a:r>
            <a:r>
              <a:rPr kumimoji="0" lang="ru-RU" sz="15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</a:rPr>
              <a:t>.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</a:rPr>
              <a:t> </a:t>
            </a:r>
            <a:br>
              <a:rPr kumimoji="0" lang="ru-RU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</a:rPr>
            </a:b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FF6433"/>
                </a:solidFill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</a:rPr>
              <a:t>Но! Заключение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FF6433"/>
                </a:solidFill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именно эпилептолога не является обязательным условием для назначения терапии. 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E54E4CB-A1F9-BD3D-7288-D7A6BB469159}"/>
              </a:ext>
            </a:extLst>
          </p:cNvPr>
          <p:cNvSpPr txBox="1"/>
          <p:nvPr/>
        </p:nvSpPr>
        <p:spPr>
          <a:xfrm>
            <a:off x="371475" y="1736801"/>
            <a:ext cx="11542412" cy="679774"/>
          </a:xfrm>
          <a:prstGeom prst="rect">
            <a:avLst/>
          </a:prstGeom>
          <a:ln w="50800">
            <a:noFill/>
          </a:ln>
          <a:effectLst/>
        </p:spPr>
        <p:txBody>
          <a:bodyPr vert="horz" wrap="square" lIns="0" tIns="108000" rIns="0" b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</a:rPr>
              <a:t>Невролог в заключении должен прописать базовую терапию и отдельно указать: В экстренном случае </a:t>
            </a:r>
            <a:br>
              <a:rPr kumimoji="0" lang="ru-RU" sz="15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</a:rPr>
            </a:b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</a:rPr>
              <a:t>показано введение раствора </a:t>
            </a:r>
            <a:r>
              <a:rPr kumimoji="0" lang="ru-RU" sz="15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</a:rPr>
              <a:t>мидазолама</a:t>
            </a: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</a:rPr>
              <a:t> (или </a:t>
            </a:r>
            <a:r>
              <a:rPr kumimoji="0" lang="ru-RU" sz="15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</a:rPr>
              <a:t>сибазона</a:t>
            </a: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</a:rPr>
              <a:t>) </a:t>
            </a:r>
            <a:r>
              <a:rPr kumimoji="0" lang="ru-RU" sz="15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</a:rPr>
              <a:t>защёчно</a:t>
            </a: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</a:rPr>
              <a:t> в такой-то дозировке».</a:t>
            </a:r>
            <a:endParaRPr kumimoji="0" lang="ru-RU" sz="15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D1219AD3-31C2-5552-0973-1F2F132AB8F8}"/>
              </a:ext>
            </a:extLst>
          </p:cNvPr>
          <p:cNvSpPr txBox="1"/>
          <p:nvPr/>
        </p:nvSpPr>
        <p:spPr>
          <a:xfrm>
            <a:off x="371476" y="5813388"/>
            <a:ext cx="11568446" cy="725941"/>
          </a:xfrm>
          <a:prstGeom prst="rect">
            <a:avLst/>
          </a:prstGeom>
          <a:ln w="50800">
            <a:noFill/>
          </a:ln>
          <a:effectLst/>
        </p:spPr>
        <p:txBody>
          <a:bodyPr vert="horz" wrap="square" lIns="0" tIns="108000" rIns="0" bIns="108000" rtlCol="0">
            <a:spAutoFit/>
          </a:bodyPr>
          <a:lstStyle/>
          <a:p>
            <a:pPr marL="36353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</a:rPr>
              <a:t>Медперсонал должен проявлять активность, запрашивая у врачей современные формы препаратов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0C5C5795-F0B1-6E0B-F14C-1BDC5B9F2F75}"/>
              </a:ext>
            </a:extLst>
          </p:cNvPr>
          <p:cNvSpPr txBox="1"/>
          <p:nvPr/>
        </p:nvSpPr>
        <p:spPr>
          <a:xfrm>
            <a:off x="371475" y="3211873"/>
            <a:ext cx="11530983" cy="910607"/>
          </a:xfrm>
          <a:prstGeom prst="rect">
            <a:avLst/>
          </a:prstGeom>
          <a:ln w="50800">
            <a:noFill/>
          </a:ln>
          <a:effectLst/>
        </p:spPr>
        <p:txBody>
          <a:bodyPr vert="horz" wrap="square" lIns="0" tIns="108000" rIns="0" b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Официальной медицинской специальности «эпилептолог» в номенклатуре Минздрава РФ нет. </a:t>
            </a:r>
            <a:br>
              <a:rPr kumimoji="0" lang="ru-RU" sz="15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Врачи работают по </a:t>
            </a:r>
            <a:r>
              <a:rPr kumimoji="0" lang="ru-RU" sz="15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профстандарту</a:t>
            </a: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«Врач-невролог» (код 02.046). Квалификация «эпилептолог» получается </a:t>
            </a:r>
            <a:br>
              <a:rPr kumimoji="0" lang="ru-RU" sz="15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как дополнительная специализация (повышение квалификации) к базовому диплому по неврологии. 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4">
            <a:extLst>
              <a:ext uri="{FF2B5EF4-FFF2-40B4-BE49-F238E27FC236}">
                <a16:creationId xmlns:a16="http://schemas.microsoft.com/office/drawing/2014/main" id="{AECEB6BA-1E0B-E937-F1FE-247F0A36DEDB}"/>
              </a:ext>
            </a:extLst>
          </p:cNvPr>
          <p:cNvSpPr txBox="1">
            <a:spLocks/>
          </p:cNvSpPr>
          <p:nvPr/>
        </p:nvSpPr>
        <p:spPr>
          <a:xfrm>
            <a:off x="11277599" y="6124575"/>
            <a:ext cx="5429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ontserrat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AA4858-5BEC-4D55-B319-846102A20919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E3F0250-ADA6-317D-069B-25BA155173D4}"/>
              </a:ext>
            </a:extLst>
          </p:cNvPr>
          <p:cNvSpPr/>
          <p:nvPr/>
        </p:nvSpPr>
        <p:spPr>
          <a:xfrm>
            <a:off x="155487" y="5813388"/>
            <a:ext cx="458487" cy="458487"/>
          </a:xfrm>
          <a:prstGeom prst="ellipse">
            <a:avLst/>
          </a:prstGeom>
          <a:solidFill>
            <a:srgbClr val="00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Montserrat" pitchFamily="2" charset="-52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23744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C17CC81-0C78-68D6-9858-903BBA929081}"/>
              </a:ext>
            </a:extLst>
          </p:cNvPr>
          <p:cNvSpPr/>
          <p:nvPr/>
        </p:nvSpPr>
        <p:spPr>
          <a:xfrm>
            <a:off x="252078" y="1748054"/>
            <a:ext cx="11393213" cy="2957479"/>
          </a:xfrm>
          <a:prstGeom prst="rect">
            <a:avLst/>
          </a:prstGeom>
          <a:solidFill>
            <a:srgbClr val="006766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6D9DC-2967-0B8A-8291-1216EECA8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41" y="110560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6766"/>
                </a:solidFill>
                <a:latin typeface="Montserrat" pitchFamily="2" charset="-52"/>
              </a:rPr>
              <a:t>Справка: из Методических рекомендаций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8641" y="1510903"/>
            <a:ext cx="1139321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B0604020202020204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«Назначение ЛП, содержащих НС и ПВ, с последующим оформлением данного назначения на рецептурном бланке может осуществляться в рамках оказания первичной медико-санитарной помощи (доврачебной, врачебной) и паллиативной медицинской помощи (первичной, специализированной), фельдшерами (акушерками) при возложении на них в установленном порядке полномочий лечащего врача, врачами-терапевтами, врачами терапевтами участковыми, врачами-педиатрами, врачами-педиатрами участковыми, врачами общей практики (семейными врачами), врачами-специалистами, врачами структурных подразделений МО, оказывающих ПМП в амбулаторных условиях (кабинеты ПМП, отделения выездной патронажной ПМП), в том числе при вызове медицинского работника в организацию социального обслуживания».</a:t>
            </a:r>
            <a:b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</a:br>
            <a:b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</a:b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B0604020202020204" charset="-52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5" y="3072358"/>
            <a:ext cx="11677465" cy="3043556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FD646-C287-6DFB-CAF9-2F5CDBB811B7}"/>
              </a:ext>
            </a:extLst>
          </p:cNvPr>
          <p:cNvSpPr txBox="1"/>
          <p:nvPr/>
        </p:nvSpPr>
        <p:spPr>
          <a:xfrm>
            <a:off x="268641" y="5070017"/>
            <a:ext cx="113932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Методические рекомендации «Обеспечение граждан, проживающих в организациях социального обслуживания, оказывающих социальные услуги в стационарной форме социального обслуживания, лекарственными препаратами, содержащими наркотические средства и психотропные вещества, для медицинского применения, в том числе при лечении болевого синдрома», МЗ РФ, Минтруд РФ, 2021 г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B0604020202020204" charset="-52"/>
              <a:ea typeface="+mn-ea"/>
              <a:cs typeface="+mn-cs"/>
            </a:endParaRPr>
          </a:p>
        </p:txBody>
      </p:sp>
      <p:sp>
        <p:nvSpPr>
          <p:cNvPr id="12" name="Номер слайда 4">
            <a:extLst>
              <a:ext uri="{FF2B5EF4-FFF2-40B4-BE49-F238E27FC236}">
                <a16:creationId xmlns:a16="http://schemas.microsoft.com/office/drawing/2014/main" id="{50637EC8-23DF-BDF5-10A6-79A8377F08B7}"/>
              </a:ext>
            </a:extLst>
          </p:cNvPr>
          <p:cNvSpPr txBox="1">
            <a:spLocks/>
          </p:cNvSpPr>
          <p:nvPr/>
        </p:nvSpPr>
        <p:spPr>
          <a:xfrm>
            <a:off x="11277599" y="6124575"/>
            <a:ext cx="5429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ontserrat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AA4858-5BEC-4D55-B319-846102A20919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37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0174B79B-F39A-1580-C133-130ABF062F77}"/>
              </a:ext>
            </a:extLst>
          </p:cNvPr>
          <p:cNvSpPr/>
          <p:nvPr/>
        </p:nvSpPr>
        <p:spPr>
          <a:xfrm>
            <a:off x="7985366" y="1006194"/>
            <a:ext cx="5330963" cy="5330963"/>
          </a:xfrm>
          <a:prstGeom prst="ellipse">
            <a:avLst/>
          </a:prstGeom>
          <a:solidFill>
            <a:srgbClr val="006766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44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6C7920E9-D86B-5A1D-4B6F-5BFAC6F9E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20" y="1707845"/>
            <a:ext cx="7712646" cy="4351338"/>
          </a:xfrm>
        </p:spPr>
        <p:txBody>
          <a:bodyPr>
            <a:noAutofit/>
          </a:bodyPr>
          <a:lstStyle/>
          <a:p>
            <a:pPr marL="365125" indent="-365125">
              <a:spcBef>
                <a:spcPts val="1200"/>
              </a:spcBef>
              <a:buClr>
                <a:srgbClr val="006766"/>
              </a:buClr>
            </a:pPr>
            <a:r>
              <a:rPr lang="ru-RU" sz="1900" b="0" i="0" dirty="0">
                <a:effectLst/>
                <a:latin typeface="Montserrat" pitchFamily="2" charset="-52"/>
              </a:rPr>
              <a:t>самые частые ошибки в базовой и экстренной противосудорожной терапии</a:t>
            </a:r>
          </a:p>
          <a:p>
            <a:pPr marL="365125" indent="-365125">
              <a:spcBef>
                <a:spcPts val="1200"/>
              </a:spcBef>
              <a:buClr>
                <a:srgbClr val="006766"/>
              </a:buClr>
            </a:pPr>
            <a:r>
              <a:rPr lang="ru-RU" sz="1900" b="0" i="0" dirty="0">
                <a:effectLst/>
                <a:latin typeface="Montserrat" pitchFamily="2" charset="-52"/>
              </a:rPr>
              <a:t>почему магнезию и фуросемид нельзя использовать для купирования судорог </a:t>
            </a:r>
          </a:p>
          <a:p>
            <a:pPr marL="365125" indent="-365125">
              <a:spcBef>
                <a:spcPts val="1200"/>
              </a:spcBef>
              <a:buClr>
                <a:srgbClr val="006766"/>
              </a:buClr>
            </a:pPr>
            <a:r>
              <a:rPr lang="ru-RU" sz="1900" b="0" i="0" dirty="0">
                <a:effectLst/>
                <a:latin typeface="Montserrat" pitchFamily="2" charset="-52"/>
              </a:rPr>
              <a:t>какие современные формы противосудорожных препаратов обязательно должны быть доступны детям с судорожным синдромом и в чем их неоспоримые преимущества</a:t>
            </a:r>
          </a:p>
          <a:p>
            <a:pPr marL="365125" indent="-365125">
              <a:spcBef>
                <a:spcPts val="1200"/>
              </a:spcBef>
              <a:buClr>
                <a:srgbClr val="006766"/>
              </a:buClr>
            </a:pPr>
            <a:r>
              <a:rPr lang="ru-RU" sz="1900" b="0" i="0" dirty="0">
                <a:effectLst/>
                <a:latin typeface="Montserrat" pitchFamily="2" charset="-52"/>
              </a:rPr>
              <a:t>кто может назначать современные препараты и почему для этого необязательно нужен эпилептолог</a:t>
            </a:r>
          </a:p>
          <a:p>
            <a:pPr marL="365125" indent="-365125">
              <a:spcBef>
                <a:spcPts val="1200"/>
              </a:spcBef>
              <a:buClr>
                <a:srgbClr val="006766"/>
              </a:buClr>
            </a:pPr>
            <a:r>
              <a:rPr lang="ru-RU" sz="1900" b="0" i="0" dirty="0">
                <a:effectLst/>
                <a:latin typeface="Montserrat" pitchFamily="2" charset="-52"/>
              </a:rPr>
              <a:t>как хранить эти препараты в организациях, </a:t>
            </a:r>
            <a:br>
              <a:rPr lang="ru-RU" sz="1900" b="0" i="0" dirty="0">
                <a:effectLst/>
                <a:latin typeface="Montserrat" pitchFamily="2" charset="-52"/>
              </a:rPr>
            </a:br>
            <a:r>
              <a:rPr lang="ru-RU" sz="1900" b="0" i="0" dirty="0">
                <a:effectLst/>
                <a:latin typeface="Montserrat" pitchFamily="2" charset="-52"/>
              </a:rPr>
              <a:t>не имеющих медицинской лицензии и почему это ТОЧНО разрешено </a:t>
            </a:r>
            <a:endParaRPr lang="ru-RU" sz="1900" dirty="0">
              <a:latin typeface="Montserrat" pitchFamily="2" charset="-52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B31AD74-4F71-2CAA-DCC2-740AE11B65BC}"/>
              </a:ext>
            </a:extLst>
          </p:cNvPr>
          <p:cNvSpPr txBox="1">
            <a:spLocks/>
          </p:cNvSpPr>
          <p:nvPr/>
        </p:nvSpPr>
        <p:spPr>
          <a:xfrm>
            <a:off x="345872" y="520843"/>
            <a:ext cx="10772775" cy="9090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rgbClr val="006766"/>
                </a:solidFill>
                <a:latin typeface="Montserrat" pitchFamily="2" charset="-52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6766"/>
                </a:solidFill>
                <a:effectLst/>
                <a:uLnTx/>
                <a:uFillTx/>
                <a:latin typeface="Montserrat" pitchFamily="2" charset="-52"/>
                <a:ea typeface="+mj-ea"/>
                <a:cs typeface="+mj-cs"/>
              </a:rPr>
              <a:t>На вебинаре разберём: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3F58D06C-BFE4-1056-7B32-BF489B03265C}"/>
              </a:ext>
            </a:extLst>
          </p:cNvPr>
          <p:cNvSpPr txBox="1">
            <a:spLocks/>
          </p:cNvSpPr>
          <p:nvPr/>
        </p:nvSpPr>
        <p:spPr>
          <a:xfrm>
            <a:off x="11277599" y="6124575"/>
            <a:ext cx="5429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ontserrat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AA4858-5BEC-4D55-B319-846102A20919}" type="slidenum">
              <a:rPr lang="ru-RU" smtClean="0"/>
              <a:pPr/>
              <a:t>2</a:t>
            </a:fld>
            <a:endParaRPr lang="ru-RU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C84B6DE-8D85-17F8-A5B3-A7ECCC8354E2}"/>
              </a:ext>
            </a:extLst>
          </p:cNvPr>
          <p:cNvGrpSpPr/>
          <p:nvPr/>
        </p:nvGrpSpPr>
        <p:grpSpPr>
          <a:xfrm>
            <a:off x="8692699" y="1707845"/>
            <a:ext cx="3226581" cy="3268142"/>
            <a:chOff x="8692699" y="1707845"/>
            <a:chExt cx="3226581" cy="3268142"/>
          </a:xfrm>
        </p:grpSpPr>
        <p:sp>
          <p:nvSpPr>
            <p:cNvPr id="7" name="Облачко с текстом: прямоугольное со скругленными углами 6">
              <a:extLst>
                <a:ext uri="{FF2B5EF4-FFF2-40B4-BE49-F238E27FC236}">
                  <a16:creationId xmlns:a16="http://schemas.microsoft.com/office/drawing/2014/main" id="{8500E9C2-FB63-3BC5-BCF5-14E36E42CD64}"/>
                </a:ext>
              </a:extLst>
            </p:cNvPr>
            <p:cNvSpPr/>
            <p:nvPr/>
          </p:nvSpPr>
          <p:spPr>
            <a:xfrm flipH="1">
              <a:off x="10032956" y="1707845"/>
              <a:ext cx="1775055" cy="923965"/>
            </a:xfrm>
            <a:prstGeom prst="wedgeRoundRectCallout">
              <a:avLst>
                <a:gd name="adj1" fmla="val -3770"/>
                <a:gd name="adj2" fmla="val 118760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88000" rtlCol="0" anchor="ctr"/>
            <a:lstStyle/>
            <a:p>
              <a:pPr algn="ctr"/>
              <a:r>
                <a:rPr lang="ru-RU" sz="7200" b="1" dirty="0">
                  <a:solidFill>
                    <a:srgbClr val="DEEBEB"/>
                  </a:solidFill>
                  <a:latin typeface="Montserrat" pitchFamily="2" charset="-52"/>
                </a:rPr>
                <a:t>…</a:t>
              </a:r>
            </a:p>
          </p:txBody>
        </p: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49F1EE7D-DF64-53BA-1B42-25562EF69F9D}"/>
                </a:ext>
              </a:extLst>
            </p:cNvPr>
            <p:cNvGrpSpPr/>
            <p:nvPr/>
          </p:nvGrpSpPr>
          <p:grpSpPr>
            <a:xfrm>
              <a:off x="8692699" y="2877700"/>
              <a:ext cx="3226581" cy="2098287"/>
              <a:chOff x="8692699" y="2877700"/>
              <a:chExt cx="3226581" cy="2098287"/>
            </a:xfrm>
          </p:grpSpPr>
          <p:grpSp>
            <p:nvGrpSpPr>
              <p:cNvPr id="6" name="Группа 5">
                <a:extLst>
                  <a:ext uri="{FF2B5EF4-FFF2-40B4-BE49-F238E27FC236}">
                    <a16:creationId xmlns:a16="http://schemas.microsoft.com/office/drawing/2014/main" id="{E6F48769-1A6A-DB35-F0E8-92B036678645}"/>
                  </a:ext>
                </a:extLst>
              </p:cNvPr>
              <p:cNvGrpSpPr/>
              <p:nvPr/>
            </p:nvGrpSpPr>
            <p:grpSpPr>
              <a:xfrm>
                <a:off x="8692699" y="2877700"/>
                <a:ext cx="3226581" cy="2098287"/>
                <a:chOff x="8794661" y="2452097"/>
                <a:chExt cx="3423854" cy="2226576"/>
              </a:xfrm>
            </p:grpSpPr>
            <p:sp>
              <p:nvSpPr>
                <p:cNvPr id="4" name="Прямоугольник: скругленные углы 3">
                  <a:extLst>
                    <a:ext uri="{FF2B5EF4-FFF2-40B4-BE49-F238E27FC236}">
                      <a16:creationId xmlns:a16="http://schemas.microsoft.com/office/drawing/2014/main" id="{1D69FAE8-4993-094C-18FC-8D64C7222B09}"/>
                    </a:ext>
                  </a:extLst>
                </p:cNvPr>
                <p:cNvSpPr/>
                <p:nvPr/>
              </p:nvSpPr>
              <p:spPr>
                <a:xfrm>
                  <a:off x="9093896" y="2452097"/>
                  <a:ext cx="2825384" cy="1803748"/>
                </a:xfrm>
                <a:prstGeom prst="roundRect">
                  <a:avLst>
                    <a:gd name="adj" fmla="val 6945"/>
                  </a:avLst>
                </a:prstGeom>
                <a:noFill/>
                <a:ln w="136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" name="Прямоугольник: скругленные верхние углы 4">
                  <a:extLst>
                    <a:ext uri="{FF2B5EF4-FFF2-40B4-BE49-F238E27FC236}">
                      <a16:creationId xmlns:a16="http://schemas.microsoft.com/office/drawing/2014/main" id="{46A9564A-F7DE-BFD6-0B24-FBB9E52755A7}"/>
                    </a:ext>
                  </a:extLst>
                </p:cNvPr>
                <p:cNvSpPr/>
                <p:nvPr/>
              </p:nvSpPr>
              <p:spPr>
                <a:xfrm>
                  <a:off x="8794661" y="4418792"/>
                  <a:ext cx="3423854" cy="259881"/>
                </a:xfrm>
                <a:prstGeom prst="round2SameRect">
                  <a:avLst>
                    <a:gd name="adj1" fmla="val 16667"/>
                    <a:gd name="adj2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" name="Прямоугольник: скругленные верхние углы 9">
                <a:extLst>
                  <a:ext uri="{FF2B5EF4-FFF2-40B4-BE49-F238E27FC236}">
                    <a16:creationId xmlns:a16="http://schemas.microsoft.com/office/drawing/2014/main" id="{3E64277F-C890-DC7F-F05C-D0503DCFB427}"/>
                  </a:ext>
                </a:extLst>
              </p:cNvPr>
              <p:cNvSpPr/>
              <p:nvPr/>
            </p:nvSpPr>
            <p:spPr>
              <a:xfrm>
                <a:off x="9973963" y="4694525"/>
                <a:ext cx="670073" cy="124658"/>
              </a:xfrm>
              <a:prstGeom prst="round2SameRect">
                <a:avLst>
                  <a:gd name="adj1" fmla="val 16667"/>
                  <a:gd name="adj2" fmla="val 50000"/>
                </a:avLst>
              </a:prstGeom>
              <a:solidFill>
                <a:srgbClr val="DEE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8996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6D9DC-2967-0B8A-8291-1216EECA8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44" y="126740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6766"/>
                </a:solidFill>
                <a:latin typeface="Montserrat" pitchFamily="2" charset="-52"/>
              </a:rPr>
              <a:t>Механизм получения препаратов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1475" y="1264057"/>
            <a:ext cx="11427235" cy="4860519"/>
          </a:xfrm>
          <a:prstGeom prst="rect">
            <a:avLst/>
          </a:prstGeom>
          <a:noFill/>
          <a:ln w="41275">
            <a:solidFill>
              <a:srgbClr val="006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1475" y="1452303"/>
            <a:ext cx="11449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Montserrat" pitchFamily="2" charset="-52"/>
              </a:rPr>
              <a:t>Назначение противосудорожных препаратов лечащим врачом </a:t>
            </a:r>
          </a:p>
          <a:p>
            <a:pPr algn="ctr"/>
            <a:r>
              <a:rPr lang="ru-RU" dirty="0">
                <a:latin typeface="Montserrat" pitchFamily="2" charset="-52"/>
              </a:rPr>
              <a:t>(невролог, </a:t>
            </a:r>
            <a:r>
              <a:rPr lang="ru-RU" dirty="0" err="1">
                <a:latin typeface="Montserrat" pitchFamily="2" charset="-52"/>
              </a:rPr>
              <a:t>зпилептолог</a:t>
            </a:r>
            <a:r>
              <a:rPr lang="ru-RU" dirty="0">
                <a:latin typeface="Montserrat" pitchFamily="2" charset="-52"/>
              </a:rPr>
              <a:t>, врач по паллиативной медицинской помощи)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3289" y="2866545"/>
            <a:ext cx="11427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Montserrat" pitchFamily="2" charset="-52"/>
              </a:rPr>
              <a:t>Выписка рецепта: </a:t>
            </a:r>
          </a:p>
          <a:p>
            <a:pPr algn="ctr"/>
            <a:r>
              <a:rPr lang="ru-RU" spc="-20" dirty="0">
                <a:latin typeface="Montserrat" pitchFamily="2" charset="-52"/>
              </a:rPr>
              <a:t>льготный или платный (в интернате –за счёт средств подопечного с его номинального счёта)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3289" y="4300380"/>
            <a:ext cx="11405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Montserrat" pitchFamily="2" charset="-52"/>
              </a:rPr>
              <a:t> Получение препарата в аптеке</a:t>
            </a:r>
            <a:br>
              <a:rPr lang="ru-RU" dirty="0">
                <a:latin typeface="Montserrat" pitchFamily="2" charset="-52"/>
              </a:rPr>
            </a:br>
            <a:endParaRPr lang="ru-RU" dirty="0">
              <a:latin typeface="Montserrat" pitchFamily="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8546" y="5516148"/>
            <a:ext cx="11114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Montserrat" pitchFamily="2" charset="-52"/>
              </a:rPr>
              <a:t> Хранение и использование препарата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55CF5FA-1AEB-9590-7C6F-EE4F0D137BA7}"/>
              </a:ext>
            </a:extLst>
          </p:cNvPr>
          <p:cNvGrpSpPr/>
          <p:nvPr/>
        </p:nvGrpSpPr>
        <p:grpSpPr>
          <a:xfrm rot="5400000">
            <a:off x="5595434" y="2038348"/>
            <a:ext cx="919190" cy="785487"/>
            <a:chOff x="5385578" y="448307"/>
            <a:chExt cx="292512" cy="342184"/>
          </a:xfrm>
          <a:gradFill flip="none" rotWithShape="1">
            <a:gsLst>
              <a:gs pos="11000">
                <a:schemeClr val="bg1">
                  <a:lumMod val="95000"/>
                  <a:alpha val="0"/>
                </a:schemeClr>
              </a:gs>
              <a:gs pos="67000">
                <a:srgbClr val="006766"/>
              </a:gs>
            </a:gsLst>
            <a:lin ang="0" scaled="1"/>
            <a:tileRect/>
          </a:gradFill>
        </p:grpSpPr>
        <p:sp>
          <p:nvSpPr>
            <p:cNvPr id="8" name="Стрелка: вправо 7">
              <a:extLst>
                <a:ext uri="{FF2B5EF4-FFF2-40B4-BE49-F238E27FC236}">
                  <a16:creationId xmlns:a16="http://schemas.microsoft.com/office/drawing/2014/main" id="{B4C5B72C-6461-E2E2-D3E0-44ACCDE3B7C1}"/>
                </a:ext>
              </a:extLst>
            </p:cNvPr>
            <p:cNvSpPr/>
            <p:nvPr/>
          </p:nvSpPr>
          <p:spPr>
            <a:xfrm>
              <a:off x="5385578" y="448307"/>
              <a:ext cx="292512" cy="34218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трелка: вправо 4">
              <a:extLst>
                <a:ext uri="{FF2B5EF4-FFF2-40B4-BE49-F238E27FC236}">
                  <a16:creationId xmlns:a16="http://schemas.microsoft.com/office/drawing/2014/main" id="{AB1C51FE-142F-2AE8-5FD4-80799BF5EAE4}"/>
                </a:ext>
              </a:extLst>
            </p:cNvPr>
            <p:cNvSpPr txBox="1"/>
            <p:nvPr/>
          </p:nvSpPr>
          <p:spPr>
            <a:xfrm>
              <a:off x="5385578" y="516744"/>
              <a:ext cx="204758" cy="205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b="0" kern="1200">
                <a:solidFill>
                  <a:srgbClr val="5EAAA8"/>
                </a:solidFill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ADB2B97-4996-B12D-8C15-BB669214AD26}"/>
              </a:ext>
            </a:extLst>
          </p:cNvPr>
          <p:cNvGrpSpPr/>
          <p:nvPr/>
        </p:nvGrpSpPr>
        <p:grpSpPr>
          <a:xfrm rot="5400000">
            <a:off x="5595433" y="3502252"/>
            <a:ext cx="919190" cy="785487"/>
            <a:chOff x="5385578" y="448307"/>
            <a:chExt cx="292512" cy="342184"/>
          </a:xfrm>
          <a:gradFill flip="none" rotWithShape="1">
            <a:gsLst>
              <a:gs pos="11000">
                <a:schemeClr val="bg1">
                  <a:lumMod val="95000"/>
                  <a:alpha val="0"/>
                </a:schemeClr>
              </a:gs>
              <a:gs pos="67000">
                <a:srgbClr val="006766"/>
              </a:gs>
            </a:gsLst>
            <a:lin ang="0" scaled="1"/>
            <a:tileRect/>
          </a:gradFill>
        </p:grpSpPr>
        <p:sp>
          <p:nvSpPr>
            <p:cNvPr id="18" name="Стрелка: вправо 17">
              <a:extLst>
                <a:ext uri="{FF2B5EF4-FFF2-40B4-BE49-F238E27FC236}">
                  <a16:creationId xmlns:a16="http://schemas.microsoft.com/office/drawing/2014/main" id="{1C15870B-E717-77A3-FC7F-9A8B37762010}"/>
                </a:ext>
              </a:extLst>
            </p:cNvPr>
            <p:cNvSpPr/>
            <p:nvPr/>
          </p:nvSpPr>
          <p:spPr>
            <a:xfrm>
              <a:off x="5385578" y="448307"/>
              <a:ext cx="292512" cy="34218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трелка: вправо 4">
              <a:extLst>
                <a:ext uri="{FF2B5EF4-FFF2-40B4-BE49-F238E27FC236}">
                  <a16:creationId xmlns:a16="http://schemas.microsoft.com/office/drawing/2014/main" id="{0F2F491E-76A6-FE74-2967-1FB66E689055}"/>
                </a:ext>
              </a:extLst>
            </p:cNvPr>
            <p:cNvSpPr txBox="1"/>
            <p:nvPr/>
          </p:nvSpPr>
          <p:spPr>
            <a:xfrm>
              <a:off x="5385578" y="516744"/>
              <a:ext cx="204758" cy="205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b="0" kern="1200">
                <a:solidFill>
                  <a:srgbClr val="5EAAA8"/>
                </a:solidFill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258FFBA-16B9-D047-4AE0-663D33E3AAC2}"/>
              </a:ext>
            </a:extLst>
          </p:cNvPr>
          <p:cNvGrpSpPr/>
          <p:nvPr/>
        </p:nvGrpSpPr>
        <p:grpSpPr>
          <a:xfrm rot="5400000">
            <a:off x="5595611" y="4690398"/>
            <a:ext cx="919190" cy="785487"/>
            <a:chOff x="5385578" y="448307"/>
            <a:chExt cx="292512" cy="342184"/>
          </a:xfrm>
          <a:gradFill flip="none" rotWithShape="1">
            <a:gsLst>
              <a:gs pos="11000">
                <a:schemeClr val="bg1">
                  <a:lumMod val="95000"/>
                  <a:alpha val="0"/>
                </a:schemeClr>
              </a:gs>
              <a:gs pos="67000">
                <a:srgbClr val="006766"/>
              </a:gs>
            </a:gsLst>
            <a:lin ang="0" scaled="1"/>
            <a:tileRect/>
          </a:gradFill>
        </p:grpSpPr>
        <p:sp>
          <p:nvSpPr>
            <p:cNvPr id="21" name="Стрелка: вправо 20">
              <a:extLst>
                <a:ext uri="{FF2B5EF4-FFF2-40B4-BE49-F238E27FC236}">
                  <a16:creationId xmlns:a16="http://schemas.microsoft.com/office/drawing/2014/main" id="{D137BF74-80CE-6624-F132-8414A2F31FF1}"/>
                </a:ext>
              </a:extLst>
            </p:cNvPr>
            <p:cNvSpPr/>
            <p:nvPr/>
          </p:nvSpPr>
          <p:spPr>
            <a:xfrm>
              <a:off x="5385578" y="448307"/>
              <a:ext cx="292512" cy="34218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трелка: вправо 4">
              <a:extLst>
                <a:ext uri="{FF2B5EF4-FFF2-40B4-BE49-F238E27FC236}">
                  <a16:creationId xmlns:a16="http://schemas.microsoft.com/office/drawing/2014/main" id="{BBAEF480-D753-BB94-629D-5E4B7C2EDD96}"/>
                </a:ext>
              </a:extLst>
            </p:cNvPr>
            <p:cNvSpPr txBox="1"/>
            <p:nvPr/>
          </p:nvSpPr>
          <p:spPr>
            <a:xfrm>
              <a:off x="5385578" y="516744"/>
              <a:ext cx="204758" cy="205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b="0" kern="1200">
                <a:solidFill>
                  <a:srgbClr val="5EAAA8"/>
                </a:solidFill>
              </a:endParaRPr>
            </a:p>
          </p:txBody>
        </p:sp>
      </p:grpSp>
      <p:sp>
        <p:nvSpPr>
          <p:cNvPr id="23" name="Номер слайда 4">
            <a:extLst>
              <a:ext uri="{FF2B5EF4-FFF2-40B4-BE49-F238E27FC236}">
                <a16:creationId xmlns:a16="http://schemas.microsoft.com/office/drawing/2014/main" id="{9CDABA9B-FFB4-026B-DB96-0C1C1EAF0515}"/>
              </a:ext>
            </a:extLst>
          </p:cNvPr>
          <p:cNvSpPr txBox="1">
            <a:spLocks/>
          </p:cNvSpPr>
          <p:nvPr/>
        </p:nvSpPr>
        <p:spPr>
          <a:xfrm>
            <a:off x="11277599" y="6124575"/>
            <a:ext cx="5429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ontserrat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AA4858-5BEC-4D55-B319-846102A20919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083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2E69C5F-1A5C-731F-8FA3-9004E1F52F99}"/>
              </a:ext>
            </a:extLst>
          </p:cNvPr>
          <p:cNvSpPr/>
          <p:nvPr/>
        </p:nvSpPr>
        <p:spPr>
          <a:xfrm>
            <a:off x="252078" y="2058824"/>
            <a:ext cx="11393213" cy="2491405"/>
          </a:xfrm>
          <a:prstGeom prst="rect">
            <a:avLst/>
          </a:prstGeom>
          <a:solidFill>
            <a:srgbClr val="006766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/>
          <p:nvPr/>
        </p:nvSpPr>
        <p:spPr>
          <a:xfrm>
            <a:off x="-105516" y="2214514"/>
            <a:ext cx="11683395" cy="2428971"/>
          </a:xfrm>
          <a:prstGeom prst="rect">
            <a:avLst/>
          </a:prstGeom>
          <a:ln w="50800">
            <a:noFill/>
          </a:ln>
          <a:effectLst/>
        </p:spPr>
        <p:txBody>
          <a:bodyPr vert="horz" wrap="square" lIns="0" tIns="108000" rIns="0" bIns="108000" rtlCol="0">
            <a:spAutoFit/>
          </a:bodyPr>
          <a:lstStyle/>
          <a:p>
            <a:pPr marL="4572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Если препарат выписан </a:t>
            </a:r>
            <a:r>
              <a:rPr kumimoji="0" lang="ru-RU" b="1" i="0" u="sng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конкретному человеку</a:t>
            </a:r>
            <a:r>
              <a:rPr kumimoji="0" lang="ru-RU" i="0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ru-RU" b="1" i="0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его хранят как «личное» лекарственное средство подопечного –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лицензия на оборот наркотических/психотропных средств учреждению не нужна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Для этого не требуются комнаты хранения с сигнализацией. Достаточно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сейфа и журнала учёта. </a:t>
            </a:r>
            <a:b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Каждую упаковку подписывают именем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Montserrat" panose="020B0604020202020204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подопечного, для которого она предназначена.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Montserrat" panose="020B0604020202020204" charset="-52"/>
                <a:ea typeface="Times New Roman" panose="02020603050405020304" pitchFamily="18" charset="0"/>
              </a:rPr>
              <a:t>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Montserrat" panose="020B0604020202020204" charset="-52"/>
                <a:ea typeface="Times New Roman" panose="02020603050405020304" pitchFamily="18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10134EA-F5E4-AB9E-CB6B-E4B3F2A86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23" y="296102"/>
            <a:ext cx="11880246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6766"/>
                </a:solidFill>
                <a:latin typeface="Montserrat" pitchFamily="2" charset="-52"/>
              </a:rPr>
              <a:t>Хранить </a:t>
            </a:r>
            <a:r>
              <a:rPr lang="ru-RU" sz="2800" b="1" dirty="0" err="1">
                <a:solidFill>
                  <a:srgbClr val="006766"/>
                </a:solidFill>
                <a:latin typeface="Montserrat" pitchFamily="2" charset="-52"/>
              </a:rPr>
              <a:t>сибазон</a:t>
            </a:r>
            <a:r>
              <a:rPr lang="ru-RU" sz="2800" b="1" dirty="0">
                <a:solidFill>
                  <a:srgbClr val="006766"/>
                </a:solidFill>
                <a:latin typeface="Montserrat" pitchFamily="2" charset="-52"/>
              </a:rPr>
              <a:t> и </a:t>
            </a:r>
            <a:r>
              <a:rPr lang="ru-RU" sz="2800" b="1" dirty="0" err="1">
                <a:solidFill>
                  <a:srgbClr val="006766"/>
                </a:solidFill>
                <a:latin typeface="Montserrat" pitchFamily="2" charset="-52"/>
              </a:rPr>
              <a:t>мидазолам</a:t>
            </a:r>
            <a:r>
              <a:rPr lang="ru-RU" sz="2800" b="1" dirty="0">
                <a:solidFill>
                  <a:srgbClr val="006766"/>
                </a:solidFill>
                <a:latin typeface="Montserrat" pitchFamily="2" charset="-52"/>
              </a:rPr>
              <a:t> в интернатах </a:t>
            </a:r>
            <a:br>
              <a:rPr lang="ru-RU" sz="2800" b="1" dirty="0">
                <a:solidFill>
                  <a:srgbClr val="FF6433"/>
                </a:solidFill>
                <a:latin typeface="Montserrat" pitchFamily="2" charset="-52"/>
              </a:rPr>
            </a:br>
            <a:r>
              <a:rPr lang="ru-RU" sz="2800" b="1" dirty="0">
                <a:solidFill>
                  <a:srgbClr val="FF6433"/>
                </a:solidFill>
                <a:latin typeface="Montserrat" pitchFamily="2" charset="-52"/>
              </a:rPr>
              <a:t>можно без</a:t>
            </a:r>
            <a:r>
              <a:rPr lang="ru-RU" sz="2800" b="1" dirty="0">
                <a:solidFill>
                  <a:srgbClr val="006766"/>
                </a:solidFill>
                <a:latin typeface="Montserrat" pitchFamily="2" charset="-52"/>
              </a:rPr>
              <a:t> медицинской лицензии!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24D90E-EA81-05F5-6E73-C401B29D7A68}"/>
              </a:ext>
            </a:extLst>
          </p:cNvPr>
          <p:cNvSpPr txBox="1"/>
          <p:nvPr/>
        </p:nvSpPr>
        <p:spPr>
          <a:xfrm>
            <a:off x="280222" y="5080644"/>
            <a:ext cx="1140714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Методические рекомендации «Обеспечение граждан, проживающих в организациях социального обслуживания, оказывающих социальные услуги в стационарной форме социального обслуживания, лекарственными препаратами, содержащими наркотические средства и психотропные вещества, для медицинского применения, в том числе при лечении болевого синдрома», МЗ РФ, Минтруд РФ, 2021 г</a:t>
            </a:r>
          </a:p>
          <a:p>
            <a:pPr algn="just"/>
            <a:endParaRPr lang="ru-RU" sz="2000" dirty="0"/>
          </a:p>
        </p:txBody>
      </p:sp>
      <p:sp>
        <p:nvSpPr>
          <p:cNvPr id="4" name="Номер слайда 4">
            <a:extLst>
              <a:ext uri="{FF2B5EF4-FFF2-40B4-BE49-F238E27FC236}">
                <a16:creationId xmlns:a16="http://schemas.microsoft.com/office/drawing/2014/main" id="{24876838-F059-79D5-CF49-E0EEC497EEA8}"/>
              </a:ext>
            </a:extLst>
          </p:cNvPr>
          <p:cNvSpPr txBox="1">
            <a:spLocks/>
          </p:cNvSpPr>
          <p:nvPr/>
        </p:nvSpPr>
        <p:spPr>
          <a:xfrm>
            <a:off x="11277599" y="6124575"/>
            <a:ext cx="5429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ontserrat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AA4858-5BEC-4D55-B319-846102A20919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388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953A70E-F2CB-873C-4AA5-F01B953DE147}"/>
              </a:ext>
            </a:extLst>
          </p:cNvPr>
          <p:cNvSpPr/>
          <p:nvPr/>
        </p:nvSpPr>
        <p:spPr>
          <a:xfrm>
            <a:off x="252078" y="1537021"/>
            <a:ext cx="11393213" cy="3539430"/>
          </a:xfrm>
          <a:prstGeom prst="rect">
            <a:avLst/>
          </a:prstGeom>
          <a:solidFill>
            <a:srgbClr val="006766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10134EA-F5E4-AB9E-CB6B-E4B3F2A86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54" y="280877"/>
            <a:ext cx="11880246" cy="1325563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006766"/>
                </a:solidFill>
                <a:latin typeface="Montserrat" pitchFamily="2" charset="-52"/>
              </a:rPr>
              <a:t>Справка: из Методических рекомендаций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460" y="1606703"/>
            <a:ext cx="112476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00000"/>
                </a:solidFill>
                <a:latin typeface="Montserrat" panose="020B0604020202020204" charset="-52"/>
              </a:rPr>
              <a:t>«В случае, если организация социального обслуживания, оказывающая социальные услуги в стационарной форме, обеспечивает проживающего в ней гражданина лекарственными препаратами, содержащими НС и ПВ, приобретенными за счет финансовых средств таковой организации как юридического лица, то она должна иметь </a:t>
            </a:r>
            <a:r>
              <a:rPr lang="ru-RU" sz="1600" i="1" dirty="0">
                <a:latin typeface="Montserrat" panose="020B0604020202020204" charset="-52"/>
              </a:rPr>
              <a:t>соответствующие лицензии на медицинскую деятельность, а также на деятельность по обороту НС, ПВ. </a:t>
            </a:r>
          </a:p>
          <a:p>
            <a:endParaRPr lang="ru-RU" sz="1100" i="1" dirty="0">
              <a:latin typeface="Montserrat" panose="020B0604020202020204" charset="-52"/>
            </a:endParaRPr>
          </a:p>
          <a:p>
            <a:r>
              <a:rPr lang="ru-RU" sz="1600" i="1" dirty="0">
                <a:latin typeface="Montserrat" panose="020B0604020202020204" charset="-52"/>
              </a:rPr>
              <a:t>Кроме того, назначать ЛП гражданам, имеющим право на бесплатное получение ЛП или получение ЛП со скидкой, и оформлять данное назначение на рецептурном бланке могут и медицинские работники организаций социального обслуживания, при наличии у данных организаций соответствующей лицензии на медицинскую деятельность, предусматривающей выполнение работ (оказание услуг) по оказанию первичной медико-санитарной помощи в амбулаторных условиях (независимо от ведомственной принадлежности). В данном случае, в организациях социального обслуживания должны быть предусмотрены условия для соблюдения порядка учета, хранения рецептурных бланков, предусмотренного Приказом Минздрава России №54н</a:t>
            </a:r>
            <a:endParaRPr lang="ru-RU" sz="1600" b="1" i="1" dirty="0">
              <a:latin typeface="Montserrat" panose="020B0604020202020204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9DA648-93E8-EBA8-D0A2-085C1C0AC422}"/>
              </a:ext>
            </a:extLst>
          </p:cNvPr>
          <p:cNvSpPr txBox="1"/>
          <p:nvPr/>
        </p:nvSpPr>
        <p:spPr>
          <a:xfrm>
            <a:off x="276676" y="5276586"/>
            <a:ext cx="113686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Методические рекомендации «Обеспечение граждан, проживающих в организациях социального обслуживания, оказывающих социальные услуги в стационарной форме социального обслуживания, лекарственными препаратами, содержащими наркотические средства и психотропные вещества, для медицинского применения, в том числе при лечении болевого синдрома», МЗ РФ, Минтруд РФ, 2021 г</a:t>
            </a:r>
          </a:p>
          <a:p>
            <a:pPr algn="just"/>
            <a:endParaRPr lang="ru-RU" sz="20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683D59-F89A-09B7-A48E-D047A03EB2A9}"/>
              </a:ext>
            </a:extLst>
          </p:cNvPr>
          <p:cNvSpPr txBox="1">
            <a:spLocks/>
          </p:cNvSpPr>
          <p:nvPr/>
        </p:nvSpPr>
        <p:spPr>
          <a:xfrm>
            <a:off x="11277599" y="6124575"/>
            <a:ext cx="5429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ontserrat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AA4858-5BEC-4D55-B319-846102A20919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499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F3D6D8-E9D6-4D67-F6AB-43BDD2EF6D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424" b="1957"/>
          <a:stretch/>
        </p:blipFill>
        <p:spPr>
          <a:xfrm>
            <a:off x="6703786" y="1845439"/>
            <a:ext cx="4864327" cy="390602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DAC19E-C18D-EC82-63F4-3DE1E18F3F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" t="749" r="299" b="10579"/>
          <a:stretch/>
        </p:blipFill>
        <p:spPr>
          <a:xfrm>
            <a:off x="371475" y="1845439"/>
            <a:ext cx="5873415" cy="390602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CEF190-B4D4-3E3D-FBFD-9E2DEEAA13BD}"/>
              </a:ext>
            </a:extLst>
          </p:cNvPr>
          <p:cNvSpPr txBox="1"/>
          <p:nvPr/>
        </p:nvSpPr>
        <p:spPr>
          <a:xfrm>
            <a:off x="251553" y="516715"/>
            <a:ext cx="115426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006766"/>
                </a:solidFill>
                <a:latin typeface="Montserrat" panose="020B0604020202020204" charset="-52"/>
              </a:rPr>
              <a:t>Пример хранения поименованных препаратов в сейфе в ДДИ </a:t>
            </a:r>
          </a:p>
        </p:txBody>
      </p:sp>
      <p:sp>
        <p:nvSpPr>
          <p:cNvPr id="2" name="Номер слайда 4">
            <a:extLst>
              <a:ext uri="{FF2B5EF4-FFF2-40B4-BE49-F238E27FC236}">
                <a16:creationId xmlns:a16="http://schemas.microsoft.com/office/drawing/2014/main" id="{E6ABA9C4-4FB6-898F-A98C-6292087AC08E}"/>
              </a:ext>
            </a:extLst>
          </p:cNvPr>
          <p:cNvSpPr txBox="1">
            <a:spLocks/>
          </p:cNvSpPr>
          <p:nvPr/>
        </p:nvSpPr>
        <p:spPr>
          <a:xfrm>
            <a:off x="11277599" y="6124575"/>
            <a:ext cx="5429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ontserrat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AA4858-5BEC-4D55-B319-846102A20919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686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490" y="2162001"/>
            <a:ext cx="10740166" cy="45042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Clr>
                <a:srgbClr val="006766"/>
              </a:buClr>
            </a:pPr>
            <a:r>
              <a:rPr lang="ru-RU" sz="1900" dirty="0">
                <a:latin typeface="Montserrat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Обеспечить всех детей с симптоматической эпилепсией </a:t>
            </a:r>
            <a:r>
              <a:rPr lang="ru-RU" sz="1900" dirty="0" err="1">
                <a:latin typeface="Montserrat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трансмукозальными</a:t>
            </a:r>
            <a:r>
              <a:rPr lang="ru-RU" sz="1900" dirty="0">
                <a:latin typeface="Montserrat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 формами БДЗ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6766"/>
              </a:buClr>
            </a:pPr>
            <a:r>
              <a:rPr lang="ru-RU" sz="1900" dirty="0">
                <a:latin typeface="Montserrat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Пересмотреть аптечки первой помощи: заменить магнезию, диуретики на </a:t>
            </a:r>
            <a:r>
              <a:rPr lang="ru-RU" sz="1900" dirty="0" err="1">
                <a:latin typeface="Montserrat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трансмукозальные</a:t>
            </a:r>
            <a:r>
              <a:rPr lang="ru-RU" sz="1900" dirty="0">
                <a:latin typeface="Montserrat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 формы БДЗ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6766"/>
              </a:buClr>
            </a:pPr>
            <a:r>
              <a:rPr lang="ru-RU" sz="1900" dirty="0">
                <a:latin typeface="Montserrat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Фиксировать наличие приступов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6766"/>
              </a:buClr>
            </a:pPr>
            <a:r>
              <a:rPr lang="ru-RU" sz="1900" dirty="0">
                <a:latin typeface="Montserrat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Анализировать частоту и характер приступов для принятия решения о необходимости пересмотра тактики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6766"/>
              </a:buClr>
            </a:pPr>
            <a:r>
              <a:rPr lang="ru-RU" sz="1900" dirty="0">
                <a:latin typeface="Montserrat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Обучить персонал оказанию первой помощи, лёгочно-сердечной реанимации, использованию медицинского оборудования (аспиратор, кислородный концентратор, мешок </a:t>
            </a:r>
            <a:r>
              <a:rPr lang="ru-RU" sz="1900" dirty="0" err="1">
                <a:latin typeface="Montserrat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Амбу</a:t>
            </a:r>
            <a:r>
              <a:rPr lang="ru-RU" sz="1900" dirty="0">
                <a:latin typeface="Montserrat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 и др.)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490" y="303613"/>
            <a:ext cx="11067446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6766"/>
                </a:solidFill>
                <a:latin typeface="Montserrat" pitchFamily="2" charset="-52"/>
              </a:rPr>
              <a:t>Что ОБЯЗАТЕЛЬНО для грамотного оказания </a:t>
            </a:r>
            <a:br>
              <a:rPr lang="ru-RU" sz="2800" b="1" dirty="0">
                <a:solidFill>
                  <a:srgbClr val="006766"/>
                </a:solidFill>
                <a:latin typeface="Montserrat" pitchFamily="2" charset="-52"/>
              </a:rPr>
            </a:br>
            <a:r>
              <a:rPr lang="ru-RU" sz="2800" b="1" dirty="0">
                <a:solidFill>
                  <a:srgbClr val="006766"/>
                </a:solidFill>
                <a:latin typeface="Montserrat" pitchFamily="2" charset="-52"/>
              </a:rPr>
              <a:t>экстренной помощи</a:t>
            </a:r>
          </a:p>
        </p:txBody>
      </p:sp>
      <p:sp>
        <p:nvSpPr>
          <p:cNvPr id="4" name="Номер слайда 4">
            <a:extLst>
              <a:ext uri="{FF2B5EF4-FFF2-40B4-BE49-F238E27FC236}">
                <a16:creationId xmlns:a16="http://schemas.microsoft.com/office/drawing/2014/main" id="{3352BDEC-C23F-EBFA-04E5-A84A74C1B363}"/>
              </a:ext>
            </a:extLst>
          </p:cNvPr>
          <p:cNvSpPr txBox="1">
            <a:spLocks/>
          </p:cNvSpPr>
          <p:nvPr/>
        </p:nvSpPr>
        <p:spPr>
          <a:xfrm>
            <a:off x="11277599" y="6124575"/>
            <a:ext cx="5429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ontserrat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AA4858-5BEC-4D55-B319-846102A20919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454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69AD1A0-9C43-0543-B2D5-1B779DDF87D3}"/>
              </a:ext>
            </a:extLst>
          </p:cNvPr>
          <p:cNvSpPr txBox="1"/>
          <p:nvPr/>
        </p:nvSpPr>
        <p:spPr>
          <a:xfrm>
            <a:off x="281352" y="2505912"/>
            <a:ext cx="7022962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spcBef>
                <a:spcPts val="1400"/>
              </a:spcBef>
              <a:buClr>
                <a:srgbClr val="006766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 pitchFamily="2" charset="-52"/>
              </a:rPr>
              <a:t>Ребёнок получает базовую противосудорожную терапию</a:t>
            </a:r>
          </a:p>
          <a:p>
            <a:pPr marL="266700" indent="-266700">
              <a:spcBef>
                <a:spcPts val="1400"/>
              </a:spcBef>
              <a:buClr>
                <a:srgbClr val="006766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 pitchFamily="2" charset="-52"/>
              </a:rPr>
              <a:t>Социализирован в меру способности</a:t>
            </a:r>
          </a:p>
          <a:p>
            <a:pPr marL="266700" indent="-266700">
              <a:spcBef>
                <a:spcPts val="1400"/>
              </a:spcBef>
              <a:buClr>
                <a:srgbClr val="006766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 pitchFamily="2" charset="-52"/>
              </a:rPr>
              <a:t>Нет избыточной </a:t>
            </a:r>
            <a:r>
              <a:rPr lang="ru-RU" sz="2000" dirty="0" err="1">
                <a:latin typeface="Montserrat" pitchFamily="2" charset="-52"/>
              </a:rPr>
              <a:t>седации</a:t>
            </a:r>
            <a:endParaRPr lang="ru-RU" sz="2000" dirty="0">
              <a:latin typeface="Montserrat" pitchFamily="2" charset="-52"/>
            </a:endParaRPr>
          </a:p>
          <a:p>
            <a:pPr marL="266700" indent="-266700">
              <a:spcBef>
                <a:spcPts val="1400"/>
              </a:spcBef>
              <a:buClr>
                <a:srgbClr val="006766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 pitchFamily="2" charset="-52"/>
              </a:rPr>
              <a:t>Обеспечен современными препаратами экстренной помощи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2B3AB6-1215-0742-BCE0-6CB357290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7439" y="997367"/>
            <a:ext cx="3780674" cy="5150054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28B5897-98B6-E23D-B078-2534E449E6FC}"/>
              </a:ext>
            </a:extLst>
          </p:cNvPr>
          <p:cNvSpPr txBox="1">
            <a:spLocks/>
          </p:cNvSpPr>
          <p:nvPr/>
        </p:nvSpPr>
        <p:spPr>
          <a:xfrm>
            <a:off x="250579" y="110203"/>
            <a:ext cx="30769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6766"/>
                </a:solidFill>
                <a:latin typeface="Montserrat" pitchFamily="2" charset="-52"/>
              </a:rPr>
              <a:t>Идеально:</a:t>
            </a:r>
          </a:p>
        </p:txBody>
      </p:sp>
      <p:sp>
        <p:nvSpPr>
          <p:cNvPr id="2" name="Номер слайда 4">
            <a:extLst>
              <a:ext uri="{FF2B5EF4-FFF2-40B4-BE49-F238E27FC236}">
                <a16:creationId xmlns:a16="http://schemas.microsoft.com/office/drawing/2014/main" id="{87E3893A-56FD-30F3-0B85-0DE694698194}"/>
              </a:ext>
            </a:extLst>
          </p:cNvPr>
          <p:cNvSpPr txBox="1">
            <a:spLocks/>
          </p:cNvSpPr>
          <p:nvPr/>
        </p:nvSpPr>
        <p:spPr>
          <a:xfrm>
            <a:off x="11277599" y="6124575"/>
            <a:ext cx="5429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ontserrat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AA4858-5BEC-4D55-B319-846102A20919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217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>
            <a:extLst>
              <a:ext uri="{FF2B5EF4-FFF2-40B4-BE49-F238E27FC236}">
                <a16:creationId xmlns:a16="http://schemas.microsoft.com/office/drawing/2014/main" id="{C662FF39-D284-68B4-88C0-10131078B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20" y="2455168"/>
            <a:ext cx="1219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825" indent="-2254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54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54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5425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5425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5425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5425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6000" b="1" dirty="0">
                <a:solidFill>
                  <a:srgbClr val="006766"/>
                </a:solidFill>
                <a:latin typeface="Montserrat" pitchFamily="2" charset="-52"/>
                <a:ea typeface="ＭＳ Ｐゴシック" panose="020B0600070205080204" pitchFamily="34" charset="-128"/>
                <a:cs typeface="Arial" panose="020B0604020202020204" pitchFamily="34" charset="0"/>
              </a:rPr>
              <a:t>Спасибо за внимание!</a:t>
            </a:r>
            <a:endParaRPr lang="en-ZA" altLang="ru-RU" sz="6000" b="1" dirty="0">
              <a:solidFill>
                <a:srgbClr val="006766"/>
              </a:solidFill>
              <a:latin typeface="Montserrat" pitchFamily="2" charset="-52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12EE14-C3C5-F9DA-1941-22B264911C4A}"/>
              </a:ext>
            </a:extLst>
          </p:cNvPr>
          <p:cNvSpPr txBox="1"/>
          <p:nvPr/>
        </p:nvSpPr>
        <p:spPr>
          <a:xfrm>
            <a:off x="792420" y="4620839"/>
            <a:ext cx="10775694" cy="91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>
              <a:lnSpc>
                <a:spcPct val="120000"/>
              </a:lnSpc>
              <a:defRPr/>
            </a:pPr>
            <a:r>
              <a:rPr lang="ru-RU" sz="2500" b="1" dirty="0">
                <a:solidFill>
                  <a:srgbClr val="006766"/>
                </a:solidFill>
                <a:latin typeface="Montserrat" pitchFamily="2" charset="-52"/>
              </a:rPr>
              <a:t>Сапего Елена Юрьевна</a:t>
            </a:r>
          </a:p>
          <a:p>
            <a:pPr eaLnBrk="1">
              <a:lnSpc>
                <a:spcPct val="120000"/>
              </a:lnSpc>
              <a:defRPr/>
            </a:pPr>
            <a:endParaRPr lang="ru-RU" sz="300" b="1" dirty="0">
              <a:latin typeface="Montserrat" pitchFamily="2" charset="-52"/>
            </a:endParaRPr>
          </a:p>
          <a:p>
            <a:pPr>
              <a:lnSpc>
                <a:spcPct val="120000"/>
              </a:lnSpc>
              <a:defRPr/>
            </a:pP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42551-59FF-F0C0-AC68-FB2844ECF729}"/>
              </a:ext>
            </a:extLst>
          </p:cNvPr>
          <p:cNvSpPr txBox="1"/>
          <p:nvPr/>
        </p:nvSpPr>
        <p:spPr>
          <a:xfrm>
            <a:off x="792420" y="5157644"/>
            <a:ext cx="482518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FF6433"/>
                </a:solidFill>
                <a:effectLst/>
                <a:latin typeface="Montserrat" pitchFamily="2" charset="-52"/>
                <a:ea typeface="Inter 18pt" panose="02000503000000020004" pitchFamily="2" charset="0"/>
              </a:rPr>
              <a:t>e</a:t>
            </a:r>
            <a:r>
              <a:rPr lang="ru-RU" sz="2100" b="1" dirty="0">
                <a:solidFill>
                  <a:srgbClr val="FF6433"/>
                </a:solidFill>
                <a:latin typeface="Montserrat" pitchFamily="2" charset="-52"/>
                <a:ea typeface="Inter 18pt" panose="02000503000000020004" pitchFamily="2" charset="0"/>
              </a:rPr>
              <a:t>.</a:t>
            </a:r>
            <a:r>
              <a:rPr lang="en-US" sz="2100" b="1" dirty="0">
                <a:solidFill>
                  <a:srgbClr val="FF6433"/>
                </a:solidFill>
                <a:latin typeface="Montserrat" pitchFamily="2" charset="-52"/>
                <a:ea typeface="Inter 18pt" panose="02000503000000020004" pitchFamily="2" charset="0"/>
              </a:rPr>
              <a:t>y</a:t>
            </a:r>
            <a:r>
              <a:rPr lang="ru-RU" sz="2100" b="1" dirty="0">
                <a:solidFill>
                  <a:srgbClr val="FF6433"/>
                </a:solidFill>
                <a:latin typeface="Montserrat" pitchFamily="2" charset="-52"/>
                <a:ea typeface="Inter 18pt" panose="02000503000000020004" pitchFamily="2" charset="0"/>
              </a:rPr>
              <a:t>.</a:t>
            </a:r>
            <a:r>
              <a:rPr lang="en-US" sz="2100" b="1" dirty="0" err="1">
                <a:solidFill>
                  <a:srgbClr val="FF6433"/>
                </a:solidFill>
                <a:latin typeface="Montserrat" pitchFamily="2" charset="-52"/>
                <a:ea typeface="Inter 18pt" panose="02000503000000020004" pitchFamily="2" charset="0"/>
              </a:rPr>
              <a:t>sapego@mail</a:t>
            </a:r>
            <a:r>
              <a:rPr lang="ru-RU" sz="2100" b="1" dirty="0">
                <a:solidFill>
                  <a:srgbClr val="FF6433"/>
                </a:solidFill>
                <a:latin typeface="Montserrat" pitchFamily="2" charset="-52"/>
                <a:ea typeface="Inter 18pt" panose="02000503000000020004" pitchFamily="2" charset="0"/>
              </a:rPr>
              <a:t>.</a:t>
            </a:r>
            <a:r>
              <a:rPr lang="en-US" sz="2100" b="1" dirty="0" err="1">
                <a:solidFill>
                  <a:srgbClr val="FF6433"/>
                </a:solidFill>
                <a:latin typeface="Montserrat" pitchFamily="2" charset="-52"/>
                <a:ea typeface="Inter 18pt" panose="02000503000000020004" pitchFamily="2" charset="0"/>
              </a:rPr>
              <a:t>ru</a:t>
            </a:r>
            <a:endParaRPr lang="en-US" sz="2100" b="1" dirty="0">
              <a:solidFill>
                <a:srgbClr val="FF6433"/>
              </a:solidFill>
              <a:effectLst/>
              <a:latin typeface="Montserrat" pitchFamily="2" charset="-52"/>
              <a:ea typeface="Inter 18pt" panose="02000503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1A64F7-C637-E60B-088C-295F62C15B3D}"/>
              </a:ext>
            </a:extLst>
          </p:cNvPr>
          <p:cNvSpPr txBox="1"/>
          <p:nvPr/>
        </p:nvSpPr>
        <p:spPr>
          <a:xfrm>
            <a:off x="792420" y="5605834"/>
            <a:ext cx="3999841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00" b="1" dirty="0">
                <a:solidFill>
                  <a:srgbClr val="FF6433"/>
                </a:solidFill>
                <a:latin typeface="Montserrat" pitchFamily="2" charset="-52"/>
                <a:ea typeface="Inter 18pt" panose="02000503000000020004" pitchFamily="2" charset="0"/>
              </a:rPr>
              <a:t>8 912 253-14-84</a:t>
            </a:r>
            <a:r>
              <a:rPr lang="ru-RU" sz="2800" b="1" dirty="0">
                <a:solidFill>
                  <a:srgbClr val="006766"/>
                </a:solidFill>
                <a:effectLst/>
                <a:latin typeface="Montserrat" pitchFamily="2" charset="-52"/>
                <a:ea typeface="Inter 18pt" panose="02000503000000020004" pitchFamily="2" charset="0"/>
              </a:rPr>
              <a:t> </a:t>
            </a:r>
            <a:endParaRPr lang="en-US" sz="2800" b="1" dirty="0">
              <a:solidFill>
                <a:srgbClr val="006766"/>
              </a:solidFill>
              <a:effectLst/>
              <a:latin typeface="Montserrat" pitchFamily="2" charset="-52"/>
              <a:ea typeface="Inter 18pt" panose="02000503000000020004" pitchFamily="2" charset="0"/>
            </a:endParaRPr>
          </a:p>
        </p:txBody>
      </p:sp>
      <p:sp>
        <p:nvSpPr>
          <p:cNvPr id="12" name="Оранжевая линия">
            <a:extLst>
              <a:ext uri="{FF2B5EF4-FFF2-40B4-BE49-F238E27FC236}">
                <a16:creationId xmlns:a16="http://schemas.microsoft.com/office/drawing/2014/main" id="{ADD75CED-4549-3A3A-254B-7A15F6F152BF}"/>
              </a:ext>
            </a:extLst>
          </p:cNvPr>
          <p:cNvSpPr/>
          <p:nvPr/>
        </p:nvSpPr>
        <p:spPr>
          <a:xfrm>
            <a:off x="370975" y="4736864"/>
            <a:ext cx="112577" cy="1337830"/>
          </a:xfrm>
          <a:prstGeom prst="rect">
            <a:avLst/>
          </a:prstGeom>
          <a:solidFill>
            <a:srgbClr val="00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6F95AF-6876-2023-BF47-78358EE8B5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93" y="303417"/>
            <a:ext cx="1541145" cy="10017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00D5E6-3F2A-9931-1F4B-CC28140491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721" y="580995"/>
            <a:ext cx="2085667" cy="57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7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204" y="2239901"/>
            <a:ext cx="819029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Клинические рекомендации «Эпилепсия и эпилептический статус у взрослых и детей», МЗ РФ, 2022 г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B0604020202020204" charset="-52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Методические рекомендации «Обеспечение граждан, проживающих в организациях социального обслуживания, оказывающих социальные услуги в стационарной форме социального обслуживания, лекарственными препаратами, содержащими наркотические средства и психотропные вещества, для медицинского применения, в том числе при лечении болевого синдрома», МЗ РФ, Минтруд РФ, 2021 г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EEDCD6E-F86F-62AD-0684-B2BE903933BA}"/>
              </a:ext>
            </a:extLst>
          </p:cNvPr>
          <p:cNvSpPr txBox="1">
            <a:spLocks/>
          </p:cNvSpPr>
          <p:nvPr/>
        </p:nvSpPr>
        <p:spPr>
          <a:xfrm>
            <a:off x="371475" y="521654"/>
            <a:ext cx="10772775" cy="9090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rgbClr val="006766"/>
                </a:solidFill>
                <a:latin typeface="Montserrat" pitchFamily="2" charset="-52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6766"/>
                </a:solidFill>
                <a:effectLst/>
                <a:uLnTx/>
                <a:uFillTx/>
                <a:latin typeface="Montserrat" pitchFamily="2" charset="-52"/>
                <a:ea typeface="+mj-ea"/>
                <a:cs typeface="+mj-cs"/>
              </a:rPr>
              <a:t>Два ключевых документа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B27868D-FCA5-8EE7-50E7-3EC502D0DFE4}"/>
              </a:ext>
            </a:extLst>
          </p:cNvPr>
          <p:cNvGrpSpPr/>
          <p:nvPr/>
        </p:nvGrpSpPr>
        <p:grpSpPr>
          <a:xfrm>
            <a:off x="9105242" y="1382764"/>
            <a:ext cx="3642354" cy="4419775"/>
            <a:chOff x="12767105" y="2030276"/>
            <a:chExt cx="4391890" cy="5514108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3091E982-C7FD-983E-05A5-5C434BB3DBEB}"/>
                </a:ext>
              </a:extLst>
            </p:cNvPr>
            <p:cNvSpPr/>
            <p:nvPr/>
          </p:nvSpPr>
          <p:spPr>
            <a:xfrm>
              <a:off x="12767105" y="2030276"/>
              <a:ext cx="4391890" cy="5514108"/>
            </a:xfrm>
            <a:prstGeom prst="rect">
              <a:avLst/>
            </a:prstGeom>
            <a:noFill/>
            <a:ln w="136525">
              <a:solidFill>
                <a:srgbClr val="006766">
                  <a:alpha val="1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9D17511-E67E-328C-D8F6-8461F65B0B08}"/>
                </a:ext>
              </a:extLst>
            </p:cNvPr>
            <p:cNvSpPr/>
            <p:nvPr/>
          </p:nvSpPr>
          <p:spPr>
            <a:xfrm>
              <a:off x="13314066" y="2766541"/>
              <a:ext cx="3352958" cy="247964"/>
            </a:xfrm>
            <a:prstGeom prst="rect">
              <a:avLst/>
            </a:prstGeom>
            <a:solidFill>
              <a:srgbClr val="006766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75FD2EC4-A724-07EB-B148-0A6728E7F5E5}"/>
                </a:ext>
              </a:extLst>
            </p:cNvPr>
            <p:cNvSpPr/>
            <p:nvPr/>
          </p:nvSpPr>
          <p:spPr>
            <a:xfrm>
              <a:off x="13314066" y="3305018"/>
              <a:ext cx="3352958" cy="247964"/>
            </a:xfrm>
            <a:prstGeom prst="rect">
              <a:avLst/>
            </a:prstGeom>
            <a:solidFill>
              <a:srgbClr val="006766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1BAF777E-23D7-DF77-9CD5-11FF17BA16C5}"/>
                </a:ext>
              </a:extLst>
            </p:cNvPr>
            <p:cNvSpPr/>
            <p:nvPr/>
          </p:nvSpPr>
          <p:spPr>
            <a:xfrm>
              <a:off x="13314066" y="3843495"/>
              <a:ext cx="3352958" cy="247964"/>
            </a:xfrm>
            <a:prstGeom prst="rect">
              <a:avLst/>
            </a:prstGeom>
            <a:solidFill>
              <a:srgbClr val="006766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102B17DF-98CC-B8AE-9B91-F6BE174919A7}"/>
                </a:ext>
              </a:extLst>
            </p:cNvPr>
            <p:cNvSpPr/>
            <p:nvPr/>
          </p:nvSpPr>
          <p:spPr>
            <a:xfrm>
              <a:off x="13314066" y="4381972"/>
              <a:ext cx="3352958" cy="247964"/>
            </a:xfrm>
            <a:prstGeom prst="rect">
              <a:avLst/>
            </a:prstGeom>
            <a:solidFill>
              <a:srgbClr val="006766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A7EC4FA-8A6A-8DB1-87A8-52D608020534}"/>
                </a:ext>
              </a:extLst>
            </p:cNvPr>
            <p:cNvSpPr/>
            <p:nvPr/>
          </p:nvSpPr>
          <p:spPr>
            <a:xfrm>
              <a:off x="13314066" y="4920449"/>
              <a:ext cx="3352958" cy="247964"/>
            </a:xfrm>
            <a:prstGeom prst="rect">
              <a:avLst/>
            </a:prstGeom>
            <a:solidFill>
              <a:srgbClr val="006766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112DAF62-5596-9497-0362-BC9D9E576AC0}"/>
                </a:ext>
              </a:extLst>
            </p:cNvPr>
            <p:cNvSpPr/>
            <p:nvPr/>
          </p:nvSpPr>
          <p:spPr>
            <a:xfrm>
              <a:off x="13314066" y="5458926"/>
              <a:ext cx="3352958" cy="247964"/>
            </a:xfrm>
            <a:prstGeom prst="rect">
              <a:avLst/>
            </a:prstGeom>
            <a:solidFill>
              <a:srgbClr val="006766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23D9F6B4-7F71-8598-1E18-9BF651279715}"/>
                </a:ext>
              </a:extLst>
            </p:cNvPr>
            <p:cNvSpPr/>
            <p:nvPr/>
          </p:nvSpPr>
          <p:spPr>
            <a:xfrm>
              <a:off x="13314066" y="5997403"/>
              <a:ext cx="3352958" cy="247964"/>
            </a:xfrm>
            <a:prstGeom prst="rect">
              <a:avLst/>
            </a:prstGeom>
            <a:solidFill>
              <a:srgbClr val="006766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442555F-4D2F-7580-C16A-A75D1E1E64B1}"/>
                </a:ext>
              </a:extLst>
            </p:cNvPr>
            <p:cNvSpPr/>
            <p:nvPr/>
          </p:nvSpPr>
          <p:spPr>
            <a:xfrm>
              <a:off x="13314066" y="6535880"/>
              <a:ext cx="1287357" cy="247964"/>
            </a:xfrm>
            <a:prstGeom prst="rect">
              <a:avLst/>
            </a:prstGeom>
            <a:solidFill>
              <a:srgbClr val="006766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5" name="Номер слайда 4">
            <a:extLst>
              <a:ext uri="{FF2B5EF4-FFF2-40B4-BE49-F238E27FC236}">
                <a16:creationId xmlns:a16="http://schemas.microsoft.com/office/drawing/2014/main" id="{41834D78-F8FF-AE64-37C7-BD5D25CAC5CA}"/>
              </a:ext>
            </a:extLst>
          </p:cNvPr>
          <p:cNvSpPr txBox="1">
            <a:spLocks/>
          </p:cNvSpPr>
          <p:nvPr/>
        </p:nvSpPr>
        <p:spPr>
          <a:xfrm>
            <a:off x="11277599" y="6124575"/>
            <a:ext cx="5429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ontserrat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AA4858-5BEC-4D55-B319-846102A20919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92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34A7B00-131C-1385-8097-3745D7BD5A79}"/>
              </a:ext>
            </a:extLst>
          </p:cNvPr>
          <p:cNvSpPr/>
          <p:nvPr/>
        </p:nvSpPr>
        <p:spPr>
          <a:xfrm>
            <a:off x="714931" y="1363003"/>
            <a:ext cx="1110559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Эпилепсия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 – хроническое заболевание головного мозга различной этиологии, характеризующееся повторными приступами, возникающими в результате чрезмерных нейронных разрядов (эпилептические приступы) и сопровождающееся разнообразными клиническими и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параклиническими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 симптомами (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Гасто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 А., 1975).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070BBE-061F-1465-77B6-D9B6DBFC4350}"/>
              </a:ext>
            </a:extLst>
          </p:cNvPr>
          <p:cNvSpPr/>
          <p:nvPr/>
        </p:nvSpPr>
        <p:spPr>
          <a:xfrm>
            <a:off x="268809" y="483446"/>
            <a:ext cx="2350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6433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Эпилепсия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6433"/>
              </a:solidFill>
              <a:effectLst/>
              <a:uLnTx/>
              <a:uFillTx/>
              <a:latin typeface="Montserrat" panose="020B0604020202020204" charset="-52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F2FA7BE-BA2B-32E8-32A2-4D6376051806}"/>
              </a:ext>
            </a:extLst>
          </p:cNvPr>
          <p:cNvSpPr/>
          <p:nvPr/>
        </p:nvSpPr>
        <p:spPr>
          <a:xfrm>
            <a:off x="294019" y="2856761"/>
            <a:ext cx="1189798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Эпилепсия –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полиэтиологичное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 заболевание.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B0604020202020204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В соответствии с классификацией эпилепсий Международной противоэпилептической лиги 2017 года, все формы эпилепсии подразделяются по этиологии на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6 категорий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B0604020202020204" charset="-52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64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генетические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64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структурные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64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метаболические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64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инфекционные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64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иммунные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64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с неизвестной причиной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B0604020202020204" charset="-52"/>
              <a:ea typeface="+mn-ea"/>
              <a:cs typeface="+mn-cs"/>
            </a:endParaRPr>
          </a:p>
        </p:txBody>
      </p:sp>
      <p:sp>
        <p:nvSpPr>
          <p:cNvPr id="5" name="Оранжевая линия">
            <a:extLst>
              <a:ext uri="{FF2B5EF4-FFF2-40B4-BE49-F238E27FC236}">
                <a16:creationId xmlns:a16="http://schemas.microsoft.com/office/drawing/2014/main" id="{40F76EB0-772A-04F5-5CA9-14A5B7C2AFAB}"/>
              </a:ext>
            </a:extLst>
          </p:cNvPr>
          <p:cNvSpPr/>
          <p:nvPr/>
        </p:nvSpPr>
        <p:spPr>
          <a:xfrm>
            <a:off x="371475" y="1458611"/>
            <a:ext cx="112577" cy="1104480"/>
          </a:xfrm>
          <a:prstGeom prst="rect">
            <a:avLst/>
          </a:prstGeom>
          <a:solidFill>
            <a:srgbClr val="EF7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B7568694-C24F-FFE0-F7B1-8151758D2013}"/>
              </a:ext>
            </a:extLst>
          </p:cNvPr>
          <p:cNvSpPr txBox="1">
            <a:spLocks/>
          </p:cNvSpPr>
          <p:nvPr/>
        </p:nvSpPr>
        <p:spPr>
          <a:xfrm>
            <a:off x="11277599" y="6124575"/>
            <a:ext cx="5429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ontserrat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AA4858-5BEC-4D55-B319-846102A20919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440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57924F12-3841-8D45-B71B-F2B2168A06C5}"/>
              </a:ext>
            </a:extLst>
          </p:cNvPr>
          <p:cNvSpPr/>
          <p:nvPr/>
        </p:nvSpPr>
        <p:spPr>
          <a:xfrm>
            <a:off x="7985366" y="1006194"/>
            <a:ext cx="5330963" cy="5330963"/>
          </a:xfrm>
          <a:prstGeom prst="ellipse">
            <a:avLst/>
          </a:prstGeom>
          <a:solidFill>
            <a:srgbClr val="FF6433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400" b="1" dirty="0">
                <a:solidFill>
                  <a:schemeClr val="bg1"/>
                </a:solidFill>
                <a:latin typeface="Montserrat" pitchFamily="2" charset="-52"/>
              </a:rPr>
              <a:t>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0829" y="963575"/>
            <a:ext cx="11161914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B0604020202020204" charset="-52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64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Более 50 миллионов человек во всем мире страдают эпилепсией.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64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Стандартизированная по возрасту распространённость активной эпилепсии </a:t>
            </a:r>
            <a:b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</a:b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в мире по данным на 2016 год составляет 621,5 (540,1 – 737,0) на 100000.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64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Каждый год регистрируется 125000 смертей больных эпилепсией.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64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Стандартизированные показатели смертности пациентов с эпилепсией в 2-7 раз – превышают общепопуляционные.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64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Преждевременная смертность больных эпилепсией обусловлена в том числе более частой травматизацией и суицидами, а также высоким уровнем соматической и психиатрической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коморбидности</a:t>
            </a:r>
            <a:r>
              <a:rPr lang="ru-RU" sz="1900" dirty="0">
                <a:solidFill>
                  <a:prstClr val="black"/>
                </a:solidFill>
                <a:latin typeface="Montserrat" panose="020B0604020202020204" charset="-52"/>
              </a:rPr>
              <a:t>.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B0604020202020204" charset="-52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643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Особое место среди причин смерти пациентов с эпилепсией занимает синдром внезапной смерти при эпилепсии, так как частота встречаемости этого синдрома среди молодых людей с эпилепсией, в особенности </a:t>
            </a:r>
            <a:r>
              <a:rPr kumimoji="0" 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фармакорезистентной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, по разным оценкам в 24</a:t>
            </a: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 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-</a:t>
            </a: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 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27 раз выше, чем в общей популяции.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0829" y="487735"/>
            <a:ext cx="4907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6433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Внимание – эпилепсия!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ED49CC-1557-6DF2-DF3A-B0EAEE2AF131}"/>
              </a:ext>
            </a:extLst>
          </p:cNvPr>
          <p:cNvSpPr txBox="1">
            <a:spLocks/>
          </p:cNvSpPr>
          <p:nvPr/>
        </p:nvSpPr>
        <p:spPr>
          <a:xfrm>
            <a:off x="11277599" y="6124575"/>
            <a:ext cx="5429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ontserrat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AA4858-5BEC-4D55-B319-846102A20919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556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50F6EB-CE53-B868-ECAF-4D1AAA12F956}"/>
              </a:ext>
            </a:extLst>
          </p:cNvPr>
          <p:cNvSpPr/>
          <p:nvPr/>
        </p:nvSpPr>
        <p:spPr>
          <a:xfrm>
            <a:off x="272132" y="3870235"/>
            <a:ext cx="1068541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Цель лечения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B0604020202020204" charset="-52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7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достижение стойкой ремиссии заболевания без каких-либо значимых побочных эффектов (нервно-психических, соматических и др.)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B0604020202020204" charset="-52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7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766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обеспечение профессиональной и социальной адаптации пациентов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6766"/>
              </a:solidFill>
              <a:effectLst/>
              <a:uLnTx/>
              <a:uFillTx/>
              <a:latin typeface="Montserrat" panose="020B0604020202020204" charset="-52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76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766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сохранение оптимального качества жизни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246329-50F8-806E-256F-E2DFE5B380BE}"/>
              </a:ext>
            </a:extLst>
          </p:cNvPr>
          <p:cNvSpPr/>
          <p:nvPr/>
        </p:nvSpPr>
        <p:spPr>
          <a:xfrm>
            <a:off x="272132" y="480835"/>
            <a:ext cx="1176021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6433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Самое главное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6766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– медикаментозное лечение эпилепсии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E142219-5A86-ABB5-0A1F-C1D42B424073}"/>
              </a:ext>
            </a:extLst>
          </p:cNvPr>
          <p:cNvSpPr/>
          <p:nvPr/>
        </p:nvSpPr>
        <p:spPr>
          <a:xfrm>
            <a:off x="753291" y="1760662"/>
            <a:ext cx="106854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Медикаментозное лечение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противоэпилептическими препаратами (ПЭП) является основным методом терапии эпилепсии.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B0604020202020204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B0604020202020204" charset="-52"/>
                <a:ea typeface="+mn-ea"/>
                <a:cs typeface="+mn-cs"/>
              </a:rPr>
              <a:t>В большинстве случаев лечение должно начинаться сразу после установления диагноза «Эпилепсия». </a:t>
            </a:r>
          </a:p>
        </p:txBody>
      </p:sp>
      <p:sp>
        <p:nvSpPr>
          <p:cNvPr id="7" name="Оранжевая линия">
            <a:extLst>
              <a:ext uri="{FF2B5EF4-FFF2-40B4-BE49-F238E27FC236}">
                <a16:creationId xmlns:a16="http://schemas.microsoft.com/office/drawing/2014/main" id="{F8D1A9EE-2D7A-8B2D-CCF8-3B1A56FDA0E7}"/>
              </a:ext>
            </a:extLst>
          </p:cNvPr>
          <p:cNvSpPr/>
          <p:nvPr/>
        </p:nvSpPr>
        <p:spPr>
          <a:xfrm>
            <a:off x="371475" y="1878228"/>
            <a:ext cx="112577" cy="1432239"/>
          </a:xfrm>
          <a:prstGeom prst="rect">
            <a:avLst/>
          </a:prstGeom>
          <a:solidFill>
            <a:srgbClr val="00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Номер слайда 4">
            <a:extLst>
              <a:ext uri="{FF2B5EF4-FFF2-40B4-BE49-F238E27FC236}">
                <a16:creationId xmlns:a16="http://schemas.microsoft.com/office/drawing/2014/main" id="{9D6B99F8-19BE-7425-9A3E-95B60A0E15B2}"/>
              </a:ext>
            </a:extLst>
          </p:cNvPr>
          <p:cNvSpPr txBox="1">
            <a:spLocks/>
          </p:cNvSpPr>
          <p:nvPr/>
        </p:nvSpPr>
        <p:spPr>
          <a:xfrm>
            <a:off x="11277599" y="6124575"/>
            <a:ext cx="5429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ontserrat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AA4858-5BEC-4D55-B319-846102A20919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787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2A8DEC5-6845-54A9-871C-17D9D852242B}"/>
              </a:ext>
            </a:extLst>
          </p:cNvPr>
          <p:cNvSpPr txBox="1">
            <a:spLocks/>
          </p:cNvSpPr>
          <p:nvPr/>
        </p:nvSpPr>
        <p:spPr>
          <a:xfrm>
            <a:off x="338017" y="537647"/>
            <a:ext cx="10772775" cy="4752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rgbClr val="006766"/>
                </a:solidFill>
                <a:latin typeface="Montserrat" pitchFamily="2" charset="-52"/>
                <a:ea typeface="+mj-ea"/>
                <a:cs typeface="+mj-cs"/>
              </a:defRPr>
            </a:lvl1pPr>
          </a:lstStyle>
          <a:p>
            <a:r>
              <a:rPr lang="ru-RU" sz="2800" b="1" dirty="0"/>
              <a:t>Лечение = базовая терапия + экстренная помощь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2E059D94-95E8-DEC7-8456-D494FFE6D994}"/>
              </a:ext>
            </a:extLst>
          </p:cNvPr>
          <p:cNvGrpSpPr/>
          <p:nvPr/>
        </p:nvGrpSpPr>
        <p:grpSpPr>
          <a:xfrm>
            <a:off x="6650037" y="1541398"/>
            <a:ext cx="1051382" cy="836837"/>
            <a:chOff x="11180820" y="-623858"/>
            <a:chExt cx="1692442" cy="1804549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EFAE7C40-C539-6A08-3D5D-E8D841C2558C}"/>
                </a:ext>
              </a:extLst>
            </p:cNvPr>
            <p:cNvSpPr/>
            <p:nvPr/>
          </p:nvSpPr>
          <p:spPr>
            <a:xfrm rot="20518447">
              <a:off x="11203915" y="-623858"/>
              <a:ext cx="1669347" cy="1804549"/>
            </a:xfrm>
            <a:prstGeom prst="roundRect">
              <a:avLst/>
            </a:prstGeom>
            <a:solidFill>
              <a:srgbClr val="FF64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Заголовок 1">
              <a:extLst>
                <a:ext uri="{FF2B5EF4-FFF2-40B4-BE49-F238E27FC236}">
                  <a16:creationId xmlns:a16="http://schemas.microsoft.com/office/drawing/2014/main" id="{ECE68DBF-7424-F032-4921-02F98D7B4018}"/>
                </a:ext>
              </a:extLst>
            </p:cNvPr>
            <p:cNvSpPr txBox="1">
              <a:spLocks/>
            </p:cNvSpPr>
            <p:nvPr/>
          </p:nvSpPr>
          <p:spPr>
            <a:xfrm rot="20537377">
              <a:off x="11180820" y="-79058"/>
              <a:ext cx="1655159" cy="71494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000" kern="1200">
                  <a:solidFill>
                    <a:srgbClr val="006766"/>
                  </a:solidFill>
                  <a:latin typeface="Montserrat" pitchFamily="2" charset="-52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2300" b="1" dirty="0">
                  <a:solidFill>
                    <a:schemeClr val="bg1"/>
                  </a:solidFill>
                </a:rPr>
                <a:t>ВРЕД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3244A3BC-9342-11B6-1C71-2D5CC9AB3DFF}"/>
              </a:ext>
            </a:extLst>
          </p:cNvPr>
          <p:cNvGrpSpPr/>
          <p:nvPr/>
        </p:nvGrpSpPr>
        <p:grpSpPr>
          <a:xfrm>
            <a:off x="3424195" y="1678100"/>
            <a:ext cx="1792860" cy="1676786"/>
            <a:chOff x="9834014" y="2663951"/>
            <a:chExt cx="1281082" cy="1393400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5F481253-9387-D3A0-73EF-D57C49568131}"/>
                </a:ext>
              </a:extLst>
            </p:cNvPr>
            <p:cNvSpPr/>
            <p:nvPr/>
          </p:nvSpPr>
          <p:spPr>
            <a:xfrm rot="20518447">
              <a:off x="9867730" y="2663951"/>
              <a:ext cx="1189893" cy="1341593"/>
            </a:xfrm>
            <a:prstGeom prst="roundRect">
              <a:avLst/>
            </a:prstGeom>
            <a:solidFill>
              <a:srgbClr val="00676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Заголовок 1">
              <a:extLst>
                <a:ext uri="{FF2B5EF4-FFF2-40B4-BE49-F238E27FC236}">
                  <a16:creationId xmlns:a16="http://schemas.microsoft.com/office/drawing/2014/main" id="{BAFF5761-372E-4602-A5EF-1D22617DB4F7}"/>
                </a:ext>
              </a:extLst>
            </p:cNvPr>
            <p:cNvSpPr txBox="1">
              <a:spLocks/>
            </p:cNvSpPr>
            <p:nvPr/>
          </p:nvSpPr>
          <p:spPr>
            <a:xfrm rot="20537377">
              <a:off x="9834014" y="2775672"/>
              <a:ext cx="1281082" cy="1281679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2000" kern="1200">
                  <a:solidFill>
                    <a:srgbClr val="006766"/>
                  </a:solidFill>
                  <a:latin typeface="Montserrat" pitchFamily="2" charset="-52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ПОЛЬЗА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72287120-0A5E-B52E-30CE-E767EF8344B4}"/>
              </a:ext>
            </a:extLst>
          </p:cNvPr>
          <p:cNvGrpSpPr/>
          <p:nvPr/>
        </p:nvGrpSpPr>
        <p:grpSpPr>
          <a:xfrm>
            <a:off x="3911816" y="2343240"/>
            <a:ext cx="3905876" cy="1294212"/>
            <a:chOff x="7299085" y="3933533"/>
            <a:chExt cx="4423992" cy="1465890"/>
          </a:xfrm>
        </p:grpSpPr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F2D9E2A6-B047-718F-C8D2-57A8A75634F5}"/>
                </a:ext>
              </a:extLst>
            </p:cNvPr>
            <p:cNvSpPr/>
            <p:nvPr/>
          </p:nvSpPr>
          <p:spPr>
            <a:xfrm>
              <a:off x="8966571" y="4594804"/>
              <a:ext cx="1247159" cy="80461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93F5028B-5348-971B-59A2-F07B044F11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9085" y="3933533"/>
              <a:ext cx="4423992" cy="1431064"/>
            </a:xfrm>
            <a:prstGeom prst="line">
              <a:avLst/>
            </a:prstGeom>
            <a:ln w="1397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4D8D672C-6ADE-2CA4-B680-E7E169296F8F}"/>
                </a:ext>
              </a:extLst>
            </p:cNvPr>
            <p:cNvSpPr/>
            <p:nvPr/>
          </p:nvSpPr>
          <p:spPr>
            <a:xfrm>
              <a:off x="9404240" y="4509494"/>
              <a:ext cx="319255" cy="31925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34671" y="4045457"/>
            <a:ext cx="6071053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/>
            <a:r>
              <a:rPr lang="ru-RU" sz="2400" b="1" dirty="0">
                <a:solidFill>
                  <a:srgbClr val="006766"/>
                </a:solidFill>
                <a:latin typeface="Montserrat" panose="020B0604020202020204" charset="-52"/>
              </a:rPr>
              <a:t>Польза: </a:t>
            </a:r>
          </a:p>
          <a:p>
            <a:pPr marL="450850"/>
            <a:br>
              <a:rPr lang="ru-RU" sz="1100" b="1" dirty="0">
                <a:latin typeface="Montserrat" panose="020B0604020202020204" charset="-52"/>
              </a:rPr>
            </a:br>
            <a:r>
              <a:rPr lang="ru-RU" sz="1700" b="1" dirty="0">
                <a:latin typeface="Montserrat" panose="020B0604020202020204" charset="-52"/>
              </a:rPr>
              <a:t>Баланс </a:t>
            </a:r>
            <a:r>
              <a:rPr lang="ru-RU" sz="1700" b="1" dirty="0" err="1">
                <a:latin typeface="Montserrat" panose="020B0604020202020204" charset="-52"/>
              </a:rPr>
              <a:t>седации</a:t>
            </a:r>
            <a:r>
              <a:rPr lang="ru-RU" sz="1700" b="1" dirty="0">
                <a:latin typeface="Montserrat" panose="020B0604020202020204" charset="-52"/>
              </a:rPr>
              <a:t> и контроля приступов!</a:t>
            </a:r>
          </a:p>
          <a:p>
            <a:pPr marL="450850"/>
            <a:r>
              <a:rPr lang="ru-RU" sz="900" b="1" dirty="0">
                <a:latin typeface="Montserrat" panose="020B0604020202020204" charset="-52"/>
              </a:rPr>
              <a:t> </a:t>
            </a:r>
            <a:br>
              <a:rPr lang="ru-RU" sz="1700" b="1" dirty="0">
                <a:latin typeface="Montserrat" panose="020B0604020202020204" charset="-52"/>
              </a:rPr>
            </a:br>
            <a:r>
              <a:rPr lang="ru-RU" sz="1700" b="1" dirty="0">
                <a:latin typeface="Montserrat" panose="020B0604020202020204" charset="-52"/>
              </a:rPr>
              <a:t>Человек  должен оставаться социализированным, но без избыточной </a:t>
            </a:r>
            <a:r>
              <a:rPr lang="ru-RU" sz="1700" b="1" dirty="0" err="1">
                <a:latin typeface="Montserrat" panose="020B0604020202020204" charset="-52"/>
              </a:rPr>
              <a:t>седации</a:t>
            </a:r>
            <a:r>
              <a:rPr lang="ru-RU" sz="1700" b="1" dirty="0">
                <a:latin typeface="Montserrat" panose="020B0604020202020204" charset="-52"/>
              </a:rPr>
              <a:t>.</a:t>
            </a:r>
          </a:p>
          <a:p>
            <a:pPr marL="450850"/>
            <a:endParaRPr lang="ru-RU" sz="900" b="1" dirty="0">
              <a:latin typeface="Montserrat" panose="020B0604020202020204" charset="-52"/>
            </a:endParaRPr>
          </a:p>
          <a:p>
            <a:pPr marL="450850"/>
            <a:r>
              <a:rPr lang="ru-RU" sz="1700" b="1" dirty="0">
                <a:latin typeface="Montserrat" panose="020B0604020202020204" charset="-52"/>
              </a:rPr>
              <a:t>Нельзя лишать пациента возможности активно жить.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376761" y="4051690"/>
            <a:ext cx="4803037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6433"/>
                </a:solidFill>
                <a:latin typeface="Montserrat" panose="020B0604020202020204" charset="-52"/>
              </a:rPr>
              <a:t>Вред: </a:t>
            </a:r>
          </a:p>
          <a:p>
            <a:br>
              <a:rPr lang="ru-RU" sz="1100" b="1" dirty="0">
                <a:latin typeface="Montserrat" panose="020B0604020202020204" charset="-52"/>
              </a:rPr>
            </a:br>
            <a:r>
              <a:rPr lang="ru-RU" sz="1700" b="1" dirty="0">
                <a:latin typeface="Montserrat" panose="020B0604020202020204" charset="-52"/>
              </a:rPr>
              <a:t>Неконтролируемые приступы, отсутствие адекватной терапии </a:t>
            </a:r>
            <a:br>
              <a:rPr lang="ru-RU" sz="1700" b="1" dirty="0">
                <a:latin typeface="Montserrat" panose="020B0604020202020204" charset="-52"/>
              </a:rPr>
            </a:br>
            <a:r>
              <a:rPr lang="ru-RU" sz="1700" b="1" dirty="0">
                <a:latin typeface="Montserrat" panose="020B0604020202020204" charset="-52"/>
              </a:rPr>
              <a:t>и должного наблюдения за </a:t>
            </a:r>
            <a:br>
              <a:rPr lang="ru-RU" sz="1700" b="1" dirty="0">
                <a:latin typeface="Montserrat" panose="020B0604020202020204" charset="-52"/>
              </a:rPr>
            </a:br>
            <a:r>
              <a:rPr lang="ru-RU" sz="1700" b="1" dirty="0">
                <a:latin typeface="Montserrat" panose="020B0604020202020204" charset="-52"/>
              </a:rPr>
              <a:t>пациентом</a:t>
            </a:r>
          </a:p>
        </p:txBody>
      </p:sp>
      <p:sp>
        <p:nvSpPr>
          <p:cNvPr id="9" name="Оранжевая линия">
            <a:extLst>
              <a:ext uri="{FF2B5EF4-FFF2-40B4-BE49-F238E27FC236}">
                <a16:creationId xmlns:a16="http://schemas.microsoft.com/office/drawing/2014/main" id="{44CB0A5E-3E62-B098-366C-EC273F63A7FC}"/>
              </a:ext>
            </a:extLst>
          </p:cNvPr>
          <p:cNvSpPr/>
          <p:nvPr/>
        </p:nvSpPr>
        <p:spPr>
          <a:xfrm>
            <a:off x="371475" y="4165981"/>
            <a:ext cx="112577" cy="2265076"/>
          </a:xfrm>
          <a:prstGeom prst="rect">
            <a:avLst/>
          </a:prstGeom>
          <a:solidFill>
            <a:srgbClr val="00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Оранжевая линия">
            <a:extLst>
              <a:ext uri="{FF2B5EF4-FFF2-40B4-BE49-F238E27FC236}">
                <a16:creationId xmlns:a16="http://schemas.microsoft.com/office/drawing/2014/main" id="{BD3E219A-28EA-42FE-A28E-433EA2DA8BFD}"/>
              </a:ext>
            </a:extLst>
          </p:cNvPr>
          <p:cNvSpPr/>
          <p:nvPr/>
        </p:nvSpPr>
        <p:spPr>
          <a:xfrm>
            <a:off x="7071461" y="4165981"/>
            <a:ext cx="112577" cy="2265076"/>
          </a:xfrm>
          <a:prstGeom prst="rect">
            <a:avLst/>
          </a:prstGeom>
          <a:solidFill>
            <a:srgbClr val="EF7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Номер слайда 4">
            <a:extLst>
              <a:ext uri="{FF2B5EF4-FFF2-40B4-BE49-F238E27FC236}">
                <a16:creationId xmlns:a16="http://schemas.microsoft.com/office/drawing/2014/main" id="{D228AF00-1FC9-24BE-8839-4475DCF06FD4}"/>
              </a:ext>
            </a:extLst>
          </p:cNvPr>
          <p:cNvSpPr txBox="1">
            <a:spLocks/>
          </p:cNvSpPr>
          <p:nvPr/>
        </p:nvSpPr>
        <p:spPr>
          <a:xfrm>
            <a:off x="11277599" y="6124575"/>
            <a:ext cx="5429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ontserrat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AA4858-5BEC-4D55-B319-846102A20919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109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579CAF5-BEE8-9227-15C7-FD7C41DF83CB}"/>
              </a:ext>
            </a:extLst>
          </p:cNvPr>
          <p:cNvSpPr txBox="1">
            <a:spLocks/>
          </p:cNvSpPr>
          <p:nvPr/>
        </p:nvSpPr>
        <p:spPr>
          <a:xfrm>
            <a:off x="275879" y="296138"/>
            <a:ext cx="110674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6766"/>
                </a:solidFill>
                <a:latin typeface="Montserrat" pitchFamily="2" charset="-52"/>
              </a:rPr>
              <a:t>Что ОБЯЗАТЕЛЬНО для обеспечения грамотной базовой терапии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5879" y="1864530"/>
            <a:ext cx="1164024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006766"/>
              </a:buClr>
              <a:buFont typeface="Arial" panose="020B0604020202020204" pitchFamily="34" charset="0"/>
              <a:buChar char="•"/>
            </a:pPr>
            <a:r>
              <a:rPr lang="ru-RU" sz="1900" dirty="0">
                <a:latin typeface="Montserrat" panose="020B0604020202020204" charset="-52"/>
              </a:rPr>
              <a:t>Плановое (диспансерное) наблюдение неврологом</a:t>
            </a:r>
          </a:p>
          <a:p>
            <a:pPr marL="285750" indent="-285750">
              <a:spcBef>
                <a:spcPts val="1200"/>
              </a:spcBef>
              <a:buClr>
                <a:srgbClr val="006766"/>
              </a:buClr>
              <a:buFont typeface="Arial" panose="020B0604020202020204" pitchFamily="34" charset="0"/>
              <a:buChar char="•"/>
            </a:pPr>
            <a:r>
              <a:rPr lang="ru-RU" sz="1900" dirty="0">
                <a:latin typeface="Montserrat" panose="020B0604020202020204" charset="-52"/>
              </a:rPr>
              <a:t>Контролировать выполнение рекомендаций невролога (строгое соблюдение режима приёма и дозировок препаратов)</a:t>
            </a:r>
          </a:p>
          <a:p>
            <a:pPr marL="285750" indent="-285750">
              <a:spcBef>
                <a:spcPts val="1200"/>
              </a:spcBef>
              <a:buClr>
                <a:srgbClr val="006766"/>
              </a:buClr>
              <a:buFont typeface="Arial" panose="020B0604020202020204" pitchFamily="34" charset="0"/>
              <a:buChar char="•"/>
            </a:pPr>
            <a:r>
              <a:rPr lang="ru-RU" sz="1900" dirty="0">
                <a:latin typeface="Montserrat" panose="020B0604020202020204" charset="-52"/>
              </a:rPr>
              <a:t>Ведение дневника приступов с видеофиксацией</a:t>
            </a:r>
          </a:p>
          <a:p>
            <a:pPr marL="285750" indent="-285750">
              <a:spcBef>
                <a:spcPts val="1200"/>
              </a:spcBef>
              <a:buClr>
                <a:srgbClr val="006766"/>
              </a:buClr>
              <a:buFont typeface="Arial" panose="020B0604020202020204" pitchFamily="34" charset="0"/>
              <a:buChar char="•"/>
            </a:pPr>
            <a:endParaRPr lang="ru-RU" sz="100" dirty="0">
              <a:latin typeface="Montserrat" panose="020B0604020202020204" charset="-52"/>
            </a:endParaRPr>
          </a:p>
          <a:p>
            <a:pPr marL="285750" indent="-285750">
              <a:buClr>
                <a:srgbClr val="006766"/>
              </a:buClr>
              <a:buFont typeface="Arial" panose="020B0604020202020204" pitchFamily="34" charset="0"/>
              <a:buChar char="•"/>
            </a:pPr>
            <a:r>
              <a:rPr lang="ru-RU" sz="1900" dirty="0">
                <a:latin typeface="Montserrat" panose="020B0604020202020204" charset="-52"/>
              </a:rPr>
              <a:t>Привлечь невролога для консультации по коррекции терапии в случае:</a:t>
            </a:r>
          </a:p>
          <a:p>
            <a:pPr marL="285750" indent="-285750">
              <a:buClr>
                <a:srgbClr val="006766"/>
              </a:buClr>
              <a:buFont typeface="Arial" panose="020B0604020202020204" pitchFamily="34" charset="0"/>
              <a:buChar char="•"/>
            </a:pPr>
            <a:endParaRPr lang="ru-RU" sz="300" dirty="0">
              <a:latin typeface="Montserrat" panose="020B0604020202020204" charset="-52"/>
            </a:endParaRPr>
          </a:p>
          <a:p>
            <a:pPr marL="263525"/>
            <a:r>
              <a:rPr lang="ru-RU" sz="1900" dirty="0">
                <a:latin typeface="Montserrat" panose="020B0604020202020204" charset="-52"/>
              </a:rPr>
              <a:t>-  изменения веса</a:t>
            </a:r>
          </a:p>
          <a:p>
            <a:pPr marL="263525"/>
            <a:r>
              <a:rPr lang="ru-RU" sz="1900" dirty="0">
                <a:latin typeface="Montserrat" panose="020B0604020202020204" charset="-52"/>
              </a:rPr>
              <a:t>-  увеличения частоты приступов</a:t>
            </a:r>
          </a:p>
          <a:p>
            <a:pPr marL="263525"/>
            <a:r>
              <a:rPr lang="ru-RU" sz="1900" dirty="0">
                <a:latin typeface="Montserrat" panose="020B0604020202020204" charset="-52"/>
              </a:rPr>
              <a:t>-  изменения характера приступов</a:t>
            </a:r>
          </a:p>
          <a:p>
            <a:pPr marL="263525"/>
            <a:r>
              <a:rPr lang="ru-RU" sz="1900" dirty="0">
                <a:latin typeface="Montserrat" panose="020B0604020202020204" charset="-52"/>
              </a:rPr>
              <a:t>-  сохранения приступов при получении ребёнком &gt; 3-х препаратов</a:t>
            </a:r>
          </a:p>
          <a:p>
            <a:pPr marL="285750" indent="-285750">
              <a:spcBef>
                <a:spcPts val="1200"/>
              </a:spcBef>
              <a:buClr>
                <a:srgbClr val="006766"/>
              </a:buClr>
              <a:buFont typeface="Arial" panose="020B0604020202020204" pitchFamily="34" charset="0"/>
              <a:buChar char="•"/>
            </a:pPr>
            <a:r>
              <a:rPr lang="ru-RU" sz="1900" dirty="0">
                <a:latin typeface="Montserrat" panose="020B0604020202020204" charset="-52"/>
              </a:rPr>
              <a:t>Маршрутизировать ребёнка в профильное отделение или отделение паллиативной помощи при невозможности коррекции на амбулаторном этапе</a:t>
            </a:r>
          </a:p>
          <a:p>
            <a:pPr marL="285750" indent="-285750">
              <a:spcBef>
                <a:spcPts val="1200"/>
              </a:spcBef>
              <a:buClr>
                <a:srgbClr val="006766"/>
              </a:buClr>
              <a:buFont typeface="Arial" panose="020B0604020202020204" pitchFamily="34" charset="0"/>
              <a:buChar char="•"/>
            </a:pPr>
            <a:r>
              <a:rPr lang="ru-RU" sz="1900" dirty="0">
                <a:latin typeface="Montserrat" panose="020B0604020202020204" charset="-52"/>
              </a:rPr>
              <a:t>Не допускать самостоятельного изменения терапии из-за отсутствия препарата</a:t>
            </a:r>
          </a:p>
        </p:txBody>
      </p:sp>
      <p:sp>
        <p:nvSpPr>
          <p:cNvPr id="2" name="Номер слайда 4">
            <a:extLst>
              <a:ext uri="{FF2B5EF4-FFF2-40B4-BE49-F238E27FC236}">
                <a16:creationId xmlns:a16="http://schemas.microsoft.com/office/drawing/2014/main" id="{A37662A8-51BD-BEE6-8DBF-3D660FA4D547}"/>
              </a:ext>
            </a:extLst>
          </p:cNvPr>
          <p:cNvSpPr txBox="1">
            <a:spLocks/>
          </p:cNvSpPr>
          <p:nvPr/>
        </p:nvSpPr>
        <p:spPr>
          <a:xfrm>
            <a:off x="11277599" y="6124575"/>
            <a:ext cx="5429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ontserrat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AA4858-5BEC-4D55-B319-846102A20919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26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339" y="2136841"/>
            <a:ext cx="11479971" cy="366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400"/>
              </a:spcBef>
              <a:buClr>
                <a:srgbClr val="FF6433"/>
              </a:buClr>
              <a:buFont typeface="Arial" panose="020B0604020202020204" pitchFamily="34" charset="0"/>
              <a:buChar char="•"/>
            </a:pPr>
            <a:r>
              <a:rPr lang="ru-RU" sz="1900" dirty="0">
                <a:latin typeface="Montserrat" panose="020B0604020202020204" charset="-52"/>
              </a:rPr>
              <a:t>Постановка диагноза ЭС не вызывает затруднений: при нём судорожные приступы следуют один за другим и в промежутке между ними пациент не приходит в сознание</a:t>
            </a:r>
          </a:p>
          <a:p>
            <a:pPr marL="342900" indent="-342900">
              <a:spcBef>
                <a:spcPts val="1400"/>
              </a:spcBef>
              <a:buClr>
                <a:srgbClr val="FF6433"/>
              </a:buClr>
              <a:buFont typeface="Arial" panose="020B0604020202020204" pitchFamily="34" charset="0"/>
              <a:buChar char="•"/>
            </a:pPr>
            <a:r>
              <a:rPr lang="ru-RU" sz="1900" dirty="0">
                <a:latin typeface="Montserrat" panose="020B0604020202020204" charset="-52"/>
              </a:rPr>
              <a:t>Это результат отказа механизмов, ответственных за прекращение, либо инициация механизмов, ведущих к аномально пролонгированным приступам после временной точки t1 (время начала лечения), которые могут иметь долгосрочные последствия после рубежа t2 (время начала долгосрочных изменений), включающие нейрональную смерть, нейрональное повреждение, перестройку нейронных связей. </a:t>
            </a:r>
            <a:r>
              <a:rPr lang="ru-RU" sz="1900" b="1" dirty="0">
                <a:latin typeface="Montserrat" panose="020B0604020202020204" charset="-52"/>
              </a:rPr>
              <a:t>Временные параметры: тонико-клонический эпилептический статус t1 – 5 мин, </a:t>
            </a:r>
            <a:br>
              <a:rPr lang="ru-RU" sz="1900" b="1" dirty="0">
                <a:latin typeface="Montserrat" panose="020B0604020202020204" charset="-52"/>
              </a:rPr>
            </a:br>
            <a:r>
              <a:rPr lang="ru-RU" sz="1900" b="1" dirty="0">
                <a:latin typeface="Montserrat" panose="020B0604020202020204" charset="-52"/>
              </a:rPr>
              <a:t>t2 – 30 мин</a:t>
            </a:r>
            <a:endParaRPr lang="ru-RU" sz="1900" dirty="0">
              <a:latin typeface="Montserrat" panose="020B0604020202020204" charset="-52"/>
            </a:endParaRPr>
          </a:p>
          <a:p>
            <a:pPr marL="342900" indent="-342900">
              <a:spcBef>
                <a:spcPts val="1400"/>
              </a:spcBef>
              <a:buClr>
                <a:srgbClr val="FF6433"/>
              </a:buClr>
              <a:buFont typeface="Arial" panose="020B0604020202020204" pitchFamily="34" charset="0"/>
              <a:buChar char="•"/>
            </a:pPr>
            <a:r>
              <a:rPr lang="ru-RU" sz="1900" dirty="0">
                <a:latin typeface="Montserrat" panose="020B0604020202020204" charset="-52"/>
              </a:rPr>
              <a:t>При ЭС судорожный синдром инициирует развитие </a:t>
            </a:r>
            <a:r>
              <a:rPr lang="ru-RU" sz="1900" dirty="0" err="1">
                <a:latin typeface="Montserrat" panose="020B0604020202020204" charset="-52"/>
              </a:rPr>
              <a:t>жизнеугрожающих</a:t>
            </a:r>
            <a:r>
              <a:rPr lang="ru-RU" sz="1900" dirty="0">
                <a:latin typeface="Montserrat" panose="020B0604020202020204" charset="-52"/>
              </a:rPr>
              <a:t> расстройств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B16F07-374B-34FD-1075-9B54823586F8}"/>
              </a:ext>
            </a:extLst>
          </p:cNvPr>
          <p:cNvSpPr/>
          <p:nvPr/>
        </p:nvSpPr>
        <p:spPr>
          <a:xfrm>
            <a:off x="265340" y="511815"/>
            <a:ext cx="1316164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006766"/>
                </a:solidFill>
                <a:latin typeface="Montserrat" panose="020B0604020202020204" charset="-52"/>
              </a:rPr>
              <a:t>Повреждающее воздействие судорожных припадков на мозг </a:t>
            </a:r>
            <a:br>
              <a:rPr lang="ru-RU" sz="2600" b="1" dirty="0">
                <a:solidFill>
                  <a:srgbClr val="006766"/>
                </a:solidFill>
                <a:latin typeface="Montserrat" panose="020B0604020202020204" charset="-52"/>
              </a:rPr>
            </a:br>
            <a:r>
              <a:rPr lang="ru-RU" sz="2600" b="1" dirty="0">
                <a:solidFill>
                  <a:srgbClr val="006766"/>
                </a:solidFill>
                <a:latin typeface="Montserrat" panose="020B0604020202020204" charset="-52"/>
              </a:rPr>
              <a:t>выражено максимально при </a:t>
            </a:r>
            <a:r>
              <a:rPr lang="ru-RU" sz="2600" b="1" dirty="0">
                <a:solidFill>
                  <a:srgbClr val="FF6433"/>
                </a:solidFill>
                <a:latin typeface="Montserrat" panose="020B0604020202020204" charset="-52"/>
              </a:rPr>
              <a:t>ЭПИЛЕПТИЧЕСКОМ СТАТУСЕ  </a:t>
            </a:r>
          </a:p>
        </p:txBody>
      </p:sp>
      <p:sp>
        <p:nvSpPr>
          <p:cNvPr id="4" name="Номер слайда 4">
            <a:extLst>
              <a:ext uri="{FF2B5EF4-FFF2-40B4-BE49-F238E27FC236}">
                <a16:creationId xmlns:a16="http://schemas.microsoft.com/office/drawing/2014/main" id="{EAF9F2AA-75B7-97DE-1FE1-019141676D03}"/>
              </a:ext>
            </a:extLst>
          </p:cNvPr>
          <p:cNvSpPr txBox="1">
            <a:spLocks/>
          </p:cNvSpPr>
          <p:nvPr/>
        </p:nvSpPr>
        <p:spPr>
          <a:xfrm>
            <a:off x="11277599" y="6124575"/>
            <a:ext cx="5429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Montserrat" pitchFamily="2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AA4858-5BEC-4D55-B319-846102A20919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6543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13538</TotalTime>
  <Words>2252</Words>
  <Application>Microsoft Office PowerPoint</Application>
  <PresentationFormat>Широкоэкранный</PresentationFormat>
  <Paragraphs>228</Paragraphs>
  <Slides>26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Wingdings</vt:lpstr>
      <vt:lpstr>Calibri</vt:lpstr>
      <vt:lpstr>Times New Roman</vt:lpstr>
      <vt:lpstr>Arial</vt:lpstr>
      <vt:lpstr>Montserrat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Современные препараты – трансмукозальные формы БДЗ</vt:lpstr>
      <vt:lpstr>Презентация PowerPoint</vt:lpstr>
      <vt:lpstr>Преимущества трансмукозального введения </vt:lpstr>
      <vt:lpstr>Презентация PowerPoint</vt:lpstr>
      <vt:lpstr>Презентация PowerPoint</vt:lpstr>
      <vt:lpstr>Кто имеет право назначить сибазон и мидазолам</vt:lpstr>
      <vt:lpstr>Справка: из Методических рекомендаций</vt:lpstr>
      <vt:lpstr>Механизм получения препаратов</vt:lpstr>
      <vt:lpstr>Хранить сибазон и мидазолам в интернатах  можно без медицинской лицензии!  </vt:lpstr>
      <vt:lpstr>Справка: из Методических рекомендаций</vt:lpstr>
      <vt:lpstr>Презентация PowerPoint</vt:lpstr>
      <vt:lpstr>Что ОБЯЗАТЕЛЬНО для грамотного оказания  экстренной помощи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</dc:title>
  <dc:creator>Admin</dc:creator>
  <cp:lastModifiedBy>слеп кристина</cp:lastModifiedBy>
  <cp:revision>208</cp:revision>
  <dcterms:created xsi:type="dcterms:W3CDTF">2025-10-18T18:09:14Z</dcterms:created>
  <dcterms:modified xsi:type="dcterms:W3CDTF">2026-06-18T09:58:19Z</dcterms:modified>
</cp:coreProperties>
</file>