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8" r:id="rId3"/>
    <p:sldId id="304" r:id="rId4"/>
    <p:sldId id="290" r:id="rId5"/>
    <p:sldId id="359" r:id="rId6"/>
    <p:sldId id="356" r:id="rId7"/>
    <p:sldId id="357" r:id="rId8"/>
    <p:sldId id="360" r:id="rId9"/>
    <p:sldId id="361" r:id="rId10"/>
    <p:sldId id="362" r:id="rId11"/>
    <p:sldId id="363" r:id="rId12"/>
    <p:sldId id="336" r:id="rId13"/>
    <p:sldId id="358" r:id="rId14"/>
    <p:sldId id="365" r:id="rId15"/>
    <p:sldId id="364" r:id="rId16"/>
    <p:sldId id="379" r:id="rId17"/>
    <p:sldId id="380" r:id="rId18"/>
    <p:sldId id="381" r:id="rId19"/>
    <p:sldId id="382" r:id="rId20"/>
    <p:sldId id="383" r:id="rId21"/>
    <p:sldId id="384" r:id="rId22"/>
    <p:sldId id="385" r:id="rId23"/>
    <p:sldId id="366" r:id="rId24"/>
    <p:sldId id="367" r:id="rId25"/>
    <p:sldId id="368" r:id="rId26"/>
    <p:sldId id="373" r:id="rId27"/>
    <p:sldId id="318" r:id="rId28"/>
    <p:sldId id="334" r:id="rId29"/>
    <p:sldId id="346" r:id="rId30"/>
    <p:sldId id="369" r:id="rId31"/>
    <p:sldId id="370" r:id="rId32"/>
    <p:sldId id="371" r:id="rId33"/>
    <p:sldId id="338" r:id="rId34"/>
    <p:sldId id="372" r:id="rId35"/>
    <p:sldId id="374" r:id="rId36"/>
    <p:sldId id="375" r:id="rId37"/>
    <p:sldId id="376" r:id="rId38"/>
    <p:sldId id="347" r:id="rId39"/>
    <p:sldId id="377" r:id="rId40"/>
    <p:sldId id="378" r:id="rId41"/>
    <p:sldId id="333" r:id="rId42"/>
    <p:sldId id="297" r:id="rId43"/>
  </p:sldIdLst>
  <p:sldSz cx="9001125" cy="558006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09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6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A7BF"/>
    <a:srgbClr val="2E7D96"/>
    <a:srgbClr val="286E84"/>
    <a:srgbClr val="E2F3F6"/>
    <a:srgbClr val="12414A"/>
    <a:srgbClr val="BCE2EA"/>
    <a:srgbClr val="C8E7EE"/>
    <a:srgbClr val="C2E5EC"/>
    <a:srgbClr val="C5E6ED"/>
    <a:srgbClr val="D9E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 autoAdjust="0"/>
    <p:restoredTop sz="98403" autoAdjust="0"/>
  </p:normalViewPr>
  <p:slideViewPr>
    <p:cSldViewPr>
      <p:cViewPr varScale="1">
        <p:scale>
          <a:sx n="90" d="100"/>
          <a:sy n="90" d="100"/>
        </p:scale>
        <p:origin x="1170" y="78"/>
      </p:cViewPr>
      <p:guideLst>
        <p:guide orient="horz" pos="3209"/>
        <p:guide pos="295"/>
        <p:guide orient="horz" pos="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5086" y="1733437"/>
            <a:ext cx="7650956" cy="1196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0169" y="3162038"/>
            <a:ext cx="6300788" cy="14260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2086" y="210549"/>
            <a:ext cx="2072134" cy="44989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60997" y="210549"/>
            <a:ext cx="6071071" cy="44989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028" y="3585708"/>
            <a:ext cx="7650956" cy="11082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11028" y="2365069"/>
            <a:ext cx="7650956" cy="12206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0998" y="1229686"/>
            <a:ext cx="4070820" cy="34797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1837" y="1229686"/>
            <a:ext cx="4072384" cy="347978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8" y="223467"/>
            <a:ext cx="8101012" cy="93001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057" y="1249061"/>
            <a:ext cx="3977060" cy="5205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0057" y="1769604"/>
            <a:ext cx="3977060" cy="32149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449" y="1249061"/>
            <a:ext cx="3978623" cy="5205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449" y="1769604"/>
            <a:ext cx="3978623" cy="321499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8" y="222169"/>
            <a:ext cx="2961308" cy="94551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19192" y="222174"/>
            <a:ext cx="5031879" cy="47624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0058" y="1167680"/>
            <a:ext cx="2961308" cy="3816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4289" y="3906044"/>
            <a:ext cx="5400675" cy="46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64289" y="498590"/>
            <a:ext cx="5400675" cy="3348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4289" y="4367175"/>
            <a:ext cx="5400675" cy="6548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058" y="223467"/>
            <a:ext cx="8101012" cy="9300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0058" y="1302019"/>
            <a:ext cx="8101012" cy="3682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0058" y="5171893"/>
            <a:ext cx="2100262" cy="297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E975C-9F86-4684-BFBC-ACD4D06F090F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75386" y="5171893"/>
            <a:ext cx="2850356" cy="297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0808" y="5171893"/>
            <a:ext cx="2100262" cy="297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06940-35CF-4FA8-8980-B0A73F5780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801850">
            <a:off x="6526276" y="2907064"/>
            <a:ext cx="1328783" cy="106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355679" y="928984"/>
            <a:ext cx="8105434" cy="489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100"/>
              </a:lnSpc>
            </a:pPr>
            <a:r>
              <a:rPr lang="ru-RU" sz="3000" b="1" dirty="0" smtClean="0">
                <a:solidFill>
                  <a:srgbClr val="286E84"/>
                </a:solidFill>
                <a:latin typeface="Georgia" pitchFamily="18" charset="0"/>
              </a:rPr>
              <a:t>Социальное обслуживание на дому</a:t>
            </a:r>
            <a:endParaRPr lang="ru-RU" sz="30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3" name="Группа 16"/>
          <p:cNvGrpSpPr/>
          <p:nvPr/>
        </p:nvGrpSpPr>
        <p:grpSpPr>
          <a:xfrm>
            <a:off x="468002" y="485711"/>
            <a:ext cx="8064896" cy="12255"/>
            <a:chOff x="540122" y="1764556"/>
            <a:chExt cx="8064896" cy="13444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>
              <a:off x="540122" y="1764556"/>
              <a:ext cx="8064896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Прямоугольник 36"/>
          <p:cNvSpPr/>
          <p:nvPr/>
        </p:nvSpPr>
        <p:spPr>
          <a:xfrm>
            <a:off x="355678" y="2561544"/>
            <a:ext cx="7256017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Анна Повалихина, </a:t>
            </a:r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600"/>
              </a:lnSpc>
            </a:pPr>
            <a:endParaRPr 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юрисконсульт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проекта «Помощь детям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»</a:t>
            </a:r>
            <a:b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</a:b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Благотворительного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фонда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помощи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хосписам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«Вера»</a:t>
            </a:r>
          </a:p>
        </p:txBody>
      </p:sp>
      <p:grpSp>
        <p:nvGrpSpPr>
          <p:cNvPr id="21" name="Группа 40"/>
          <p:cNvGrpSpPr/>
          <p:nvPr/>
        </p:nvGrpSpPr>
        <p:grpSpPr>
          <a:xfrm>
            <a:off x="5742238" y="4446261"/>
            <a:ext cx="2790881" cy="752523"/>
            <a:chOff x="4132554" y="-1458559"/>
            <a:chExt cx="4337096" cy="1169439"/>
          </a:xfrm>
        </p:grpSpPr>
        <p:pic>
          <p:nvPicPr>
            <p:cNvPr id="22" name="Рисунок 21" descr="BIG_logoVera_green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03443" y="-1458559"/>
              <a:ext cx="1666207" cy="1169439"/>
            </a:xfrm>
            <a:prstGeom prst="rect">
              <a:avLst/>
            </a:prstGeom>
          </p:spPr>
        </p:pic>
        <p:pic>
          <p:nvPicPr>
            <p:cNvPr id="23" name="Рисунок 22" descr="ЖнвОЖ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32554" y="-1150714"/>
              <a:ext cx="2436604" cy="633582"/>
            </a:xfrm>
            <a:prstGeom prst="rect">
              <a:avLst/>
            </a:prstGeom>
          </p:spPr>
        </p:pic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03" y="4452161"/>
            <a:ext cx="2011414" cy="602603"/>
          </a:xfrm>
          <a:prstGeom prst="rect">
            <a:avLst/>
          </a:prstGeom>
        </p:spPr>
      </p:pic>
      <p:cxnSp>
        <p:nvCxnSpPr>
          <p:cNvPr id="16" name="Прямая соединительная линия 15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16960258">
            <a:off x="5138889" y="3794341"/>
            <a:ext cx="574838" cy="73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Обязанности получателей социальных услуг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503107"/>
            <a:ext cx="8391402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1) предоставлять в соответствии с нормативными правовыми актами субъекта Российской Федерации сведения и документы, необходимые для предоставления социальных услуг;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2</a:t>
            </a:r>
            <a:r>
              <a:rPr lang="ru-RU" sz="1600" dirty="0">
                <a:latin typeface="Georgia" pitchFamily="18" charset="0"/>
              </a:rPr>
              <a:t>) своевременно информировать поставщиков социальных услуг об изменении обстоятельств, обусловливающих потребность в предоставлении социальных услуг;</a:t>
            </a:r>
          </a:p>
          <a:p>
            <a:pPr>
              <a:lnSpc>
                <a:spcPts val="1800"/>
              </a:lnSpc>
              <a:spcAft>
                <a:spcPts val="2400"/>
              </a:spcAft>
            </a:pPr>
            <a:r>
              <a:rPr lang="ru-RU" sz="1600" dirty="0" smtClean="0">
                <a:latin typeface="Georgia" pitchFamily="18" charset="0"/>
              </a:rPr>
              <a:t>3</a:t>
            </a:r>
            <a:r>
              <a:rPr lang="ru-RU" sz="1600" dirty="0">
                <a:latin typeface="Georgia" pitchFamily="18" charset="0"/>
              </a:rPr>
              <a:t>) соблюдать условия договора о предоставлении социальных услуг, заключенного с поставщиком социальных услуг, в том числе своевременно и в полном объеме оплачивать стоимость предоставленных социальных услуг при их предоставлении за плату или частичную плату.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10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98689" flipV="1">
            <a:off x="6427642" y="579383"/>
            <a:ext cx="445458" cy="63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1998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Обязанности </a:t>
            </a: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поставщиков </a:t>
            </a: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социальных услуг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323289"/>
            <a:ext cx="839140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…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4) предоставлять бесплатно в доступной форме получателям социальных услуг или их законным представителям информацию об их правах и обязанностях, о видах социальных услуг, сроках, порядке и об условиях их предоставления, о тарифах на эти услуги и об их стоимости для получателя социальных услуг либо о возможности получать их бесплатно</a:t>
            </a:r>
            <a:r>
              <a:rPr lang="ru-RU" sz="1600" dirty="0" smtClean="0">
                <a:latin typeface="Georgia" pitchFamily="18" charset="0"/>
              </a:rPr>
              <a:t>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…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12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98689" flipV="1">
            <a:off x="6427642" y="579383"/>
            <a:ext cx="445458" cy="63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81590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291009" y="1635401"/>
            <a:ext cx="465107" cy="312826"/>
          </a:xfrm>
          <a:prstGeom prst="rect">
            <a:avLst/>
          </a:prstGeom>
        </p:spPr>
      </p:pic>
      <p:pic>
        <p:nvPicPr>
          <p:cNvPr id="18" name="Рисунок 17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299104" y="3078364"/>
            <a:ext cx="470314" cy="312826"/>
          </a:xfrm>
          <a:prstGeom prst="rect">
            <a:avLst/>
          </a:prstGeom>
        </p:spPr>
      </p:pic>
      <p:grpSp>
        <p:nvGrpSpPr>
          <p:cNvPr id="12" name="Группа 11"/>
          <p:cNvGrpSpPr/>
          <p:nvPr/>
        </p:nvGrpSpPr>
        <p:grpSpPr>
          <a:xfrm>
            <a:off x="1044083" y="979845"/>
            <a:ext cx="6984971" cy="3250387"/>
            <a:chOff x="1898959" y="740135"/>
            <a:chExt cx="6226023" cy="3250387"/>
          </a:xfrm>
        </p:grpSpPr>
        <p:sp>
          <p:nvSpPr>
            <p:cNvPr id="4" name="CustomShape 2"/>
            <p:cNvSpPr/>
            <p:nvPr/>
          </p:nvSpPr>
          <p:spPr>
            <a:xfrm>
              <a:off x="1898960" y="740135"/>
              <a:ext cx="6226022" cy="602272"/>
            </a:xfrm>
            <a:prstGeom prst="rect">
              <a:avLst/>
            </a:prstGeom>
            <a:solidFill>
              <a:srgbClr val="59A7BF"/>
            </a:solidFill>
            <a:ln w="9525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66445" tIns="33223" rIns="66445" bIns="33223" anchor="ctr">
              <a:no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   </a:t>
              </a:r>
              <a:r>
                <a:rPr lang="ru-RU" sz="1900" b="1" spc="-1" dirty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Министерство труда и социальной защиты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РФ</a:t>
              </a:r>
              <a:endParaRPr lang="ru-RU" sz="1900" b="1" spc="-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5" name="CustomShape 2"/>
            <p:cNvSpPr/>
            <p:nvPr/>
          </p:nvSpPr>
          <p:spPr>
            <a:xfrm>
              <a:off x="1898959" y="1794728"/>
              <a:ext cx="6226022" cy="1016104"/>
            </a:xfrm>
            <a:prstGeom prst="rect">
              <a:avLst/>
            </a:prstGeom>
            <a:solidFill>
              <a:srgbClr val="59A7BF"/>
            </a:solidFill>
            <a:ln w="9525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66445" tIns="33223" rIns="66445" bIns="33223" anchor="ctr">
              <a:no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  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орган </a:t>
              </a:r>
              <a:r>
                <a:rPr lang="ru-RU" sz="1900" b="1" spc="-1" dirty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государственной власти субъекта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РФ, осуществляющий полномочия </a:t>
              </a:r>
              <a:r>
                <a:rPr lang="ru-RU" sz="1900" b="1" spc="-1" dirty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в сфере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СО </a:t>
              </a:r>
              <a:r>
                <a:rPr lang="ru-RU" sz="1900" b="1" spc="-1" dirty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на территории субъекта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РФ</a:t>
              </a:r>
              <a:endParaRPr lang="ru-RU" sz="1900" b="1" spc="-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  <p:sp>
          <p:nvSpPr>
            <p:cNvPr id="19" name="CustomShape 2"/>
            <p:cNvSpPr/>
            <p:nvPr/>
          </p:nvSpPr>
          <p:spPr>
            <a:xfrm>
              <a:off x="1898959" y="3263154"/>
              <a:ext cx="6226022" cy="727368"/>
            </a:xfrm>
            <a:prstGeom prst="rect">
              <a:avLst/>
            </a:prstGeom>
            <a:solidFill>
              <a:srgbClr val="59A7BF"/>
            </a:solidFill>
            <a:ln w="9525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66445" tIns="33223" rIns="66445" bIns="33223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  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организации, уполномоченные </a:t>
              </a:r>
              <a:r>
                <a:rPr lang="ru-RU" sz="1900" b="1" spc="-1" dirty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на признание граждан нуждающимися </a:t>
              </a:r>
              <a:r>
                <a:rPr lang="ru-RU" sz="1900" b="1" spc="-1" dirty="0" smtClean="0">
                  <a:solidFill>
                    <a:schemeClr val="bg1"/>
                  </a:solidFill>
                  <a:latin typeface="Georgia" pitchFamily="18" charset="0"/>
                  <a:ea typeface="DejaVu Sans"/>
                </a:rPr>
                <a:t>в СО</a:t>
              </a:r>
              <a:endParaRPr lang="ru-RU" sz="1900" b="1" spc="-1" dirty="0">
                <a:solidFill>
                  <a:schemeClr val="bg1"/>
                </a:solidFill>
                <a:latin typeface="Georgia" pitchFamily="18" charset="0"/>
              </a:endParaRPr>
            </a:p>
          </p:txBody>
        </p:sp>
      </p:grpSp>
      <p:cxnSp>
        <p:nvCxnSpPr>
          <p:cNvPr id="13" name="Прямая соединительная линия 12"/>
          <p:cNvCxnSpPr/>
          <p:nvPr/>
        </p:nvCxnSpPr>
        <p:spPr>
          <a:xfrm>
            <a:off x="464968" y="765847"/>
            <a:ext cx="8064896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stomShape 1"/>
          <p:cNvSpPr/>
          <p:nvPr/>
        </p:nvSpPr>
        <p:spPr>
          <a:xfrm>
            <a:off x="426546" y="314031"/>
            <a:ext cx="8215430" cy="45181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6445" tIns="33223" rIns="66445" bIns="33223">
            <a:spAutoFit/>
          </a:bodyPr>
          <a:lstStyle/>
          <a:p>
            <a:pPr>
              <a:lnSpc>
                <a:spcPts val="3000"/>
              </a:lnSpc>
            </a:pPr>
            <a:r>
              <a:rPr lang="ru-RU" sz="3200" b="1" dirty="0">
                <a:solidFill>
                  <a:srgbClr val="286E84"/>
                </a:solidFill>
                <a:latin typeface="Georgia" pitchFamily="18" charset="0"/>
              </a:rPr>
              <a:t>Система </a:t>
            </a:r>
            <a:r>
              <a:rPr lang="ru-RU" sz="3200" b="1" dirty="0" smtClean="0">
                <a:solidFill>
                  <a:srgbClr val="286E84"/>
                </a:solidFill>
                <a:latin typeface="Georgia" pitchFamily="18" charset="0"/>
              </a:rPr>
              <a:t>социального обслуживания</a:t>
            </a:r>
            <a:endParaRPr lang="ru-RU" sz="32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1" name="CustomShape 2"/>
          <p:cNvSpPr/>
          <p:nvPr/>
        </p:nvSpPr>
        <p:spPr>
          <a:xfrm>
            <a:off x="1044083" y="4701599"/>
            <a:ext cx="6984970" cy="605017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1900" b="1" spc="-1" dirty="0">
                <a:solidFill>
                  <a:schemeClr val="bg1"/>
                </a:solidFill>
                <a:latin typeface="Georgia" pitchFamily="18" charset="0"/>
                <a:ea typeface="DejaVu Sans"/>
              </a:rPr>
              <a:t>организации социального обслуживания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5" name="Рисунок 14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288406" y="4310029"/>
            <a:ext cx="470314" cy="31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86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П</a:t>
            </a:r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олномочия </a:t>
            </a: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федеральных органов государственной власти </a:t>
            </a:r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в </a:t>
            </a: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сфере социального обслуживания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421841"/>
            <a:ext cx="8497180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установление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 государственной политики и основ правового регулирования</a:t>
            </a:r>
            <a:r>
              <a:rPr lang="ru-RU" sz="1600" dirty="0">
                <a:latin typeface="Georgia" pitchFamily="18" charset="0"/>
              </a:rPr>
              <a:t> в сфере социального обслуживания;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утверждение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методических рекомендаций </a:t>
            </a:r>
            <a:r>
              <a:rPr lang="ru-RU" sz="1600" dirty="0">
                <a:latin typeface="Georgia" pitchFamily="18" charset="0"/>
              </a:rPr>
              <a:t>по расчету </a:t>
            </a:r>
            <a:r>
              <a:rPr lang="ru-RU" sz="1600" dirty="0" err="1">
                <a:latin typeface="Georgia" pitchFamily="18" charset="0"/>
              </a:rPr>
              <a:t>подушевых</a:t>
            </a:r>
            <a:r>
              <a:rPr lang="ru-RU" sz="1600" dirty="0">
                <a:latin typeface="Georgia" pitchFamily="18" charset="0"/>
              </a:rPr>
              <a:t> нормативов финансирования социальных услуг;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утверждение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примерного перечня социальных услуг </a:t>
            </a:r>
            <a:r>
              <a:rPr lang="ru-RU" sz="1600" dirty="0">
                <a:latin typeface="Georgia" pitchFamily="18" charset="0"/>
              </a:rPr>
              <a:t>по видам социальных услуг;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утверждение </a:t>
            </a:r>
            <a:r>
              <a:rPr lang="ru-RU" sz="1600" dirty="0">
                <a:latin typeface="Georgia" pitchFamily="18" charset="0"/>
              </a:rPr>
              <a:t>порядка размещения и обновления информации о поставщике социальных услуг, включая требования к содержанию и форме предоставления указанной информации, на официальном сайте поставщика социальных услуг в сети "Интернет</a:t>
            </a:r>
            <a:r>
              <a:rPr lang="ru-RU" sz="1600" dirty="0" smtClean="0">
                <a:latin typeface="Georgia" pitchFamily="18" charset="0"/>
              </a:rPr>
              <a:t>";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...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7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077842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01758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6843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П</a:t>
            </a:r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олномочия Министерств</a:t>
            </a: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а</a:t>
            </a:r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труда и социальной защиты </a:t>
            </a:r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РФ в </a:t>
            </a: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сфере социального обслуживания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421841"/>
            <a:ext cx="84971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 smtClean="0">
                <a:latin typeface="Georgia" pitchFamily="18" charset="0"/>
              </a:rPr>
              <a:t>…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утверждение </a:t>
            </a:r>
            <a:r>
              <a:rPr lang="ru-RU" sz="1600" dirty="0">
                <a:latin typeface="Georgia" pitchFamily="18" charset="0"/>
              </a:rPr>
              <a:t>правил организации деятельности организаций социального обслуживания, их структурных подразделений, которые включают в себя рекомендуемые нормативы штатной численности, перечень необходимого оборудования для оснащения организаций социального обслуживания, их структурных подразделений;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утверждение </a:t>
            </a:r>
            <a:r>
              <a:rPr lang="ru-RU" sz="1600" dirty="0">
                <a:latin typeface="Georgia" pitchFamily="18" charset="0"/>
              </a:rPr>
              <a:t>рекомендуемых норм питания и нормативов обеспечения мягким инвентарем получателей социальных услуг по формам социального обслуживания;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утверждение </a:t>
            </a:r>
            <a:r>
              <a:rPr lang="ru-RU" sz="1600" dirty="0">
                <a:latin typeface="Georgia" pitchFamily="18" charset="0"/>
              </a:rPr>
              <a:t>примерного порядка предоставления социальных услуг</a:t>
            </a:r>
            <a:r>
              <a:rPr lang="ru-RU" sz="1600" dirty="0" smtClean="0">
                <a:latin typeface="Georgia" pitchFamily="18" charset="0"/>
              </a:rPr>
              <a:t>;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...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7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077842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30695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742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400"/>
              </a:lnSpc>
            </a:pP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П</a:t>
            </a:r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олномочия </a:t>
            </a: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органов государственной </a:t>
            </a:r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власти</a:t>
            </a:r>
          </a:p>
          <a:p>
            <a:pPr>
              <a:lnSpc>
                <a:spcPts val="3000"/>
              </a:lnSpc>
            </a:pPr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субъектов РФ в </a:t>
            </a: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сфере социального обслуживания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288676" y="1259675"/>
            <a:ext cx="84971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правовое регулирование и организация социального обслуживания в </a:t>
            </a:r>
            <a:r>
              <a:rPr lang="ru-RU" sz="1600" dirty="0" smtClean="0">
                <a:latin typeface="Georgia" pitchFamily="18" charset="0"/>
              </a:rPr>
              <a:t>субъектах РФ;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…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формирование и ведение реестра поставщиков социальных услуг и регистра получателей социальных </a:t>
            </a:r>
            <a:r>
              <a:rPr lang="ru-RU" sz="1600" dirty="0" smtClean="0">
                <a:latin typeface="Georgia" pitchFamily="18" charset="0"/>
              </a:rPr>
              <a:t>услуг;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разработка, финансовое обеспечение и реализация региональных программ социального обслуживания</a:t>
            </a:r>
            <a:r>
              <a:rPr lang="ru-RU" sz="1600" dirty="0" smtClean="0">
                <a:latin typeface="Georgia" pitchFamily="18" charset="0"/>
              </a:rPr>
              <a:t>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утверждение законом субъекта Российской Федерации перечня социальных услуг, предоставляемых поставщиками социальных </a:t>
            </a:r>
            <a:r>
              <a:rPr lang="ru-RU" sz="1600" dirty="0" smtClean="0">
                <a:latin typeface="Georgia" pitchFamily="18" charset="0"/>
              </a:rPr>
              <a:t>услуг;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утверждение порядка предоставления социальных услуг поставщиками социальных услуг</a:t>
            </a:r>
            <a:r>
              <a:rPr lang="ru-RU" sz="1600" dirty="0" smtClean="0">
                <a:latin typeface="Georgia" pitchFamily="18" charset="0"/>
              </a:rPr>
              <a:t>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утверждение размера платы за предоставление социальных услуг и порядка ее взимания</a:t>
            </a:r>
            <a:r>
              <a:rPr lang="ru-RU" sz="1600" dirty="0" smtClean="0">
                <a:latin typeface="Georgia" pitchFamily="18" charset="0"/>
              </a:rPr>
              <a:t>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...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8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077842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793631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286E84"/>
                </a:solidFill>
                <a:latin typeface="Georgia" pitchFamily="18" charset="0"/>
                <a:ea typeface="+mn-ea"/>
                <a:cs typeface="+mn-cs"/>
              </a:rPr>
              <a:t>Пример правового регулирования социального обслуживания на ровне субъекта РФ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675" y="1301750"/>
            <a:ext cx="6685363" cy="3683000"/>
          </a:xfrm>
        </p:spPr>
      </p:pic>
    </p:spTree>
    <p:extLst>
      <p:ext uri="{BB962C8B-B14F-4D97-AF65-F5344CB8AC3E}">
        <p14:creationId xmlns:p14="http://schemas.microsoft.com/office/powerpoint/2010/main" val="1353612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286E84"/>
                </a:solidFill>
                <a:latin typeface="Georgia" pitchFamily="18" charset="0"/>
                <a:ea typeface="+mn-ea"/>
                <a:cs typeface="+mn-cs"/>
              </a:rPr>
              <a:t>Пример правового регулирования социального обслуживания на ровне субъекта РФ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647" y="1301750"/>
            <a:ext cx="6241419" cy="3683000"/>
          </a:xfrm>
        </p:spPr>
      </p:pic>
    </p:spTree>
    <p:extLst>
      <p:ext uri="{BB962C8B-B14F-4D97-AF65-F5344CB8AC3E}">
        <p14:creationId xmlns:p14="http://schemas.microsoft.com/office/powerpoint/2010/main" val="783151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286E84"/>
                </a:solidFill>
                <a:latin typeface="Georgia" pitchFamily="18" charset="0"/>
                <a:ea typeface="+mn-ea"/>
                <a:cs typeface="+mn-cs"/>
              </a:rPr>
              <a:t>Пример правового регулирования социального обслуживания на ровне субъекта РФ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9863" y="1301750"/>
            <a:ext cx="6082987" cy="3683000"/>
          </a:xfrm>
        </p:spPr>
      </p:pic>
    </p:spTree>
    <p:extLst>
      <p:ext uri="{BB962C8B-B14F-4D97-AF65-F5344CB8AC3E}">
        <p14:creationId xmlns:p14="http://schemas.microsoft.com/office/powerpoint/2010/main" val="2899771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286E84"/>
                </a:solidFill>
                <a:latin typeface="Georgia" pitchFamily="18" charset="0"/>
                <a:ea typeface="+mn-ea"/>
                <a:cs typeface="+mn-cs"/>
              </a:rPr>
              <a:t>Пример правового регулирования социального обслуживания на ровне субъекта РФ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54" y="1301750"/>
            <a:ext cx="7440405" cy="3683000"/>
          </a:xfrm>
        </p:spPr>
      </p:pic>
    </p:spTree>
    <p:extLst>
      <p:ext uri="{BB962C8B-B14F-4D97-AF65-F5344CB8AC3E}">
        <p14:creationId xmlns:p14="http://schemas.microsoft.com/office/powerpoint/2010/main" val="2107360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уппа 40"/>
          <p:cNvGrpSpPr/>
          <p:nvPr/>
        </p:nvGrpSpPr>
        <p:grpSpPr>
          <a:xfrm>
            <a:off x="5742238" y="4446261"/>
            <a:ext cx="2790881" cy="752523"/>
            <a:chOff x="4132554" y="-1458559"/>
            <a:chExt cx="4337096" cy="1169439"/>
          </a:xfrm>
        </p:grpSpPr>
        <p:pic>
          <p:nvPicPr>
            <p:cNvPr id="41" name="Рисунок 40" descr="BIG_logoVera_green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03443" y="-1458559"/>
              <a:ext cx="1666207" cy="1169439"/>
            </a:xfrm>
            <a:prstGeom prst="rect">
              <a:avLst/>
            </a:prstGeom>
          </p:spPr>
        </p:pic>
        <p:pic>
          <p:nvPicPr>
            <p:cNvPr id="42" name="Рисунок 41" descr="ЖнвОЖ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32554" y="-1150714"/>
              <a:ext cx="2436604" cy="633582"/>
            </a:xfrm>
            <a:prstGeom prst="rect">
              <a:avLst/>
            </a:prstGeom>
          </p:spPr>
        </p:pic>
      </p:grpSp>
      <p:sp>
        <p:nvSpPr>
          <p:cNvPr id="32" name="CustomShape 1"/>
          <p:cNvSpPr/>
          <p:nvPr/>
        </p:nvSpPr>
        <p:spPr>
          <a:xfrm>
            <a:off x="384096" y="892881"/>
            <a:ext cx="8106594" cy="32156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6445" tIns="33223" rIns="66445" bIns="33223">
            <a:noAutofit/>
          </a:bodyPr>
          <a:lstStyle/>
          <a:p>
            <a:pPr>
              <a:lnSpc>
                <a:spcPct val="100000"/>
              </a:lnSpc>
            </a:pPr>
            <a:r>
              <a:rPr lang="ru-RU" sz="3000" b="1" dirty="0">
                <a:solidFill>
                  <a:srgbClr val="286E84"/>
                </a:solidFill>
                <a:latin typeface="Georgia" pitchFamily="18" charset="0"/>
              </a:rPr>
              <a:t>Портал</a:t>
            </a:r>
            <a:r>
              <a:rPr lang="ru-RU" sz="3000" dirty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3000" dirty="0" smtClean="0">
                <a:solidFill>
                  <a:srgbClr val="286E84"/>
                </a:solidFill>
                <a:latin typeface="Georgia" pitchFamily="18" charset="0"/>
              </a:rPr>
              <a:t>«</a:t>
            </a:r>
            <a:r>
              <a:rPr lang="ru-RU" sz="3000" b="1" dirty="0">
                <a:solidFill>
                  <a:srgbClr val="286E84"/>
                </a:solidFill>
                <a:latin typeface="Georgia" pitchFamily="18" charset="0"/>
              </a:rPr>
              <a:t>Про паллиатив</a:t>
            </a:r>
            <a:r>
              <a:rPr lang="ru-RU" sz="3000" dirty="0">
                <a:solidFill>
                  <a:srgbClr val="286E84"/>
                </a:solidFill>
                <a:latin typeface="Georgia" pitchFamily="18" charset="0"/>
              </a:rPr>
              <a:t>»</a:t>
            </a:r>
          </a:p>
          <a:p>
            <a:pPr>
              <a:lnSpc>
                <a:spcPct val="100000"/>
              </a:lnSpc>
            </a:pPr>
            <a:endParaRPr lang="ru-RU" sz="1772" dirty="0">
              <a:latin typeface="Georgia" pitchFamily="18" charset="0"/>
            </a:endParaRPr>
          </a:p>
          <a:p>
            <a:pPr>
              <a:lnSpc>
                <a:spcPts val="2000"/>
              </a:lnSpc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информационный проект </a:t>
            </a:r>
          </a:p>
          <a:p>
            <a:pPr>
              <a:lnSpc>
                <a:spcPts val="2200"/>
              </a:lnSpc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благотворительного фонда помощи хосписам «Вера»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 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2200"/>
              </a:lnSpc>
            </a:pPr>
            <a:r>
              <a:rPr lang="ru-RU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о паллиативной помощи</a:t>
            </a:r>
          </a:p>
          <a:p>
            <a:pPr>
              <a:lnSpc>
                <a:spcPts val="1600"/>
              </a:lnSpc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1300"/>
              </a:lnSpc>
            </a:pP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13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en-US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600"/>
              </a:lnSpc>
            </a:pPr>
            <a:endParaRPr lang="ru-RU" sz="1772" dirty="0" smtClean="0">
              <a:latin typeface="Georgia" pitchFamily="18" charset="0"/>
            </a:endParaRPr>
          </a:p>
          <a:p>
            <a:pPr>
              <a:lnSpc>
                <a:spcPts val="1300"/>
              </a:lnSpc>
            </a:pPr>
            <a:endParaRPr lang="en-US" sz="1772" dirty="0" smtClean="0">
              <a:latin typeface="Georgia" pitchFamily="18" charset="0"/>
            </a:endParaRPr>
          </a:p>
          <a:p>
            <a:pPr>
              <a:lnSpc>
                <a:spcPts val="1300"/>
              </a:lnSpc>
            </a:pPr>
            <a:endParaRPr lang="ru-RU" sz="1772" dirty="0">
              <a:latin typeface="Georgia" pitchFamily="18" charset="0"/>
            </a:endParaRPr>
          </a:p>
          <a:p>
            <a:pPr>
              <a:lnSpc>
                <a:spcPct val="100000"/>
              </a:lnSpc>
            </a:pPr>
            <a:r>
              <a:rPr lang="ru-RU" sz="1700" b="1" dirty="0" err="1">
                <a:solidFill>
                  <a:srgbClr val="286E84"/>
                </a:solidFill>
                <a:latin typeface="Georgia" pitchFamily="18" charset="0"/>
              </a:rPr>
              <a:t>www.pro-palliativ.ru</a:t>
            </a:r>
            <a:endParaRPr lang="ru-RU" sz="17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63687">
            <a:off x="6852240" y="2662300"/>
            <a:ext cx="1217379" cy="97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954768">
            <a:off x="5238419" y="3574848"/>
            <a:ext cx="574838" cy="735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Группа 16"/>
          <p:cNvGrpSpPr/>
          <p:nvPr/>
        </p:nvGrpSpPr>
        <p:grpSpPr>
          <a:xfrm>
            <a:off x="451349" y="488814"/>
            <a:ext cx="8135731" cy="12255"/>
            <a:chOff x="540122" y="1764556"/>
            <a:chExt cx="8135731" cy="1344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Группа 36"/>
          <p:cNvGrpSpPr/>
          <p:nvPr/>
        </p:nvGrpSpPr>
        <p:grpSpPr>
          <a:xfrm>
            <a:off x="469401" y="5238371"/>
            <a:ext cx="8135731" cy="0"/>
            <a:chOff x="469401" y="5310380"/>
            <a:chExt cx="8135731" cy="0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rot="10800000">
              <a:off x="469401" y="5310380"/>
              <a:ext cx="8064896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/>
            <p:cNvCxnSpPr/>
            <p:nvPr/>
          </p:nvCxnSpPr>
          <p:spPr>
            <a:xfrm flipH="1">
              <a:off x="5724732" y="5310380"/>
              <a:ext cx="2880400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84465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286E84"/>
                </a:solidFill>
                <a:latin typeface="Georgia" pitchFamily="18" charset="0"/>
                <a:ea typeface="+mn-ea"/>
                <a:cs typeface="+mn-cs"/>
              </a:rPr>
              <a:t>Пример правового регулирования социального обслуживания на ровне субъекта РФ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290" y="1301750"/>
            <a:ext cx="5774133" cy="3683000"/>
          </a:xfrm>
        </p:spPr>
      </p:pic>
    </p:spTree>
    <p:extLst>
      <p:ext uri="{BB962C8B-B14F-4D97-AF65-F5344CB8AC3E}">
        <p14:creationId xmlns:p14="http://schemas.microsoft.com/office/powerpoint/2010/main" val="12388194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286E84"/>
                </a:solidFill>
                <a:latin typeface="Georgia" pitchFamily="18" charset="0"/>
                <a:ea typeface="+mn-ea"/>
                <a:cs typeface="+mn-cs"/>
              </a:rPr>
              <a:t>Пример правового регулирования социального обслуживания на ровне субъекта РФ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131" y="1301750"/>
            <a:ext cx="5538451" cy="3683000"/>
          </a:xfrm>
        </p:spPr>
      </p:pic>
    </p:spTree>
    <p:extLst>
      <p:ext uri="{BB962C8B-B14F-4D97-AF65-F5344CB8AC3E}">
        <p14:creationId xmlns:p14="http://schemas.microsoft.com/office/powerpoint/2010/main" val="4190579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286E84"/>
                </a:solidFill>
                <a:latin typeface="Georgia" pitchFamily="18" charset="0"/>
                <a:ea typeface="+mn-ea"/>
                <a:cs typeface="+mn-cs"/>
              </a:rPr>
              <a:t>Пример правового регулирования социального обслуживания на ровне субъекта РФ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675" y="1301750"/>
            <a:ext cx="5813362" cy="3683000"/>
          </a:xfrm>
        </p:spPr>
      </p:pic>
    </p:spTree>
    <p:extLst>
      <p:ext uri="{BB962C8B-B14F-4D97-AF65-F5344CB8AC3E}">
        <p14:creationId xmlns:p14="http://schemas.microsoft.com/office/powerpoint/2010/main" val="18026356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Формы </a:t>
            </a: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социального</a:t>
            </a:r>
          </a:p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обслуживания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40012" y="1503107"/>
            <a:ext cx="82091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на дому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в </a:t>
            </a:r>
            <a:r>
              <a:rPr lang="ru-RU" sz="1600" dirty="0">
                <a:latin typeface="Georgia" pitchFamily="18" charset="0"/>
              </a:rPr>
              <a:t>полустационарной </a:t>
            </a:r>
            <a:r>
              <a:rPr lang="ru-RU" sz="1600" dirty="0" smtClean="0">
                <a:latin typeface="Georgia" pitchFamily="18" charset="0"/>
              </a:rPr>
              <a:t>форме</a:t>
            </a:r>
          </a:p>
          <a:p>
            <a:pPr marL="285750" indent="-285750">
              <a:lnSpc>
                <a:spcPts val="18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в </a:t>
            </a:r>
            <a:r>
              <a:rPr lang="ru-RU" sz="1600" dirty="0">
                <a:latin typeface="Georgia" pitchFamily="18" charset="0"/>
              </a:rPr>
              <a:t>стационарной </a:t>
            </a:r>
            <a:r>
              <a:rPr lang="ru-RU" sz="1600" dirty="0" smtClean="0">
                <a:latin typeface="Georgia" pitchFamily="18" charset="0"/>
              </a:rPr>
              <a:t>форме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19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98689" flipV="1">
            <a:off x="6427642" y="579383"/>
            <a:ext cx="445458" cy="63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40013" y="3452653"/>
            <a:ext cx="7953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Georgia" pitchFamily="18" charset="0"/>
              </a:rPr>
              <a:t>Примерный </a:t>
            </a:r>
            <a:r>
              <a:rPr lang="ru-RU" sz="1600" dirty="0">
                <a:latin typeface="Georgia" pitchFamily="18" charset="0"/>
              </a:rPr>
              <a:t>порядок предоставления социальных услуг в форме социального обслуживания на </a:t>
            </a:r>
            <a:r>
              <a:rPr lang="ru-RU" sz="1600" dirty="0" smtClean="0">
                <a:latin typeface="Georgia" pitchFamily="18" charset="0"/>
              </a:rPr>
              <a:t>дому утвержден</a:t>
            </a:r>
          </a:p>
          <a:p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приказом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Минтруда России от 24 ноября 2014 г. N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939н.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57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413964"/>
            <a:ext cx="709522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Виды социальных услуг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2091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социально-бытовые 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социально-медицинские 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социально-психологические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социально-педагогические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социально-трудовые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социально-правовые</a:t>
            </a:r>
            <a:endParaRPr lang="ru-RU" sz="1600" dirty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услуги </a:t>
            </a:r>
            <a:r>
              <a:rPr lang="ru-RU" sz="1600" dirty="0">
                <a:latin typeface="Georgia" pitchFamily="18" charset="0"/>
              </a:rPr>
              <a:t>в целях повышения коммуникативного потенциала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срочные </a:t>
            </a:r>
            <a:r>
              <a:rPr lang="ru-RU" sz="1600" dirty="0">
                <a:latin typeface="Georgia" pitchFamily="18" charset="0"/>
              </a:rPr>
              <a:t>социальные </a:t>
            </a:r>
            <a:r>
              <a:rPr lang="ru-RU" sz="1600" dirty="0" smtClean="0">
                <a:latin typeface="Georgia" pitchFamily="18" charset="0"/>
              </a:rPr>
              <a:t>услуги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20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98689" flipV="1">
            <a:off x="6272013" y="432535"/>
            <a:ext cx="445458" cy="63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2279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413964"/>
            <a:ext cx="709522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Срочные социальные услуги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209140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обеспечение </a:t>
            </a:r>
            <a:r>
              <a:rPr lang="ru-RU" sz="1600" dirty="0">
                <a:latin typeface="Georgia" pitchFamily="18" charset="0"/>
              </a:rPr>
              <a:t>бесплатным горячим питанием или наборами продуктов;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обеспечение </a:t>
            </a:r>
            <a:r>
              <a:rPr lang="ru-RU" sz="1600" dirty="0">
                <a:latin typeface="Georgia" pitchFamily="18" charset="0"/>
              </a:rPr>
              <a:t>одеждой, обувью и другими предметами первой необходимости;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содействие </a:t>
            </a:r>
            <a:r>
              <a:rPr lang="ru-RU" sz="1600" dirty="0">
                <a:latin typeface="Georgia" pitchFamily="18" charset="0"/>
              </a:rPr>
              <a:t>в получении временного жилого помещения;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содействие </a:t>
            </a:r>
            <a:r>
              <a:rPr lang="ru-RU" sz="1600" dirty="0">
                <a:latin typeface="Georgia" pitchFamily="18" charset="0"/>
              </a:rPr>
              <a:t>в получении юридической помощи в целях защиты прав и законных интересов получателей социальных услуг;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содействие </a:t>
            </a:r>
            <a:r>
              <a:rPr lang="ru-RU" sz="1600" dirty="0">
                <a:latin typeface="Georgia" pitchFamily="18" charset="0"/>
              </a:rPr>
              <a:t>в получении экстренной психологической помощи с привлечением к этой работе психологов и священнослужителей;</a:t>
            </a:r>
          </a:p>
          <a:p>
            <a:pPr marL="285750" indent="-285750">
              <a:lnSpc>
                <a:spcPts val="18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иные </a:t>
            </a:r>
            <a:r>
              <a:rPr lang="ru-RU" sz="1600" dirty="0">
                <a:latin typeface="Georgia" pitchFamily="18" charset="0"/>
              </a:rPr>
              <a:t>срочные социальные услуги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21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3247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35750" y="492331"/>
            <a:ext cx="7095222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Социальное сопровождение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1349" y="1303453"/>
            <a:ext cx="8088421" cy="3593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При необходимости гражданам, в том </a:t>
            </a:r>
            <a:r>
              <a:rPr lang="ru-RU" sz="1600" dirty="0" smtClean="0">
                <a:latin typeface="Georgia" pitchFamily="18" charset="0"/>
              </a:rPr>
              <a:t>числе: 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родителям,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опекунам</a:t>
            </a:r>
            <a:r>
              <a:rPr lang="ru-RU" sz="1600" dirty="0">
                <a:latin typeface="Georgia" pitchFamily="18" charset="0"/>
              </a:rPr>
              <a:t>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попечителям</a:t>
            </a:r>
            <a:r>
              <a:rPr lang="ru-RU" sz="1600" dirty="0">
                <a:latin typeface="Georgia" pitchFamily="18" charset="0"/>
              </a:rPr>
              <a:t>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иным </a:t>
            </a:r>
            <a:r>
              <a:rPr lang="ru-RU" sz="1600" dirty="0">
                <a:latin typeface="Georgia" pitchFamily="18" charset="0"/>
              </a:rPr>
              <a:t>законным представителям несовершеннолетних детей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>
                <a:latin typeface="Georgia" pitchFamily="18" charset="0"/>
              </a:rPr>
              <a:t>оказывается содействие в предоставлении медицинской, психологической, педагогической, юридической, социальной помощи, не относящейся к социальным услугам (социальное сопровождение</a:t>
            </a:r>
            <a:r>
              <a:rPr lang="ru-RU" sz="1600" dirty="0" smtClean="0">
                <a:latin typeface="Georgia" pitchFamily="18" charset="0"/>
              </a:rPr>
              <a:t>), которое </a:t>
            </a:r>
            <a:r>
              <a:rPr lang="ru-RU" sz="1600" dirty="0">
                <a:latin typeface="Georgia" pitchFamily="18" charset="0"/>
              </a:rPr>
              <a:t>осуществляется путем привлечения организаций, предоставляющих такую помощь, на основе межведомственного взаимодействия.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22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«Об основах социального обслуживания граждан в Российской Федерации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33235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10981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88352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66558" y="395333"/>
            <a:ext cx="7488832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600" b="1" dirty="0">
                <a:solidFill>
                  <a:srgbClr val="286E84"/>
                </a:solidFill>
                <a:latin typeface="Georgia" pitchFamily="18" charset="0"/>
              </a:rPr>
              <a:t>Предоставление социальных услуг бесплатно 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34135" y="1421841"/>
            <a:ext cx="8415017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 smtClean="0">
                <a:latin typeface="Georgia" pitchFamily="18" charset="0"/>
              </a:rPr>
              <a:t>СУ предоставляются бесплатно во всех формах: </a:t>
            </a: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несовершеннолетним </a:t>
            </a:r>
            <a:r>
              <a:rPr lang="ru-RU" sz="1600" dirty="0">
                <a:latin typeface="Georgia" pitchFamily="18" charset="0"/>
              </a:rPr>
              <a:t>детям;</a:t>
            </a:r>
          </a:p>
          <a:p>
            <a:pPr marL="285750" indent="-285750">
              <a:lnSpc>
                <a:spcPts val="1800"/>
              </a:lnSpc>
              <a:spcAft>
                <a:spcPts val="1800"/>
              </a:spcAft>
              <a:buFont typeface="Wingdings" panose="05000000000000000000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лицам</a:t>
            </a:r>
            <a:r>
              <a:rPr lang="ru-RU" sz="1600" dirty="0">
                <a:latin typeface="Georgia" pitchFamily="18" charset="0"/>
              </a:rPr>
              <a:t>, пострадавшим в результате чрезвычайных ситуаций, вооруженных межнациональных (межэтнических) конфликтов</a:t>
            </a:r>
            <a:r>
              <a:rPr lang="ru-RU" sz="1600" dirty="0" smtClean="0">
                <a:latin typeface="Georgia" pitchFamily="18" charset="0"/>
              </a:rPr>
              <a:t>. 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 smtClean="0">
                <a:latin typeface="Georgia" pitchFamily="18" charset="0"/>
              </a:rPr>
              <a:t>На </a:t>
            </a:r>
            <a:r>
              <a:rPr lang="ru-RU" sz="1600" dirty="0">
                <a:latin typeface="Georgia" pitchFamily="18" charset="0"/>
              </a:rPr>
              <a:t>дому и в полустационарной </a:t>
            </a:r>
            <a:r>
              <a:rPr lang="ru-RU" sz="1600" dirty="0" smtClean="0">
                <a:latin typeface="Georgia" pitchFamily="18" charset="0"/>
              </a:rPr>
              <a:t>форме - </a:t>
            </a:r>
            <a:r>
              <a:rPr lang="ru-RU" sz="1600" dirty="0">
                <a:latin typeface="Georgia" pitchFamily="18" charset="0"/>
              </a:rPr>
              <a:t>если </a:t>
            </a:r>
            <a:r>
              <a:rPr lang="ru-RU" sz="1600" dirty="0" smtClean="0">
                <a:latin typeface="Georgia" pitchFamily="18" charset="0"/>
              </a:rPr>
              <a:t>среднедушевой </a:t>
            </a:r>
            <a:r>
              <a:rPr lang="ru-RU" sz="1600" dirty="0">
                <a:latin typeface="Georgia" pitchFamily="18" charset="0"/>
              </a:rPr>
              <a:t>доход </a:t>
            </a:r>
            <a:r>
              <a:rPr lang="ru-RU" sz="1600" dirty="0" smtClean="0">
                <a:latin typeface="Georgia" pitchFamily="18" charset="0"/>
              </a:rPr>
              <a:t>получателя </a:t>
            </a:r>
            <a:r>
              <a:rPr lang="ru-RU" sz="1600" dirty="0">
                <a:latin typeface="Georgia" pitchFamily="18" charset="0"/>
              </a:rPr>
              <a:t>СУ ниже </a:t>
            </a:r>
            <a:r>
              <a:rPr lang="ru-RU" sz="1600" dirty="0" smtClean="0">
                <a:latin typeface="Georgia" pitchFamily="18" charset="0"/>
              </a:rPr>
              <a:t>или </a:t>
            </a:r>
            <a:r>
              <a:rPr lang="ru-RU" sz="1600" dirty="0">
                <a:latin typeface="Georgia" pitchFamily="18" charset="0"/>
              </a:rPr>
              <a:t>равен предельной величине среднедушевого дохода для предоставления социальных услуг бесплатно, установленной законом субъекта </a:t>
            </a:r>
            <a:r>
              <a:rPr lang="ru-RU" sz="1600" dirty="0" smtClean="0">
                <a:latin typeface="Georgia" pitchFamily="18" charset="0"/>
              </a:rPr>
              <a:t>РФ. Если превышает, то </a:t>
            </a:r>
            <a:r>
              <a:rPr lang="ru-RU" sz="1600" dirty="0">
                <a:latin typeface="Georgia" pitchFamily="18" charset="0"/>
              </a:rPr>
              <a:t>услуги предоставляются за плату или частичную </a:t>
            </a:r>
            <a:r>
              <a:rPr lang="ru-RU" sz="1600" dirty="0" smtClean="0">
                <a:latin typeface="Georgia" pitchFamily="18" charset="0"/>
              </a:rPr>
              <a:t>плату.</a:t>
            </a: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>
                <a:latin typeface="Georgia" pitchFamily="18" charset="0"/>
              </a:rPr>
              <a:t>Нормативными правовыми актами субъектов </a:t>
            </a:r>
            <a:r>
              <a:rPr lang="ru-RU" sz="1600" dirty="0" smtClean="0">
                <a:latin typeface="Georgia" pitchFamily="18" charset="0"/>
              </a:rPr>
              <a:t>РФ могут </a:t>
            </a:r>
            <a:r>
              <a:rPr lang="ru-RU" sz="1600" dirty="0">
                <a:latin typeface="Georgia" pitchFamily="18" charset="0"/>
              </a:rPr>
              <a:t>быть предусмотрены иные категории граждан, которым социальные услуги предоставляются бесплатно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31-32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«Об основах социального обслуживания граждан в Российской Федерации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grpSp>
        <p:nvGrpSpPr>
          <p:cNvPr id="20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26" name="Прямая соединительная линия 25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 13"/>
          <p:cNvGrpSpPr/>
          <p:nvPr/>
        </p:nvGrpSpPr>
        <p:grpSpPr>
          <a:xfrm>
            <a:off x="451349" y="348034"/>
            <a:ext cx="8153783" cy="929787"/>
            <a:chOff x="451349" y="348034"/>
            <a:chExt cx="8153783" cy="929787"/>
          </a:xfrm>
        </p:grpSpPr>
        <p:pic>
          <p:nvPicPr>
            <p:cNvPr id="9" name="Рисунок 8" descr="BIG_logoVera_green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80379" y="348034"/>
              <a:ext cx="1324753" cy="929787"/>
            </a:xfrm>
            <a:prstGeom prst="rect">
              <a:avLst/>
            </a:prstGeom>
          </p:spPr>
        </p:pic>
        <p:grpSp>
          <p:nvGrpSpPr>
            <p:cNvPr id="10" name="Группа 9"/>
            <p:cNvGrpSpPr/>
            <p:nvPr/>
          </p:nvGrpSpPr>
          <p:grpSpPr>
            <a:xfrm>
              <a:off x="451349" y="1237425"/>
              <a:ext cx="8135731" cy="12255"/>
              <a:chOff x="540122" y="1764556"/>
              <a:chExt cx="8135731" cy="13444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540122" y="1764556"/>
                <a:ext cx="8135731" cy="0"/>
              </a:xfrm>
              <a:prstGeom prst="line">
                <a:avLst/>
              </a:prstGeom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40122" y="1778000"/>
                <a:ext cx="1584176" cy="0"/>
              </a:xfrm>
              <a:prstGeom prst="line">
                <a:avLst/>
              </a:prstGeom>
              <a:ln w="28575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7" name="Прямая соединительная линия 16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054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41888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Предоставление </a:t>
            </a: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социального обслуживания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51349" y="1493976"/>
            <a:ext cx="8088421" cy="3670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>
                <a:latin typeface="Georgia" pitchFamily="18" charset="0"/>
              </a:rPr>
              <a:t>Основанием для рассмотрения вопроса о предоставлении социального обслуживания является поданное в письменной или электронной форме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заявление</a:t>
            </a:r>
            <a:r>
              <a:rPr lang="ru-RU" sz="1600" dirty="0">
                <a:latin typeface="Georgia" pitchFamily="18" charset="0"/>
              </a:rPr>
              <a:t> гражданина или его законного представителя о предоставлении социального обслуживания либо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обращение</a:t>
            </a:r>
            <a:r>
              <a:rPr lang="ru-RU" sz="1600" dirty="0">
                <a:latin typeface="Georgia" pitchFamily="18" charset="0"/>
              </a:rPr>
              <a:t> в его интересах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иных </a:t>
            </a:r>
            <a:r>
              <a:rPr lang="ru-RU" sz="1600" dirty="0">
                <a:latin typeface="Georgia" pitchFamily="18" charset="0"/>
              </a:rPr>
              <a:t>граждан,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государственных </a:t>
            </a:r>
            <a:r>
              <a:rPr lang="ru-RU" sz="1600" dirty="0">
                <a:latin typeface="Georgia" pitchFamily="18" charset="0"/>
              </a:rPr>
              <a:t>органов,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органов </a:t>
            </a:r>
            <a:r>
              <a:rPr lang="ru-RU" sz="1600" dirty="0">
                <a:latin typeface="Georgia" pitchFamily="18" charset="0"/>
              </a:rPr>
              <a:t>местного самоуправления,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общественных </a:t>
            </a:r>
            <a:r>
              <a:rPr lang="ru-RU" sz="1600" dirty="0">
                <a:latin typeface="Georgia" pitchFamily="18" charset="0"/>
              </a:rPr>
              <a:t>объединений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dirty="0" smtClean="0">
                <a:latin typeface="Georgia" pitchFamily="18" charset="0"/>
              </a:rPr>
              <a:t>непосредственно </a:t>
            </a:r>
            <a:r>
              <a:rPr lang="ru-RU" sz="1600" dirty="0">
                <a:latin typeface="Georgia" pitchFamily="18" charset="0"/>
              </a:rPr>
              <a:t>в уполномоченный орган субъекта </a:t>
            </a:r>
            <a:r>
              <a:rPr lang="ru-RU" sz="1600" dirty="0" smtClean="0">
                <a:latin typeface="Georgia" pitchFamily="18" charset="0"/>
              </a:rPr>
              <a:t>РФ или </a:t>
            </a:r>
            <a:r>
              <a:rPr lang="ru-RU" sz="1600" dirty="0">
                <a:latin typeface="Georgia" pitchFamily="18" charset="0"/>
              </a:rPr>
              <a:t>уполномоченную организацию либо переданные заявление или обращение в рамках межведомственного </a:t>
            </a:r>
            <a:r>
              <a:rPr lang="ru-RU" sz="1600" dirty="0" smtClean="0">
                <a:latin typeface="Georgia" pitchFamily="18" charset="0"/>
              </a:rPr>
              <a:t>взаимодействия.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14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«Об основах социального обслуживания граждан в Российской Федерации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5109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Группа 38"/>
          <p:cNvGrpSpPr/>
          <p:nvPr/>
        </p:nvGrpSpPr>
        <p:grpSpPr>
          <a:xfrm>
            <a:off x="2772322" y="1186937"/>
            <a:ext cx="3600499" cy="523900"/>
            <a:chOff x="2304410" y="1091236"/>
            <a:chExt cx="2952220" cy="660207"/>
          </a:xfrm>
        </p:grpSpPr>
        <p:pic>
          <p:nvPicPr>
            <p:cNvPr id="23" name="Рисунок 22" descr="str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3600000">
              <a:off x="4752961" y="1238288"/>
              <a:ext cx="650721" cy="356617"/>
            </a:xfrm>
            <a:prstGeom prst="rect">
              <a:avLst/>
            </a:prstGeom>
          </p:spPr>
        </p:pic>
        <p:pic>
          <p:nvPicPr>
            <p:cNvPr id="24" name="Рисунок 23" descr="str1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7200000">
              <a:off x="2157358" y="1247774"/>
              <a:ext cx="650721" cy="356617"/>
            </a:xfrm>
            <a:prstGeom prst="rect">
              <a:avLst/>
            </a:prstGeom>
          </p:spPr>
        </p:pic>
      </p:grpSp>
      <p:sp>
        <p:nvSpPr>
          <p:cNvPr id="4" name="CustomShape 2"/>
          <p:cNvSpPr/>
          <p:nvPr/>
        </p:nvSpPr>
        <p:spPr>
          <a:xfrm>
            <a:off x="1198028" y="1760978"/>
            <a:ext cx="2232310" cy="507663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 </a:t>
            </a:r>
            <a:r>
              <a:rPr lang="ru-RU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заявление </a:t>
            </a:r>
            <a:endParaRPr lang="ru-RU" sz="22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5887297" y="1761636"/>
            <a:ext cx="2088290" cy="507005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</a:t>
            </a:r>
            <a:r>
              <a:rPr lang="ru-RU" sz="22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обращение </a:t>
            </a:r>
            <a:endParaRPr lang="ru-RU" sz="22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58045" y="2762156"/>
            <a:ext cx="26643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гражданина или его законного представителя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92672" y="2759829"/>
            <a:ext cx="327754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иных граждан, 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государственных органов, </a:t>
            </a:r>
          </a:p>
          <a:p>
            <a:pPr marL="285750" indent="-285750">
              <a:lnSpc>
                <a:spcPts val="18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органов местного самоуправления, </a:t>
            </a: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общественных объединений </a:t>
            </a:r>
          </a:p>
        </p:txBody>
      </p:sp>
      <p:sp>
        <p:nvSpPr>
          <p:cNvPr id="85" name="CustomShape 1"/>
          <p:cNvSpPr/>
          <p:nvPr/>
        </p:nvSpPr>
        <p:spPr>
          <a:xfrm>
            <a:off x="414644" y="235719"/>
            <a:ext cx="8209140" cy="785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6445" tIns="33223" rIns="66445" bIns="33223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Основания рассмотрения вопроса </a:t>
            </a: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о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предоставлении социального </a:t>
            </a: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обслуживания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34482" y="1119041"/>
            <a:ext cx="8135731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58045" y="4446261"/>
            <a:ext cx="7037732" cy="830997"/>
          </a:xfrm>
          <a:prstGeom prst="rect">
            <a:avLst/>
          </a:prstGeom>
          <a:noFill/>
          <a:ln w="28575">
            <a:solidFill>
              <a:srgbClr val="2E7D9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Georgia" pitchFamily="18" charset="0"/>
              </a:rPr>
              <a:t>непосредственно в уполномоченный орган субъекта РФ или уполномоченную организацию </a:t>
            </a:r>
            <a:endParaRPr lang="ru-RU" sz="1600" dirty="0" smtClean="0">
              <a:latin typeface="Georgia" pitchFamily="18" charset="0"/>
            </a:endParaRPr>
          </a:p>
          <a:p>
            <a:pPr algn="ctr"/>
            <a:r>
              <a:rPr lang="ru-RU" sz="1600" dirty="0" smtClean="0">
                <a:latin typeface="Georgia" pitchFamily="18" charset="0"/>
              </a:rPr>
              <a:t>либо в </a:t>
            </a:r>
            <a:r>
              <a:rPr lang="ru-RU" sz="1600" dirty="0">
                <a:latin typeface="Georgia" pitchFamily="18" charset="0"/>
              </a:rPr>
              <a:t>рамках межведомственного взаимодействия</a:t>
            </a:r>
          </a:p>
        </p:txBody>
      </p:sp>
      <p:pic>
        <p:nvPicPr>
          <p:cNvPr id="19" name="Рисунок 18" descr="str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975468" y="3975708"/>
            <a:ext cx="470314" cy="312826"/>
          </a:xfrm>
          <a:prstGeom prst="rect">
            <a:avLst/>
          </a:prstGeom>
        </p:spPr>
      </p:pic>
      <p:pic>
        <p:nvPicPr>
          <p:cNvPr id="20" name="Рисунок 19" descr="str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628749" y="3993028"/>
            <a:ext cx="470314" cy="312826"/>
          </a:xfrm>
          <a:prstGeom prst="rect">
            <a:avLst/>
          </a:prstGeom>
        </p:spPr>
      </p:pic>
      <p:pic>
        <p:nvPicPr>
          <p:cNvPr id="21" name="Рисунок 20" descr="str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975468" y="2426368"/>
            <a:ext cx="470314" cy="312826"/>
          </a:xfrm>
          <a:prstGeom prst="rect">
            <a:avLst/>
          </a:prstGeom>
        </p:spPr>
      </p:pic>
      <p:pic>
        <p:nvPicPr>
          <p:cNvPr id="22" name="Рисунок 21" descr="str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6628749" y="2423730"/>
            <a:ext cx="470314" cy="31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95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9794901">
            <a:off x="5633947" y="621753"/>
            <a:ext cx="404500" cy="516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970369">
            <a:off x="6043246" y="373845"/>
            <a:ext cx="265218" cy="391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Прямоугольник 18"/>
          <p:cNvSpPr/>
          <p:nvPr/>
        </p:nvSpPr>
        <p:spPr>
          <a:xfrm>
            <a:off x="371420" y="725376"/>
            <a:ext cx="748883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Рассмотрим вопросы: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71420" y="1493851"/>
            <a:ext cx="808842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Что такое социальное обслуживание?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Почему </a:t>
            </a:r>
            <a:r>
              <a:rPr lang="ru-RU" sz="1600" dirty="0">
                <a:latin typeface="Georgia" pitchFamily="18" charset="0"/>
              </a:rPr>
              <a:t>в разных регионах перечни предоставляемых социальных услуг отличаются? Как можно повлиять на ситуацию, если в вашем регионе востребованная социальная услуга не предоставляется</a:t>
            </a:r>
            <a:r>
              <a:rPr lang="ru-RU" sz="1600" dirty="0" smtClean="0">
                <a:latin typeface="Georgia" pitchFamily="18" charset="0"/>
              </a:rPr>
              <a:t>?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Какие социальные услуги и в соответствии с каким порядком предоставляются на дому?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Кто может получить социальные услуги бесплатно?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>
                <a:latin typeface="Georgia" pitchFamily="18" charset="0"/>
              </a:rPr>
              <a:t>Что такое ИППСУ и как ее оформить</a:t>
            </a:r>
            <a:r>
              <a:rPr lang="ru-RU" sz="1600" dirty="0" smtClean="0">
                <a:latin typeface="Georgia" pitchFamily="18" charset="0"/>
              </a:rPr>
              <a:t>?</a:t>
            </a: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Социальное обслуживание граждан, нуждающихся в паллиативной помощи.</a:t>
            </a:r>
            <a:endParaRPr lang="ru-RU" sz="1600" dirty="0">
              <a:latin typeface="Georgia" pitchFamily="18" charset="0"/>
            </a:endParaRPr>
          </a:p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Wingdings" pitchFamily="2" charset="2"/>
              <a:buChar char="§"/>
            </a:pPr>
            <a:r>
              <a:rPr lang="ru-RU" sz="1600" dirty="0" smtClean="0">
                <a:latin typeface="Georgia" pitchFamily="18" charset="0"/>
              </a:rPr>
              <a:t>Что необходимо предпринять, если в предоставлении социальных услуг отказывают?</a:t>
            </a: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32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3" name="Прямая соединительная линия 32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Прямая соединительная линия 37"/>
          <p:cNvCxnSpPr/>
          <p:nvPr/>
        </p:nvCxnSpPr>
        <p:spPr>
          <a:xfrm flipH="1" flipV="1">
            <a:off x="469401" y="5238370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706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11177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Признание гражданина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нуждающимся</a:t>
            </a:r>
          </a:p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в социальном обслуживании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2091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Гражданин признается нуждающимся в социальном обслуживании в случае, если существуют следующие обстоятельства, которые ухудшают или могут ухудшить условия его жизнедеятельности: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1</a:t>
            </a:r>
            <a:r>
              <a:rPr lang="ru-RU" sz="1600" dirty="0">
                <a:latin typeface="Georgia" pitchFamily="18" charset="0"/>
              </a:rPr>
              <a:t>) полная или частичная утрата способности либо возможности осуществлять самообслуживание, самостоятельно передвигаться, обеспечивать основные жизненные потребности в силу заболевания, травмы, возраста или наличия </a:t>
            </a:r>
            <a:r>
              <a:rPr lang="ru-RU" sz="1600" dirty="0" smtClean="0">
                <a:latin typeface="Georgia" pitchFamily="18" charset="0"/>
              </a:rPr>
              <a:t>инвалидности</a:t>
            </a:r>
            <a:r>
              <a:rPr lang="ru-RU" sz="1600" dirty="0">
                <a:latin typeface="Georgia" pitchFamily="18" charset="0"/>
              </a:rPr>
              <a:t>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2</a:t>
            </a:r>
            <a:r>
              <a:rPr lang="ru-RU" sz="1600" dirty="0">
                <a:latin typeface="Georgia" pitchFamily="18" charset="0"/>
              </a:rPr>
              <a:t>) наличие в семье инвалида или инвалидов, в том числе ребенка-инвалида или детей-инвалидов, нуждающихся в постоянном постороннем уходе;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3</a:t>
            </a:r>
            <a:r>
              <a:rPr lang="ru-RU" sz="1600" dirty="0">
                <a:latin typeface="Georgia" pitchFamily="18" charset="0"/>
              </a:rPr>
              <a:t>) наличие ребенка или детей (в том числе находящихся под опекой, попечительством), испытывающих трудности в социальной адаптации</a:t>
            </a:r>
            <a:r>
              <a:rPr lang="ru-RU" sz="1600" dirty="0" smtClean="0">
                <a:latin typeface="Georgia" pitchFamily="18" charset="0"/>
              </a:rPr>
              <a:t>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4) отсутствие возможности обеспечения ухода (в том числе временного) за инвалидом, ребенком, детьми, а также отсутствие попечения над ними;</a:t>
            </a:r>
            <a:endParaRPr lang="ru-RU" sz="1600" dirty="0" smtClean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770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11177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Признание гражданина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нуждающимся</a:t>
            </a:r>
          </a:p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в социальном обслуживании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20914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5) наличие внутрисемейного конфликта, в том числе с лицами с наркотической или алкогольной зависимостью, лицами, имеющими пристрастие к азартным играм, лицами, страдающими психическими расстройствами, наличие насилия в семье;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6</a:t>
            </a:r>
            <a:r>
              <a:rPr lang="ru-RU" sz="1600" dirty="0">
                <a:latin typeface="Georgia" pitchFamily="18" charset="0"/>
              </a:rPr>
              <a:t>) отсутствие определенного места жительства, в том числе у лица, не достигшего возраста двадцати трех лет и завершившего пребывание в организации для детей-сирот и детей, оставшихся без попечения родителей;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7</a:t>
            </a:r>
            <a:r>
              <a:rPr lang="ru-RU" sz="1600" dirty="0">
                <a:latin typeface="Georgia" pitchFamily="18" charset="0"/>
              </a:rPr>
              <a:t>) отсутствие работы и средств к существованию;</a:t>
            </a: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 smtClean="0">
                <a:latin typeface="Georgia" pitchFamily="18" charset="0"/>
              </a:rPr>
              <a:t>8</a:t>
            </a:r>
            <a:r>
              <a:rPr lang="ru-RU" sz="1600" dirty="0">
                <a:latin typeface="Georgia" pitchFamily="18" charset="0"/>
              </a:rPr>
              <a:t>) наличие иных обстоятельств, которые нормативными правовыми актами субъекта Российской Федерации признаны ухудшающими или способными ухудшить условия жизнедеятельности граждан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15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04535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11177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Признание гражданина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нуждающимся</a:t>
            </a:r>
          </a:p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в социальном обслуживании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02408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Уполномоченный орган субъекта </a:t>
            </a:r>
            <a:r>
              <a:rPr lang="ru-RU" sz="1600" dirty="0" smtClean="0">
                <a:latin typeface="Georgia" pitchFamily="18" charset="0"/>
              </a:rPr>
              <a:t>РФ или </a:t>
            </a:r>
            <a:r>
              <a:rPr lang="ru-RU" sz="1600" dirty="0">
                <a:latin typeface="Georgia" pitchFamily="18" charset="0"/>
              </a:rPr>
              <a:t>уполномоченная организация принимают решение о признании гражданина нуждающимся в социальном обслуживании либо об отказе в социальном </a:t>
            </a:r>
            <a:r>
              <a:rPr lang="ru-RU" sz="1600" dirty="0" smtClean="0">
                <a:latin typeface="Georgia" pitchFamily="18" charset="0"/>
              </a:rPr>
              <a:t>обслуживании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в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течение пяти рабочих дней</a:t>
            </a:r>
            <a:r>
              <a:rPr lang="ru-RU" sz="1600" dirty="0">
                <a:latin typeface="Georgia" pitchFamily="18" charset="0"/>
              </a:rPr>
              <a:t> с даты подачи заявления.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О </a:t>
            </a:r>
            <a:r>
              <a:rPr lang="ru-RU" sz="1600" dirty="0">
                <a:latin typeface="Georgia" pitchFamily="18" charset="0"/>
              </a:rPr>
              <a:t>принятом решении заявитель информируется в письменной или электронной форме.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Решение </a:t>
            </a:r>
            <a:r>
              <a:rPr lang="ru-RU" sz="1600" dirty="0">
                <a:latin typeface="Georgia" pitchFamily="18" charset="0"/>
              </a:rPr>
              <a:t>об оказании срочных социальных услуг принимается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немедленно</a:t>
            </a:r>
            <a:r>
              <a:rPr lang="ru-RU" sz="1600" dirty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 smtClean="0">
                <a:latin typeface="Georgia" pitchFamily="18" charset="0"/>
              </a:rPr>
              <a:t>Решение </a:t>
            </a:r>
            <a:r>
              <a:rPr lang="ru-RU" sz="1600" dirty="0">
                <a:latin typeface="Georgia" pitchFamily="18" charset="0"/>
              </a:rPr>
              <a:t>об отказе в социальном обслуживании может быть обжаловано в судебном порядке</a:t>
            </a:r>
            <a:r>
              <a:rPr lang="ru-RU" sz="1600" dirty="0" smtClean="0">
                <a:latin typeface="Georgia" pitchFamily="18" charset="0"/>
              </a:rPr>
              <a:t>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15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92939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661489" y="2257532"/>
            <a:ext cx="465107" cy="312826"/>
          </a:xfrm>
          <a:prstGeom prst="rect">
            <a:avLst/>
          </a:prstGeom>
        </p:spPr>
      </p:pic>
      <p:pic>
        <p:nvPicPr>
          <p:cNvPr id="13" name="Рисунок 12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668533" y="3692052"/>
            <a:ext cx="465107" cy="312826"/>
          </a:xfrm>
          <a:prstGeom prst="rect">
            <a:avLst/>
          </a:prstGeom>
        </p:spPr>
      </p:pic>
      <p:sp>
        <p:nvSpPr>
          <p:cNvPr id="4" name="CustomShape 2"/>
          <p:cNvSpPr/>
          <p:nvPr/>
        </p:nvSpPr>
        <p:spPr>
          <a:xfrm>
            <a:off x="1991345" y="1271655"/>
            <a:ext cx="3805397" cy="876453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ts val="21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Подача заявления или обращения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2005433" y="2679781"/>
            <a:ext cx="3791309" cy="936130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ts val="19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</a:t>
            </a:r>
            <a:r>
              <a:rPr lang="ru-RU" sz="1900" b="1" spc="-1" dirty="0">
                <a:solidFill>
                  <a:schemeClr val="bg1"/>
                </a:solidFill>
                <a:latin typeface="Georgia" pitchFamily="18" charset="0"/>
                <a:ea typeface="DejaVu Sans"/>
              </a:rPr>
              <a:t>Вынесение решения о предоставлении </a:t>
            </a: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СО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  <a:ea typeface="DejaVu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992" y="1539251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Шаг 1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992" y="2909745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Шаг 2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9518" y="342550"/>
            <a:ext cx="831939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Получение </a:t>
            </a: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социального обслуживания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387930" y="917771"/>
            <a:ext cx="8135731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5992" y="4438208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Шаг 3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2" name="CustomShape 2"/>
          <p:cNvSpPr/>
          <p:nvPr/>
        </p:nvSpPr>
        <p:spPr>
          <a:xfrm>
            <a:off x="2005433" y="4081019"/>
            <a:ext cx="3791309" cy="937535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ts val="19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Оформление ИППСУ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4" name="Рисунок 13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668533" y="5096052"/>
            <a:ext cx="465107" cy="31282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57500" y="2229278"/>
            <a:ext cx="252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5 рабочих дней</a:t>
            </a:r>
          </a:p>
        </p:txBody>
      </p:sp>
    </p:spTree>
    <p:extLst>
      <p:ext uri="{BB962C8B-B14F-4D97-AF65-F5344CB8AC3E}">
        <p14:creationId xmlns:p14="http://schemas.microsoft.com/office/powerpoint/2010/main" val="2390460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77665" y="27717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Индивидуальная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программа предоставления социальных услуг</a:t>
            </a:r>
            <a:endParaRPr lang="ru-RU" sz="24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0240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Индивидуальная </a:t>
            </a:r>
            <a:r>
              <a:rPr lang="ru-RU" sz="1600" dirty="0">
                <a:latin typeface="Georgia" pitchFamily="18" charset="0"/>
              </a:rPr>
              <a:t>программа </a:t>
            </a:r>
            <a:r>
              <a:rPr lang="ru-RU" sz="1600" dirty="0" smtClean="0">
                <a:latin typeface="Georgia" pitchFamily="18" charset="0"/>
              </a:rPr>
              <a:t>- документ, </a:t>
            </a:r>
            <a:r>
              <a:rPr lang="ru-RU" sz="1600" dirty="0">
                <a:latin typeface="Georgia" pitchFamily="18" charset="0"/>
              </a:rPr>
              <a:t>в котором </a:t>
            </a:r>
            <a:r>
              <a:rPr lang="ru-RU" sz="1600" dirty="0" smtClean="0">
                <a:latin typeface="Georgia" pitchFamily="18" charset="0"/>
              </a:rPr>
              <a:t>указаны: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форма, 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виды</a:t>
            </a:r>
            <a:r>
              <a:rPr lang="ru-RU" sz="1600" dirty="0">
                <a:latin typeface="Georgia" pitchFamily="18" charset="0"/>
              </a:rPr>
              <a:t>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объем</a:t>
            </a:r>
            <a:r>
              <a:rPr lang="ru-RU" sz="1600" dirty="0">
                <a:latin typeface="Georgia" pitchFamily="18" charset="0"/>
              </a:rPr>
              <a:t>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п</a:t>
            </a:r>
            <a:r>
              <a:rPr lang="ru-RU" sz="1600" dirty="0" smtClean="0">
                <a:latin typeface="Georgia" pitchFamily="18" charset="0"/>
              </a:rPr>
              <a:t>ериодичность социального </a:t>
            </a:r>
            <a:r>
              <a:rPr lang="ru-RU" sz="1600" dirty="0">
                <a:latin typeface="Georgia" pitchFamily="18" charset="0"/>
              </a:rPr>
              <a:t>обслуживания, </a:t>
            </a:r>
            <a:endParaRPr lang="ru-RU" sz="1600" dirty="0" smtClean="0">
              <a:latin typeface="Georgia" pitchFamily="18" charset="0"/>
            </a:endParaRP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у</a:t>
            </a:r>
            <a:r>
              <a:rPr lang="ru-RU" sz="1600" dirty="0" smtClean="0">
                <a:latin typeface="Georgia" pitchFamily="18" charset="0"/>
              </a:rPr>
              <a:t>словия и </a:t>
            </a:r>
            <a:r>
              <a:rPr lang="ru-RU" sz="1600" dirty="0">
                <a:latin typeface="Georgia" pitchFamily="18" charset="0"/>
              </a:rPr>
              <a:t>сроки предоставления социальных </a:t>
            </a:r>
            <a:r>
              <a:rPr lang="ru-RU" sz="1600" dirty="0" smtClean="0">
                <a:latin typeface="Georgia" pitchFamily="18" charset="0"/>
              </a:rPr>
              <a:t>услуг,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перечень </a:t>
            </a:r>
            <a:r>
              <a:rPr lang="ru-RU" sz="1600" dirty="0">
                <a:latin typeface="Georgia" pitchFamily="18" charset="0"/>
              </a:rPr>
              <a:t>рекомендуемых поставщиков социальных </a:t>
            </a:r>
            <a:r>
              <a:rPr lang="ru-RU" sz="1600" dirty="0" smtClean="0">
                <a:latin typeface="Georgia" pitchFamily="18" charset="0"/>
              </a:rPr>
              <a:t>услуг,</a:t>
            </a:r>
          </a:p>
          <a:p>
            <a:pPr marL="285750" indent="-285750">
              <a:lnSpc>
                <a:spcPts val="1800"/>
              </a:lnSpc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мероприятия </a:t>
            </a:r>
            <a:r>
              <a:rPr lang="ru-RU" sz="1600" dirty="0">
                <a:latin typeface="Georgia" pitchFamily="18" charset="0"/>
              </a:rPr>
              <a:t>по социальному </a:t>
            </a:r>
            <a:r>
              <a:rPr lang="ru-RU" sz="1600" dirty="0" smtClean="0">
                <a:latin typeface="Georgia" pitchFamily="18" charset="0"/>
              </a:rPr>
              <a:t>сопровождению.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16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990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77665" y="27717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Индивидуальная </a:t>
            </a: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программа предоставления социальных услуг</a:t>
            </a:r>
            <a:endParaRPr lang="ru-RU" sz="24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0240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П</a:t>
            </a:r>
            <a:r>
              <a:rPr lang="ru-RU" sz="1600" dirty="0" smtClean="0">
                <a:latin typeface="Georgia" pitchFamily="18" charset="0"/>
              </a:rPr>
              <a:t>ересматривается не </a:t>
            </a:r>
            <a:r>
              <a:rPr lang="ru-RU" sz="1600" dirty="0">
                <a:latin typeface="Georgia" pitchFamily="18" charset="0"/>
              </a:rPr>
              <a:t>реже чем раз в три года</a:t>
            </a:r>
            <a:r>
              <a:rPr lang="ru-RU" sz="1600" dirty="0" smtClean="0">
                <a:latin typeface="Georgia" pitchFamily="18" charset="0"/>
              </a:rPr>
              <a:t>.</a:t>
            </a:r>
            <a:endParaRPr lang="en-US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Для гражданина </a:t>
            </a:r>
            <a:r>
              <a:rPr lang="ru-RU" sz="1600" dirty="0">
                <a:latin typeface="Georgia" pitchFamily="18" charset="0"/>
              </a:rPr>
              <a:t>или его законного представителя имеет рекомендательный характер, для поставщика социальных услуг - обязательный характер</a:t>
            </a:r>
            <a:endParaRPr lang="en-US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 smtClean="0">
                <a:latin typeface="Georgia" pitchFamily="18" charset="0"/>
              </a:rPr>
              <a:t>Один экземпляр передается </a:t>
            </a:r>
            <a:r>
              <a:rPr lang="ru-RU" sz="1600" dirty="0">
                <a:latin typeface="Georgia" pitchFamily="18" charset="0"/>
              </a:rPr>
              <a:t>гражданину или его законному представителю в срок не более чем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десять рабочих дней</a:t>
            </a:r>
            <a:r>
              <a:rPr lang="ru-RU" sz="1600" dirty="0">
                <a:latin typeface="Georgia" pitchFamily="18" charset="0"/>
              </a:rPr>
              <a:t> со дня подачи заявления гражданина о предоставлении социального обслуживания.</a:t>
            </a:r>
            <a:endParaRPr lang="en-US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Гражданин или его законный представитель имеет право отказаться от социального обслуживания, социальной услуги. Отказ оформляется в письменной форме и вносится в индивидуальную программу.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16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84508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661489" y="2257532"/>
            <a:ext cx="465107" cy="312826"/>
          </a:xfrm>
          <a:prstGeom prst="rect">
            <a:avLst/>
          </a:prstGeom>
        </p:spPr>
      </p:pic>
      <p:pic>
        <p:nvPicPr>
          <p:cNvPr id="13" name="Рисунок 12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668533" y="3692052"/>
            <a:ext cx="465107" cy="312826"/>
          </a:xfrm>
          <a:prstGeom prst="rect">
            <a:avLst/>
          </a:prstGeom>
        </p:spPr>
      </p:pic>
      <p:sp>
        <p:nvSpPr>
          <p:cNvPr id="4" name="CustomShape 2"/>
          <p:cNvSpPr/>
          <p:nvPr/>
        </p:nvSpPr>
        <p:spPr>
          <a:xfrm>
            <a:off x="1991345" y="1271655"/>
            <a:ext cx="3805397" cy="876453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ts val="21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Подача заявления или обращения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2005433" y="2679781"/>
            <a:ext cx="3791309" cy="936130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ts val="19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</a:t>
            </a:r>
            <a:r>
              <a:rPr lang="ru-RU" sz="1900" b="1" spc="-1" dirty="0">
                <a:solidFill>
                  <a:schemeClr val="bg1"/>
                </a:solidFill>
                <a:latin typeface="Georgia" pitchFamily="18" charset="0"/>
                <a:ea typeface="DejaVu Sans"/>
              </a:rPr>
              <a:t>Вынесение решения о предоставлении </a:t>
            </a: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СО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  <a:ea typeface="DejaVu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992" y="1539251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Шаг 1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5992" y="2909745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Шаг 2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9518" y="342550"/>
            <a:ext cx="831939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Получение </a:t>
            </a: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социального обслуживания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387930" y="917771"/>
            <a:ext cx="8135731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5992" y="4438208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Шаг 3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2" name="CustomShape 2"/>
          <p:cNvSpPr/>
          <p:nvPr/>
        </p:nvSpPr>
        <p:spPr>
          <a:xfrm>
            <a:off x="2005433" y="4081019"/>
            <a:ext cx="3791309" cy="937535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ts val="19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Оформление ИППСУ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pic>
        <p:nvPicPr>
          <p:cNvPr id="14" name="Рисунок 13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3668533" y="5096052"/>
            <a:ext cx="465107" cy="31282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57500" y="2229278"/>
            <a:ext cx="252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5 рабочих дней</a:t>
            </a:r>
          </a:p>
        </p:txBody>
      </p:sp>
      <p:sp>
        <p:nvSpPr>
          <p:cNvPr id="6" name="Дуга 5"/>
          <p:cNvSpPr/>
          <p:nvPr/>
        </p:nvSpPr>
        <p:spPr>
          <a:xfrm>
            <a:off x="4519214" y="1703273"/>
            <a:ext cx="2003779" cy="2909246"/>
          </a:xfrm>
          <a:prstGeom prst="arc">
            <a:avLst>
              <a:gd name="adj1" fmla="val 16373690"/>
              <a:gd name="adj2" fmla="val 4805750"/>
            </a:avLst>
          </a:prstGeom>
          <a:ln w="38100">
            <a:solidFill>
              <a:srgbClr val="59A7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6480775" y="2973489"/>
            <a:ext cx="2520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10 </a:t>
            </a:r>
            <a:r>
              <a:rPr lang="ru-RU" b="1" dirty="0">
                <a:solidFill>
                  <a:srgbClr val="286E84"/>
                </a:solidFill>
                <a:latin typeface="Georgia" pitchFamily="18" charset="0"/>
              </a:rPr>
              <a:t>рабочих дней</a:t>
            </a:r>
          </a:p>
        </p:txBody>
      </p:sp>
    </p:spTree>
    <p:extLst>
      <p:ext uri="{BB962C8B-B14F-4D97-AF65-F5344CB8AC3E}">
        <p14:creationId xmlns:p14="http://schemas.microsoft.com/office/powerpoint/2010/main" val="3761233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669629" y="2260633"/>
            <a:ext cx="465107" cy="312826"/>
          </a:xfrm>
          <a:prstGeom prst="rect">
            <a:avLst/>
          </a:prstGeom>
        </p:spPr>
      </p:pic>
      <p:pic>
        <p:nvPicPr>
          <p:cNvPr id="13" name="Рисунок 12" descr="str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5400000">
            <a:off x="4676673" y="3648647"/>
            <a:ext cx="465107" cy="312826"/>
          </a:xfrm>
          <a:prstGeom prst="rect">
            <a:avLst/>
          </a:prstGeom>
        </p:spPr>
      </p:pic>
      <p:sp>
        <p:nvSpPr>
          <p:cNvPr id="4" name="CustomShape 2"/>
          <p:cNvSpPr/>
          <p:nvPr/>
        </p:nvSpPr>
        <p:spPr>
          <a:xfrm>
            <a:off x="1991345" y="1271655"/>
            <a:ext cx="5821677" cy="876453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ts val="21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Представление ИППСУ поставщику СУ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5" name="CustomShape 2"/>
          <p:cNvSpPr/>
          <p:nvPr/>
        </p:nvSpPr>
        <p:spPr>
          <a:xfrm>
            <a:off x="2005433" y="2679781"/>
            <a:ext cx="5807589" cy="936130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 algn="ctr">
              <a:lnSpc>
                <a:spcPts val="19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Заключение договора с поставщиком СУ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  <a:ea typeface="DejaVu San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992" y="1539251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Шаг </a:t>
            </a:r>
            <a:r>
              <a:rPr lang="ru-RU" sz="2600" b="1" dirty="0">
                <a:solidFill>
                  <a:srgbClr val="286E84"/>
                </a:solidFill>
                <a:latin typeface="Georgia" pitchFamily="18" charset="0"/>
              </a:rPr>
              <a:t>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5992" y="2909745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Шаг 4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9518" y="342550"/>
            <a:ext cx="8319392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800"/>
              </a:lnSpc>
            </a:pPr>
            <a:r>
              <a:rPr lang="ru-RU" sz="2400" b="1" dirty="0" smtClean="0">
                <a:solidFill>
                  <a:srgbClr val="286E84"/>
                </a:solidFill>
                <a:latin typeface="Georgia" pitchFamily="18" charset="0"/>
              </a:rPr>
              <a:t>Получение </a:t>
            </a:r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социального обслуживания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387930" y="917771"/>
            <a:ext cx="8135731" cy="0"/>
          </a:xfrm>
          <a:prstGeom prst="line">
            <a:avLst/>
          </a:prstGeom>
          <a:ln w="28575">
            <a:solidFill>
              <a:srgbClr val="2E7D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95992" y="4438208"/>
            <a:ext cx="2016300" cy="3486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Шаг 5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12" name="CustomShape 2"/>
          <p:cNvSpPr/>
          <p:nvPr/>
        </p:nvSpPr>
        <p:spPr>
          <a:xfrm>
            <a:off x="2005433" y="4081019"/>
            <a:ext cx="5807589" cy="937535"/>
          </a:xfrm>
          <a:prstGeom prst="rect">
            <a:avLst/>
          </a:prstGeom>
          <a:solidFill>
            <a:srgbClr val="59A7BF"/>
          </a:solidFill>
          <a:ln w="9525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66445" tIns="33223" rIns="66445" bIns="33223" anchor="ctr">
            <a:noAutofit/>
          </a:bodyPr>
          <a:lstStyle/>
          <a:p>
            <a:pPr>
              <a:lnSpc>
                <a:spcPts val="1900"/>
              </a:lnSpc>
            </a:pPr>
            <a:r>
              <a:rPr lang="ru-RU" sz="1900" b="1" spc="-1" dirty="0" smtClean="0">
                <a:solidFill>
                  <a:schemeClr val="bg1"/>
                </a:solidFill>
                <a:latin typeface="Georgia" pitchFamily="18" charset="0"/>
                <a:ea typeface="DejaVu Sans"/>
              </a:rPr>
              <a:t>  Получение СУ в соответствии с договором</a:t>
            </a:r>
            <a:endParaRPr lang="ru-RU" sz="1900" b="1" spc="-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88407" y="2229278"/>
            <a:ext cx="11631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286E84"/>
                </a:solidFill>
                <a:latin typeface="Georgia" pitchFamily="18" charset="0"/>
              </a:rPr>
              <a:t>1 сутки</a:t>
            </a:r>
            <a:endParaRPr lang="ru-RU" b="1" dirty="0">
              <a:solidFill>
                <a:srgbClr val="286E84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57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13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Прямоугольник 20"/>
          <p:cNvSpPr/>
          <p:nvPr/>
        </p:nvSpPr>
        <p:spPr>
          <a:xfrm>
            <a:off x="357750" y="1414318"/>
            <a:ext cx="8088421" cy="205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Положение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об организации оказания паллиативной медицинской помощи, включая порядок взаимодействия медицинских организаций, организаций социального обслуживания и общественных объединений, иных некоммерческих организаций, осуществляющих свою деятельность в сфере охраны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здоровья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утверждено Приказом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</a:t>
            </a:r>
            <a:r>
              <a:rPr lang="en-US" sz="1600" b="1" dirty="0" smtClean="0">
                <a:solidFill>
                  <a:srgbClr val="286E84"/>
                </a:solidFill>
                <a:latin typeface="Georgia" pitchFamily="18" charset="0"/>
              </a:rPr>
              <a:t/>
            </a:r>
            <a:br>
              <a:rPr lang="en-US" sz="1600" b="1" dirty="0" smtClean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и Министерства труда и социальной защиты РФ от 31 мая 2019 г. N 345н/372н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 rot="3966078">
            <a:off x="6335740" y="3789109"/>
            <a:ext cx="1226881" cy="1189747"/>
            <a:chOff x="3777751" y="4190376"/>
            <a:chExt cx="730463" cy="70835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624190" y="4314493"/>
            <a:ext cx="432060" cy="55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7750" y="351178"/>
            <a:ext cx="6826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Социальное обслуживание граждан, нуждающихся в паллиативной помощи</a:t>
            </a:r>
          </a:p>
        </p:txBody>
      </p:sp>
    </p:spTree>
    <p:extLst>
      <p:ext uri="{BB962C8B-B14F-4D97-AF65-F5344CB8AC3E}">
        <p14:creationId xmlns:p14="http://schemas.microsoft.com/office/powerpoint/2010/main" val="38059763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13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Прямоугольник 20"/>
          <p:cNvSpPr/>
          <p:nvPr/>
        </p:nvSpPr>
        <p:spPr>
          <a:xfrm>
            <a:off x="357750" y="1414318"/>
            <a:ext cx="8088421" cy="20544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Приложение № 38 к приказу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Министерства здравоохранения РФ </a:t>
            </a:r>
            <a:br>
              <a:rPr lang="ru-RU" sz="1600" b="1" dirty="0">
                <a:solidFill>
                  <a:srgbClr val="286E84"/>
                </a:solidFill>
                <a:latin typeface="Georgia" pitchFamily="18" charset="0"/>
              </a:rPr>
            </a:b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и Министерства труда и социальной защиты РФ от 31 мая 2019 г. N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345н/372н.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Порядок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взаимодействия медицинских организаций, организаций социального обслуживания, общественных организаций и иных некоммерческих организаций, осуществляющих свою деятельность в сфере охраны здоровья граждан, при оказании гражданам паллиативной медицинской помощи.</a:t>
            </a: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 rot="3966078">
            <a:off x="6335740" y="3789109"/>
            <a:ext cx="1226881" cy="1189747"/>
            <a:chOff x="3777751" y="4190376"/>
            <a:chExt cx="730463" cy="70835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624190" y="4314493"/>
            <a:ext cx="432060" cy="55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57750" y="351178"/>
            <a:ext cx="68268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Социальное обслуживание граждан, нуждающихся в паллиативной помощи</a:t>
            </a:r>
          </a:p>
        </p:txBody>
      </p:sp>
    </p:spTree>
    <p:extLst>
      <p:ext uri="{BB962C8B-B14F-4D97-AF65-F5344CB8AC3E}">
        <p14:creationId xmlns:p14="http://schemas.microsoft.com/office/powerpoint/2010/main" val="737444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41888"/>
            <a:ext cx="709522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Что такое социальное обслуживание?</a:t>
            </a:r>
          </a:p>
          <a:p>
            <a:pPr>
              <a:lnSpc>
                <a:spcPts val="3000"/>
              </a:lnSpc>
            </a:pP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493851"/>
            <a:ext cx="8088421" cy="27469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Социальное обслуживание</a:t>
            </a:r>
            <a:r>
              <a:rPr lang="ru-RU" sz="1600" dirty="0">
                <a:latin typeface="Georgia" pitchFamily="18" charset="0"/>
              </a:rPr>
              <a:t> </a:t>
            </a:r>
            <a:r>
              <a:rPr lang="ru-RU" sz="1600" dirty="0" smtClean="0">
                <a:latin typeface="Georgia" pitchFamily="18" charset="0"/>
              </a:rPr>
              <a:t>- </a:t>
            </a:r>
            <a:r>
              <a:rPr lang="ru-RU" sz="1600" dirty="0">
                <a:latin typeface="Georgia" pitchFamily="18" charset="0"/>
              </a:rPr>
              <a:t>деятельность по предоставлению социальных услуг </a:t>
            </a:r>
            <a:r>
              <a:rPr lang="ru-RU" sz="1600" dirty="0" smtClean="0">
                <a:latin typeface="Georgia" pitchFamily="18" charset="0"/>
              </a:rPr>
              <a:t>гражданам.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Социальная услуга </a:t>
            </a:r>
            <a:r>
              <a:rPr lang="ru-RU" sz="1600" dirty="0">
                <a:latin typeface="Georgia" pitchFamily="18" charset="0"/>
              </a:rPr>
              <a:t>- действие или действия </a:t>
            </a:r>
            <a:r>
              <a:rPr lang="ru-RU" sz="1600" dirty="0" smtClean="0">
                <a:latin typeface="Georgia" pitchFamily="18" charset="0"/>
              </a:rPr>
              <a:t>в сфере социального обслуживания по </a:t>
            </a:r>
            <a:r>
              <a:rPr lang="ru-RU" sz="1600" dirty="0">
                <a:latin typeface="Georgia" pitchFamily="18" charset="0"/>
              </a:rPr>
              <a:t>оказанию постоянной, периодической, разовой помощи, в том числе срочной помощи, гражданину в целях улучшения условий его жизнедеятельности и (или) расширения его возможностей самостоятельно обеспечивать свои основные жизненные потребности.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en-US" sz="1600" b="1" dirty="0" smtClean="0">
                <a:solidFill>
                  <a:srgbClr val="286E84"/>
                </a:solidFill>
                <a:latin typeface="Georgia" pitchFamily="18" charset="0"/>
              </a:rPr>
              <a:t>3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 rot="8029822" flipV="1">
            <a:off x="7116904" y="3918967"/>
            <a:ext cx="1226881" cy="1156427"/>
            <a:chOff x="3777751" y="4190376"/>
            <a:chExt cx="730463" cy="70835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007855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77665" y="27717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86E84"/>
                </a:solidFill>
                <a:latin typeface="Georgia" pitchFamily="18" charset="0"/>
              </a:rPr>
              <a:t>Социальное обслуживание граждан, нуждающихся в паллиативной помощи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469401" y="1369399"/>
            <a:ext cx="802408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Медицинская организация, в которой принято решение об оказании </a:t>
            </a:r>
            <a:r>
              <a:rPr lang="ru-RU" sz="1600" dirty="0" smtClean="0">
                <a:latin typeface="Georgia" pitchFamily="18" charset="0"/>
              </a:rPr>
              <a:t>паллиативной медицинской помощи (ПМП) </a:t>
            </a:r>
            <a:r>
              <a:rPr lang="ru-RU" sz="1600" dirty="0">
                <a:latin typeface="Georgia" pitchFamily="18" charset="0"/>
              </a:rPr>
              <a:t>пациенту, направляет обращение о предоставлении социального обслуживания в уполномоченный орган или в уполномоченную организацию о необходимости предоставления социального обслуживания пациенту, утратившему способность к самообслуживанию.</a:t>
            </a:r>
          </a:p>
          <a:p>
            <a:pPr>
              <a:lnSpc>
                <a:spcPts val="1800"/>
              </a:lnSpc>
              <a:spcAft>
                <a:spcPts val="1200"/>
              </a:spcAft>
            </a:pPr>
            <a:r>
              <a:rPr lang="ru-RU" sz="1600" dirty="0">
                <a:latin typeface="Georgia" pitchFamily="18" charset="0"/>
              </a:rPr>
              <a:t> Срок направления обращения: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если пациент получает ПМП в амбулаторных условиях - в течение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1 рабочего дня</a:t>
            </a:r>
            <a:r>
              <a:rPr lang="ru-RU" sz="1600" dirty="0">
                <a:latin typeface="Georgia" pitchFamily="18" charset="0"/>
              </a:rPr>
              <a:t> с даты выявления такого пациента;</a:t>
            </a:r>
          </a:p>
          <a:p>
            <a:pPr marL="285750" indent="-2857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ru-RU" sz="1600" dirty="0">
                <a:latin typeface="Georgia" pitchFamily="18" charset="0"/>
              </a:rPr>
              <a:t>если пациент получает ПМП в стационарных условиях - не позднее чем за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10 дней</a:t>
            </a:r>
            <a:r>
              <a:rPr lang="ru-RU" sz="1600" dirty="0">
                <a:latin typeface="Georgia" pitchFamily="18" charset="0"/>
              </a:rPr>
              <a:t> до планируемой выписки пациента</a:t>
            </a:r>
            <a:r>
              <a:rPr lang="ru-RU" sz="1600" dirty="0" smtClean="0">
                <a:latin typeface="Georgia" pitchFamily="18" charset="0"/>
              </a:rPr>
              <a:t>.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77171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155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 rot="787281">
            <a:off x="7147571" y="4065920"/>
            <a:ext cx="1226881" cy="1189747"/>
            <a:chOff x="3777751" y="4190376"/>
            <a:chExt cx="730463" cy="708354"/>
          </a:xfrm>
        </p:grpSpPr>
        <p:pic>
          <p:nvPicPr>
            <p:cNvPr id="1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6644844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23982" y="395333"/>
            <a:ext cx="6301115" cy="810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ru-RU" sz="2600" b="1" dirty="0" smtClean="0">
                <a:solidFill>
                  <a:srgbClr val="286E84"/>
                </a:solidFill>
                <a:latin typeface="Georgia" pitchFamily="18" charset="0"/>
              </a:rPr>
              <a:t>Защита права на предоставление социального обслуживания</a:t>
            </a:r>
            <a:endParaRPr lang="ru-RU" sz="2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1349" y="1402566"/>
            <a:ext cx="7638649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ts val="1800"/>
              </a:lnSpc>
              <a:spcAft>
                <a:spcPts val="885"/>
              </a:spcAft>
              <a:buFont typeface="+mj-lt"/>
              <a:buAutoNum type="arabicPeriod"/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Жалоба 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        - руководителю организации, оказывающей социальные </a:t>
            </a:r>
            <a:r>
              <a:rPr lang="ru-RU" sz="1600" dirty="0" smtClean="0">
                <a:latin typeface="Georgia" pitchFamily="18" charset="0"/>
              </a:rPr>
              <a:t>услуги,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 </a:t>
            </a:r>
            <a:r>
              <a:rPr lang="ru-RU" sz="1600" dirty="0" smtClean="0">
                <a:latin typeface="Georgia" pitchFamily="18" charset="0"/>
              </a:rPr>
              <a:t>       - руководителю организации, уполномоченной на признание </a:t>
            </a:r>
          </a:p>
          <a:p>
            <a:pPr>
              <a:lnSpc>
                <a:spcPts val="14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 </a:t>
            </a:r>
            <a:r>
              <a:rPr lang="ru-RU" sz="1600" dirty="0" smtClean="0">
                <a:latin typeface="Georgia" pitchFamily="18" charset="0"/>
              </a:rPr>
              <a:t>          граждан нуждающимися в социальном </a:t>
            </a:r>
            <a:r>
              <a:rPr lang="ru-RU" sz="1600" dirty="0" smtClean="0">
                <a:latin typeface="Georgia" pitchFamily="18" charset="0"/>
              </a:rPr>
              <a:t>обслуживании,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400"/>
              </a:lnSpc>
            </a:pPr>
            <a:r>
              <a:rPr lang="ru-RU" sz="1600" dirty="0">
                <a:latin typeface="Georgia" pitchFamily="18" charset="0"/>
              </a:rPr>
              <a:t> </a:t>
            </a:r>
            <a:r>
              <a:rPr lang="ru-RU" sz="1600" dirty="0" smtClean="0">
                <a:latin typeface="Georgia" pitchFamily="18" charset="0"/>
              </a:rPr>
              <a:t>       - в департамент/министерство социальной защиты вашего </a:t>
            </a:r>
            <a:r>
              <a:rPr lang="ru-RU" sz="1600" dirty="0" smtClean="0">
                <a:latin typeface="Georgia" pitchFamily="18" charset="0"/>
              </a:rPr>
              <a:t>региона</a:t>
            </a:r>
            <a:r>
              <a:rPr lang="ru-RU" sz="1600" dirty="0">
                <a:latin typeface="Georgia" pitchFamily="18" charset="0"/>
              </a:rPr>
              <a:t>,</a:t>
            </a:r>
            <a:r>
              <a:rPr lang="ru-RU" sz="1600" dirty="0" smtClean="0">
                <a:latin typeface="Georgia" pitchFamily="18" charset="0"/>
              </a:rPr>
              <a:t> </a:t>
            </a:r>
            <a:endParaRPr lang="ru-RU" sz="1600" dirty="0" smtClean="0">
              <a:latin typeface="Georgia" pitchFamily="18" charset="0"/>
            </a:endParaRPr>
          </a:p>
          <a:p>
            <a:pPr>
              <a:lnSpc>
                <a:spcPts val="19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        - в прокуратуру.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2. Обжалование отказа в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признании нуждающимся в социальном обслуживании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в суде.</a:t>
            </a:r>
            <a:r>
              <a:rPr lang="ru-RU" sz="1600" dirty="0" smtClean="0">
                <a:latin typeface="Georgia" pitchFamily="18" charset="0"/>
              </a:rPr>
              <a:t> 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250148"/>
            <a:ext cx="1324753" cy="929787"/>
          </a:xfrm>
          <a:prstGeom prst="rect">
            <a:avLst/>
          </a:prstGeom>
        </p:spPr>
      </p:pic>
      <p:cxnSp>
        <p:nvCxnSpPr>
          <p:cNvPr id="36" name="Прямая соединительная линия 35"/>
          <p:cNvCxnSpPr/>
          <p:nvPr/>
        </p:nvCxnSpPr>
        <p:spPr>
          <a:xfrm flipH="1" flipV="1">
            <a:off x="359747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70768" y="3782133"/>
            <a:ext cx="804412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1600" dirty="0">
                <a:latin typeface="Georgia" pitchFamily="18" charset="0"/>
              </a:rPr>
              <a:t>При наличии обстоятельств, затрудняющих обращение гражданина в суд </a:t>
            </a:r>
            <a:r>
              <a:rPr lang="ru-RU" sz="1600" dirty="0" smtClean="0">
                <a:latin typeface="Georgia" pitchFamily="18" charset="0"/>
              </a:rPr>
              <a:t/>
            </a:r>
            <a:br>
              <a:rPr lang="ru-RU" sz="1600" dirty="0" smtClean="0">
                <a:latin typeface="Georgia" pitchFamily="18" charset="0"/>
              </a:rPr>
            </a:br>
            <a:r>
              <a:rPr lang="ru-RU" sz="1600" dirty="0" smtClean="0">
                <a:latin typeface="Georgia" pitchFamily="18" charset="0"/>
              </a:rPr>
              <a:t>(</a:t>
            </a:r>
            <a:r>
              <a:rPr lang="ru-RU" sz="1600" dirty="0">
                <a:latin typeface="Georgia" pitchFamily="18" charset="0"/>
              </a:rPr>
              <a:t>например, </a:t>
            </a:r>
            <a:r>
              <a:rPr lang="ru-RU" sz="1600" dirty="0" smtClean="0">
                <a:latin typeface="Georgia" pitchFamily="18" charset="0"/>
              </a:rPr>
              <a:t>мать </a:t>
            </a:r>
            <a:r>
              <a:rPr lang="ru-RU" sz="1600" dirty="0">
                <a:latin typeface="Georgia" pitchFamily="18" charset="0"/>
              </a:rPr>
              <a:t>одна осуществляет уход за ребенком-инвалидом), </a:t>
            </a:r>
            <a:r>
              <a:rPr lang="ru-RU" sz="1600" dirty="0" smtClean="0">
                <a:latin typeface="Georgia" pitchFamily="18" charset="0"/>
              </a:rPr>
              <a:t/>
            </a:r>
            <a:br>
              <a:rPr lang="ru-RU" sz="1600" dirty="0" smtClean="0">
                <a:latin typeface="Georgia" pitchFamily="18" charset="0"/>
              </a:rPr>
            </a:br>
            <a:r>
              <a:rPr lang="ru-RU" sz="1600" dirty="0" smtClean="0">
                <a:latin typeface="Georgia" pitchFamily="18" charset="0"/>
              </a:rPr>
              <a:t>необходимо обратиться в </a:t>
            </a:r>
            <a:r>
              <a:rPr lang="ru-RU" sz="1600" dirty="0">
                <a:latin typeface="Georgia" pitchFamily="18" charset="0"/>
              </a:rPr>
              <a:t>прокуратуру с просьбой </a:t>
            </a:r>
            <a:r>
              <a:rPr lang="ru-RU" sz="1600" dirty="0" smtClean="0">
                <a:latin typeface="Georgia" pitchFamily="18" charset="0"/>
              </a:rPr>
              <a:t>защитить право гражданина на социальное обслуживание. И </a:t>
            </a:r>
            <a:r>
              <a:rPr lang="ru-RU" sz="1600" dirty="0">
                <a:latin typeface="Georgia" pitchFamily="18" charset="0"/>
              </a:rPr>
              <a:t>тогда прокурор сам </a:t>
            </a:r>
            <a:r>
              <a:rPr lang="ru-RU" sz="1600" dirty="0" smtClean="0">
                <a:latin typeface="Georgia" pitchFamily="18" charset="0"/>
              </a:rPr>
              <a:t>обратится </a:t>
            </a:r>
            <a:r>
              <a:rPr lang="ru-RU" sz="1600" dirty="0">
                <a:latin typeface="Georgia" pitchFamily="18" charset="0"/>
              </a:rPr>
              <a:t>в суд </a:t>
            </a:r>
            <a:r>
              <a:rPr lang="ru-RU" sz="1600" dirty="0" smtClean="0">
                <a:latin typeface="Georgia" pitchFamily="18" charset="0"/>
              </a:rPr>
              <a:t>с </a:t>
            </a:r>
            <a:r>
              <a:rPr lang="ru-RU" sz="1600" dirty="0">
                <a:latin typeface="Georgia" pitchFamily="18" charset="0"/>
              </a:rPr>
              <a:t>исковым заявлением.</a:t>
            </a:r>
          </a:p>
        </p:txBody>
      </p:sp>
      <p:grpSp>
        <p:nvGrpSpPr>
          <p:cNvPr id="10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098721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21250">
            <a:off x="4630008" y="4099058"/>
            <a:ext cx="524665" cy="67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4691">
            <a:off x="6830944" y="544429"/>
            <a:ext cx="1201251" cy="960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0" name="CustomShape 1"/>
          <p:cNvSpPr/>
          <p:nvPr/>
        </p:nvSpPr>
        <p:spPr>
          <a:xfrm>
            <a:off x="402195" y="2143095"/>
            <a:ext cx="7194797" cy="6364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66445" tIns="33223" rIns="66445" bIns="33223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1" spc="-1" dirty="0">
                <a:solidFill>
                  <a:srgbClr val="286E84"/>
                </a:solidFill>
                <a:latin typeface="Georgia" pitchFamily="18" charset="0"/>
                <a:ea typeface="DejaVu Sans"/>
              </a:rPr>
              <a:t>Спасибо </a:t>
            </a:r>
            <a:r>
              <a:rPr lang="ru-RU" sz="3600" b="1" spc="-1" dirty="0" smtClean="0">
                <a:solidFill>
                  <a:srgbClr val="286E84"/>
                </a:solidFill>
                <a:latin typeface="Georgia" pitchFamily="18" charset="0"/>
                <a:ea typeface="DejaVu Sans"/>
              </a:rPr>
              <a:t>за внимание!</a:t>
            </a:r>
            <a:endParaRPr lang="ru-RU" sz="3600" b="1" spc="-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2" name="CustomShape 3"/>
          <p:cNvSpPr/>
          <p:nvPr/>
        </p:nvSpPr>
        <p:spPr>
          <a:xfrm>
            <a:off x="395993" y="413701"/>
            <a:ext cx="5976830" cy="7383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66445" tIns="33223" rIns="66445" bIns="33223">
            <a:noAutofit/>
          </a:bodyPr>
          <a:lstStyle/>
          <a:p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Портал «Про паллиатив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»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 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|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 </a:t>
            </a:r>
            <a:r>
              <a:rPr lang="ru-RU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www.pro-palliativ.ru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500"/>
              </a:lnSpc>
            </a:pP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</a:endParaRP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информационный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проект благотворительного фонда 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помощи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хосписам «</a:t>
            </a: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Вера»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 </a:t>
            </a:r>
          </a:p>
          <a:p>
            <a:pPr>
              <a:lnSpc>
                <a:spcPts val="1400"/>
              </a:lnSpc>
            </a:pPr>
            <a:r>
              <a:rPr lang="ru-RU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о </a:t>
            </a:r>
            <a:r>
              <a:rPr lang="ru-RU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</a:rPr>
              <a:t>паллиативной помощи</a:t>
            </a:r>
          </a:p>
        </p:txBody>
      </p:sp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Прямоугольник 33"/>
          <p:cNvSpPr/>
          <p:nvPr/>
        </p:nvSpPr>
        <p:spPr>
          <a:xfrm>
            <a:off x="395992" y="2992212"/>
            <a:ext cx="6696930" cy="1526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900" b="1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Анна </a:t>
            </a:r>
            <a:r>
              <a:rPr lang="ru-RU" sz="1900" b="1" spc="-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Повалихина</a:t>
            </a:r>
            <a:r>
              <a:rPr lang="ru-RU" sz="1900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, </a:t>
            </a:r>
            <a:endParaRPr lang="en-US" sz="1900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ea typeface="DejaVu Sans"/>
              <a:cs typeface="Segoe UI" pitchFamily="34" charset="0"/>
            </a:endParaRPr>
          </a:p>
          <a:p>
            <a:pPr>
              <a:lnSpc>
                <a:spcPts val="600"/>
              </a:lnSpc>
            </a:pPr>
            <a:endParaRPr lang="ru-RU" sz="1600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ea typeface="DejaVu Sans"/>
              <a:cs typeface="Segoe UI" pitchFamily="34" charset="0"/>
            </a:endParaRPr>
          </a:p>
          <a:p>
            <a:pPr>
              <a:lnSpc>
                <a:spcPts val="1600"/>
              </a:lnSpc>
            </a:pPr>
            <a:r>
              <a:rPr lang="ru-RU" sz="1500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юрисконсульт проекта «Помощь детям»</a:t>
            </a:r>
            <a:endParaRPr lang="ru-RU" sz="1500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cs typeface="Segoe UI" pitchFamily="34" charset="0"/>
            </a:endParaRPr>
          </a:p>
          <a:p>
            <a:pPr>
              <a:lnSpc>
                <a:spcPct val="100000"/>
              </a:lnSpc>
            </a:pPr>
            <a:r>
              <a:rPr lang="ru-RU" sz="1500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Благотворительного фонда </a:t>
            </a:r>
          </a:p>
          <a:p>
            <a:pPr>
              <a:lnSpc>
                <a:spcPct val="100000"/>
              </a:lnSpc>
            </a:pPr>
            <a:r>
              <a:rPr lang="ru-RU" sz="1500" spc="-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Georgia" pitchFamily="18" charset="0"/>
                <a:ea typeface="DejaVu Sans"/>
                <a:cs typeface="Segoe UI" pitchFamily="34" charset="0"/>
              </a:rPr>
              <a:t>помощи хосписам «Вера»</a:t>
            </a:r>
            <a:endParaRPr lang="en-US" sz="1500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ea typeface="DejaVu Sans"/>
              <a:cs typeface="Segoe UI" pitchFamily="34" charset="0"/>
            </a:endParaRPr>
          </a:p>
          <a:p>
            <a:pPr>
              <a:lnSpc>
                <a:spcPts val="900"/>
              </a:lnSpc>
            </a:pPr>
            <a:endParaRPr lang="ru-RU" sz="1600" b="1" spc="-1" dirty="0" smtClean="0">
              <a:solidFill>
                <a:schemeClr val="tx1">
                  <a:lumMod val="75000"/>
                  <a:lumOff val="25000"/>
                </a:schemeClr>
              </a:solidFill>
              <a:latin typeface="Georgia" pitchFamily="18" charset="0"/>
              <a:ea typeface="DejaVu Sans"/>
              <a:cs typeface="Segoe UI" pitchFamily="34" charset="0"/>
            </a:endParaRPr>
          </a:p>
          <a:p>
            <a:pPr>
              <a:lnSpc>
                <a:spcPts val="2200"/>
              </a:lnSpc>
            </a:pPr>
            <a:r>
              <a:rPr lang="ru-RU" sz="1500" b="1" spc="-1" dirty="0" smtClean="0">
                <a:solidFill>
                  <a:srgbClr val="286E84"/>
                </a:solidFill>
                <a:latin typeface="Georgia" pitchFamily="18" charset="0"/>
                <a:ea typeface="DejaVu Sans"/>
                <a:cs typeface="Segoe UI" pitchFamily="34" charset="0"/>
              </a:rPr>
              <a:t>povalikhina@hospicefund.ru</a:t>
            </a:r>
            <a:endParaRPr lang="ru-RU" sz="1500" b="1" spc="-1" dirty="0">
              <a:solidFill>
                <a:srgbClr val="286E84"/>
              </a:solidFill>
              <a:latin typeface="Georgia" pitchFamily="18" charset="0"/>
              <a:ea typeface="DejaVu Sans"/>
              <a:cs typeface="Segoe UI" pitchFamily="34" charset="0"/>
            </a:endParaRPr>
          </a:p>
        </p:txBody>
      </p:sp>
      <p:grpSp>
        <p:nvGrpSpPr>
          <p:cNvPr id="35" name="Группа 40"/>
          <p:cNvGrpSpPr/>
          <p:nvPr/>
        </p:nvGrpSpPr>
        <p:grpSpPr>
          <a:xfrm>
            <a:off x="5742238" y="4446261"/>
            <a:ext cx="2790881" cy="752523"/>
            <a:chOff x="4132554" y="-1458559"/>
            <a:chExt cx="4337096" cy="1169439"/>
          </a:xfrm>
        </p:grpSpPr>
        <p:pic>
          <p:nvPicPr>
            <p:cNvPr id="36" name="Рисунок 35" descr="BIG_logoVera_green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03443" y="-1458559"/>
              <a:ext cx="1666207" cy="1169439"/>
            </a:xfrm>
            <a:prstGeom prst="rect">
              <a:avLst/>
            </a:prstGeom>
          </p:spPr>
        </p:pic>
        <p:pic>
          <p:nvPicPr>
            <p:cNvPr id="37" name="Рисунок 36" descr="ЖнвОЖ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132554" y="-1150714"/>
              <a:ext cx="2436604" cy="633582"/>
            </a:xfrm>
            <a:prstGeom prst="rect">
              <a:avLst/>
            </a:prstGeom>
          </p:spPr>
        </p:pic>
      </p:grpSp>
      <p:cxnSp>
        <p:nvCxnSpPr>
          <p:cNvPr id="14" name="Прямая соединительная линия 13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07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41888"/>
            <a:ext cx="709522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Что такое социальное обслуживание?</a:t>
            </a:r>
          </a:p>
          <a:p>
            <a:pPr>
              <a:lnSpc>
                <a:spcPts val="3000"/>
              </a:lnSpc>
            </a:pP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493851"/>
            <a:ext cx="8088421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П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олучатель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социальных услуг </a:t>
            </a:r>
            <a:r>
              <a:rPr lang="ru-RU" sz="1600" dirty="0">
                <a:latin typeface="Georgia" pitchFamily="18" charset="0"/>
              </a:rPr>
              <a:t>- гражданин, который признан нуждающимся в социальном обслуживании и которому предоставляются социальная </a:t>
            </a:r>
            <a:r>
              <a:rPr lang="ru-RU" sz="1600" dirty="0" smtClean="0">
                <a:latin typeface="Georgia" pitchFamily="18" charset="0"/>
              </a:rPr>
              <a:t>услуга.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Поставщик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социальных услуг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-</a:t>
            </a:r>
            <a:r>
              <a:rPr lang="ru-RU" sz="1600" dirty="0" smtClean="0">
                <a:latin typeface="Georgia" pitchFamily="18" charset="0"/>
              </a:rPr>
              <a:t>. </a:t>
            </a:r>
            <a:r>
              <a:rPr lang="ru-RU" sz="1600" dirty="0">
                <a:latin typeface="Georgia" pitchFamily="18" charset="0"/>
              </a:rPr>
              <a:t>юридическое лицо независимо от его организационно-правовой формы и (или) индивидуальный предприниматель, осуществляющие социальное </a:t>
            </a:r>
            <a:r>
              <a:rPr lang="ru-RU" sz="1600" dirty="0" smtClean="0">
                <a:latin typeface="Georgia" pitchFamily="18" charset="0"/>
              </a:rPr>
              <a:t>обслуживание.</a:t>
            </a:r>
          </a:p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тандарт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социальной услуги</a:t>
            </a:r>
            <a:r>
              <a:rPr lang="ru-RU" sz="1600" dirty="0">
                <a:latin typeface="Georgia" pitchFamily="18" charset="0"/>
              </a:rPr>
              <a:t> - основные требования к объему, периодичности и качеству предоставления социальной услуги получателю социальной услуги, установленные по видам социальных </a:t>
            </a:r>
            <a:r>
              <a:rPr lang="ru-RU" sz="1600" dirty="0" smtClean="0">
                <a:latin typeface="Georgia" pitchFamily="18" charset="0"/>
              </a:rPr>
              <a:t>услуг.</a:t>
            </a:r>
            <a:endParaRPr lang="ru-RU" sz="1600" dirty="0">
              <a:latin typeface="Georgia" pitchFamily="18" charset="0"/>
            </a:endParaRP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en-US" sz="1600" b="1" dirty="0" smtClean="0">
                <a:solidFill>
                  <a:srgbClr val="286E84"/>
                </a:solidFill>
                <a:latin typeface="Georgia" pitchFamily="18" charset="0"/>
              </a:rPr>
              <a:t>3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 rot="8029822" flipV="1">
            <a:off x="7329314" y="4062917"/>
            <a:ext cx="1226881" cy="1156427"/>
            <a:chOff x="3777751" y="4190376"/>
            <a:chExt cx="730463" cy="70835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5571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341888"/>
            <a:ext cx="709522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Принципы социального обслуживания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3000"/>
              </a:lnSpc>
            </a:pP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577329"/>
            <a:ext cx="8088421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1800"/>
              </a:spcAft>
            </a:pPr>
            <a:r>
              <a:rPr lang="ru-RU" sz="1600" dirty="0">
                <a:latin typeface="Georgia" pitchFamily="18" charset="0"/>
              </a:rPr>
              <a:t>Социальное обслуживание основывается на соблюдении прав человека и уважении достоинства личности, носит гуманный характер и не допускает унижения чести и достоинства человека.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4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451349" y="1237425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70004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Группа 13"/>
          <p:cNvGrpSpPr/>
          <p:nvPr/>
        </p:nvGrpSpPr>
        <p:grpSpPr>
          <a:xfrm rot="8029822" flipV="1">
            <a:off x="6984099" y="3740140"/>
            <a:ext cx="1226881" cy="1156427"/>
            <a:chOff x="3777751" y="4190376"/>
            <a:chExt cx="730463" cy="708354"/>
          </a:xfrm>
        </p:grpSpPr>
        <p:pic>
          <p:nvPicPr>
            <p:cNvPr id="15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15151581">
              <a:off x="3833697" y="4438284"/>
              <a:ext cx="404500" cy="516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9927049">
              <a:off x="4242996" y="4190376"/>
              <a:ext cx="265218" cy="3918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4490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Принципы социального обслуживания</a:t>
            </a: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  <a:p>
            <a:pPr>
              <a:lnSpc>
                <a:spcPts val="3000"/>
              </a:lnSpc>
            </a:pPr>
            <a:endParaRPr lang="ru-RU" sz="28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277821"/>
            <a:ext cx="8391402" cy="382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равный, свободный доступ вне зависимости от пола, расы, возраста, национальности, языка, происхождения, места жительства, отношения к религии, убеждений и принадлежности к общественным объединениям;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адресность предоставления социальных услуг;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приближенность поставщиков социальных услуг к месту жительства получателей социальных услуг, достаточность количества поставщиков социальных услуг для обеспечения потребностей граждан в социальном обслуживании, достаточность финансовых, материально-технических, кадровых и информационных ресурсов у поставщиков социальных услуг;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сохранение пребывания гражданина в привычной благоприятной среде;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Georgia" pitchFamily="18" charset="0"/>
              </a:rPr>
              <a:t>добровольность;</a:t>
            </a:r>
          </a:p>
          <a:p>
            <a:pPr marL="285750" indent="-285750">
              <a:lnSpc>
                <a:spcPts val="1800"/>
              </a:lnSpc>
              <a:spcAft>
                <a:spcPts val="885"/>
              </a:spcAft>
              <a:buFont typeface="Arial" panose="020B0604020202020204" pitchFamily="34" charset="0"/>
              <a:buChar char="•"/>
            </a:pPr>
            <a:r>
              <a:rPr lang="ru-RU" sz="1600" dirty="0">
                <a:latin typeface="Georgia" pitchFamily="18" charset="0"/>
              </a:rPr>
              <a:t>к</a:t>
            </a:r>
            <a:r>
              <a:rPr lang="ru-RU" sz="1600" dirty="0" smtClean="0">
                <a:latin typeface="Georgia" pitchFamily="18" charset="0"/>
              </a:rPr>
              <a:t>онфиденциальность.</a:t>
            </a:r>
          </a:p>
          <a:p>
            <a:pPr>
              <a:lnSpc>
                <a:spcPts val="1800"/>
              </a:lnSpc>
              <a:spcAft>
                <a:spcPts val="885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4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50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Права </a:t>
            </a: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получателей</a:t>
            </a:r>
          </a:p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социальных </a:t>
            </a: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услуг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503107"/>
            <a:ext cx="8391402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1) уважительное </a:t>
            </a:r>
            <a:r>
              <a:rPr lang="ru-RU" sz="1600" dirty="0">
                <a:latin typeface="Georgia" pitchFamily="18" charset="0"/>
              </a:rPr>
              <a:t>и гуманное отношение;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2) получение </a:t>
            </a:r>
            <a:r>
              <a:rPr lang="ru-RU" sz="1600" dirty="0">
                <a:latin typeface="Georgia" pitchFamily="18" charset="0"/>
              </a:rPr>
              <a:t>бесплатно в доступной форме информации о своих правах и обязанностях, видах социальных услуг, сроках, порядке и об условиях их предоставления, о тарифах на эти услуги и об их стоимости для получателя социальных услуг, о возможности получения этих услуг бесплатно, а также о поставщиках социальных услуг;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>
                <a:latin typeface="Georgia" pitchFamily="18" charset="0"/>
              </a:rPr>
              <a:t>3</a:t>
            </a:r>
            <a:r>
              <a:rPr lang="ru-RU" sz="1600" dirty="0" smtClean="0">
                <a:latin typeface="Georgia" pitchFamily="18" charset="0"/>
              </a:rPr>
              <a:t>) выбор </a:t>
            </a:r>
            <a:r>
              <a:rPr lang="ru-RU" sz="1600" dirty="0">
                <a:latin typeface="Georgia" pitchFamily="18" charset="0"/>
              </a:rPr>
              <a:t>поставщика </a:t>
            </a:r>
            <a:r>
              <a:rPr lang="ru-RU" sz="1600" dirty="0" smtClean="0">
                <a:latin typeface="Georgia" pitchFamily="18" charset="0"/>
              </a:rPr>
              <a:t>социальных </a:t>
            </a:r>
            <a:r>
              <a:rPr lang="ru-RU" sz="1600" dirty="0">
                <a:latin typeface="Georgia" pitchFamily="18" charset="0"/>
              </a:rPr>
              <a:t>услуг;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4) отказ </a:t>
            </a:r>
            <a:r>
              <a:rPr lang="ru-RU" sz="1600" dirty="0">
                <a:latin typeface="Georgia" pitchFamily="18" charset="0"/>
              </a:rPr>
              <a:t>от предоставления социальных услуг;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5) защиту </a:t>
            </a:r>
            <a:r>
              <a:rPr lang="ru-RU" sz="1600" dirty="0">
                <a:latin typeface="Georgia" pitchFamily="18" charset="0"/>
              </a:rPr>
              <a:t>своих прав и законных интересов в соответствии с законодательством </a:t>
            </a:r>
            <a:r>
              <a:rPr lang="ru-RU" sz="1600" dirty="0" smtClean="0">
                <a:latin typeface="Georgia" pitchFamily="18" charset="0"/>
              </a:rPr>
              <a:t>РФ;</a:t>
            </a:r>
          </a:p>
          <a:p>
            <a:pPr>
              <a:lnSpc>
                <a:spcPts val="1800"/>
              </a:lnSpc>
              <a:spcAft>
                <a:spcPts val="2400"/>
              </a:spcAft>
            </a:pPr>
            <a:r>
              <a:rPr lang="ru-RU" sz="1600" dirty="0">
                <a:latin typeface="Georgia" pitchFamily="18" charset="0"/>
              </a:rPr>
              <a:t>6) участие в составлении индивидуальных программ</a:t>
            </a:r>
            <a:r>
              <a:rPr lang="ru-RU" sz="1600" dirty="0" smtClean="0">
                <a:latin typeface="Georgia" pitchFamily="18" charset="0"/>
              </a:rPr>
              <a:t>;</a:t>
            </a:r>
            <a:endParaRPr lang="ru-RU" sz="1600" dirty="0"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98689" flipV="1">
            <a:off x="6427642" y="579383"/>
            <a:ext cx="445458" cy="63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918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57750" y="275961"/>
            <a:ext cx="709522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Права </a:t>
            </a: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получателей</a:t>
            </a:r>
          </a:p>
          <a:p>
            <a:pPr>
              <a:lnSpc>
                <a:spcPts val="3000"/>
              </a:lnSpc>
            </a:pPr>
            <a:r>
              <a:rPr lang="ru-RU" sz="2800" b="1" dirty="0" smtClean="0">
                <a:solidFill>
                  <a:srgbClr val="286E84"/>
                </a:solidFill>
                <a:latin typeface="Georgia" pitchFamily="18" charset="0"/>
              </a:rPr>
              <a:t>социальных </a:t>
            </a:r>
            <a:r>
              <a:rPr lang="ru-RU" sz="2800" b="1" dirty="0">
                <a:solidFill>
                  <a:srgbClr val="286E84"/>
                </a:solidFill>
                <a:latin typeface="Georgia" pitchFamily="18" charset="0"/>
              </a:rPr>
              <a:t>услуг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750" y="1503107"/>
            <a:ext cx="839140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7</a:t>
            </a:r>
            <a:r>
              <a:rPr lang="ru-RU" sz="1600" dirty="0">
                <a:latin typeface="Georgia" pitchFamily="18" charset="0"/>
              </a:rPr>
              <a:t>) обеспечение условий пребывания в организациях социального обслуживания, соответствующих санитарно-гигиеническим требованиям, а также на надлежащий уход;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dirty="0" smtClean="0">
                <a:latin typeface="Georgia" pitchFamily="18" charset="0"/>
              </a:rPr>
              <a:t>8</a:t>
            </a:r>
            <a:r>
              <a:rPr lang="ru-RU" sz="1600" dirty="0">
                <a:latin typeface="Georgia" pitchFamily="18" charset="0"/>
              </a:rPr>
              <a:t>) свободное посещение законными представителями, адвокатами, нотариусами, представителями общественных и (или) иных организаций, священнослужителями, а также родственниками и другими лицами в дневное и вечернее время;</a:t>
            </a:r>
          </a:p>
          <a:p>
            <a:pPr>
              <a:lnSpc>
                <a:spcPts val="1800"/>
              </a:lnSpc>
              <a:spcAft>
                <a:spcPts val="2400"/>
              </a:spcAft>
            </a:pPr>
            <a:r>
              <a:rPr lang="ru-RU" sz="1600" dirty="0" smtClean="0">
                <a:latin typeface="Georgia" pitchFamily="18" charset="0"/>
              </a:rPr>
              <a:t>9</a:t>
            </a:r>
            <a:r>
              <a:rPr lang="ru-RU" sz="1600" dirty="0">
                <a:latin typeface="Georgia" pitchFamily="18" charset="0"/>
              </a:rPr>
              <a:t>) социальное </a:t>
            </a:r>
            <a:r>
              <a:rPr lang="ru-RU" sz="1600" dirty="0" smtClean="0">
                <a:latin typeface="Georgia" pitchFamily="18" charset="0"/>
              </a:rPr>
              <a:t>сопровождение.</a:t>
            </a:r>
          </a:p>
          <a:p>
            <a:pPr>
              <a:lnSpc>
                <a:spcPts val="1800"/>
              </a:lnSpc>
              <a:spcAft>
                <a:spcPts val="600"/>
              </a:spcAft>
            </a:pP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Статья 9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Федерального закона от 28 декабря 2013 г. N 442-ФЗ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«Об </a:t>
            </a:r>
            <a:r>
              <a:rPr lang="ru-RU" sz="1600" b="1" dirty="0">
                <a:solidFill>
                  <a:srgbClr val="286E84"/>
                </a:solidFill>
                <a:latin typeface="Georgia" pitchFamily="18" charset="0"/>
              </a:rPr>
              <a:t>основах социального обслуживания граждан в Российской </a:t>
            </a:r>
            <a:r>
              <a:rPr lang="ru-RU" sz="1600" b="1" dirty="0" smtClean="0">
                <a:solidFill>
                  <a:srgbClr val="286E84"/>
                </a:solidFill>
                <a:latin typeface="Georgia" pitchFamily="18" charset="0"/>
              </a:rPr>
              <a:t>Федерации».</a:t>
            </a:r>
            <a:endParaRPr lang="ru-RU" sz="1600" b="1" dirty="0">
              <a:solidFill>
                <a:srgbClr val="286E84"/>
              </a:solidFill>
              <a:latin typeface="Georgia" pitchFamily="18" charset="0"/>
            </a:endParaRPr>
          </a:p>
        </p:txBody>
      </p:sp>
      <p:pic>
        <p:nvPicPr>
          <p:cNvPr id="18" name="Рисунок 17" descr="BIG_logoVera_gr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0379" y="348034"/>
            <a:ext cx="1324753" cy="929787"/>
          </a:xfrm>
          <a:prstGeom prst="rect">
            <a:avLst/>
          </a:prstGeom>
        </p:spPr>
      </p:pic>
      <p:grpSp>
        <p:nvGrpSpPr>
          <p:cNvPr id="29" name="Группа 16"/>
          <p:cNvGrpSpPr/>
          <p:nvPr/>
        </p:nvGrpSpPr>
        <p:grpSpPr>
          <a:xfrm>
            <a:off x="357750" y="1184776"/>
            <a:ext cx="8135731" cy="12255"/>
            <a:chOff x="540122" y="1764556"/>
            <a:chExt cx="8135731" cy="13444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540122" y="1764556"/>
              <a:ext cx="813573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>
              <a:off x="540122" y="1778000"/>
              <a:ext cx="1584176" cy="0"/>
            </a:xfrm>
            <a:prstGeom prst="line">
              <a:avLst/>
            </a:prstGeom>
            <a:ln w="28575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" name="Прямая соединительная линия 34"/>
          <p:cNvCxnSpPr/>
          <p:nvPr/>
        </p:nvCxnSpPr>
        <p:spPr>
          <a:xfrm flipH="1" flipV="1">
            <a:off x="469401" y="5238371"/>
            <a:ext cx="8135731" cy="1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6298689" flipV="1">
            <a:off x="6427642" y="579383"/>
            <a:ext cx="445458" cy="63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704042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4801</TotalTime>
  <Words>2591</Words>
  <Application>Microsoft Office PowerPoint</Application>
  <PresentationFormat>Произвольный</PresentationFormat>
  <Paragraphs>265</Paragraphs>
  <Slides>42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9" baseType="lpstr">
      <vt:lpstr>Arial</vt:lpstr>
      <vt:lpstr>Calibri</vt:lpstr>
      <vt:lpstr>DejaVu Sans</vt:lpstr>
      <vt:lpstr>Georgia</vt:lpstr>
      <vt:lpstr>Segoe UI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 правового регулирования социального обслуживания на ровне субъекта РФ</vt:lpstr>
      <vt:lpstr>Пример правового регулирования социального обслуживания на ровне субъекта РФ</vt:lpstr>
      <vt:lpstr>Пример правового регулирования социального обслуживания на ровне субъекта РФ</vt:lpstr>
      <vt:lpstr>Пример правового регулирования социального обслуживания на ровне субъекта РФ</vt:lpstr>
      <vt:lpstr>Пример правового регулирования социального обслуживания на ровне субъекта РФ</vt:lpstr>
      <vt:lpstr>Пример правового регулирования социального обслуживания на ровне субъекта РФ</vt:lpstr>
      <vt:lpstr>Пример правового регулирования социального обслуживания на ровне субъекта РФ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lap</dc:creator>
  <cp:lastModifiedBy>Анна Повалихина</cp:lastModifiedBy>
  <cp:revision>285</cp:revision>
  <dcterms:created xsi:type="dcterms:W3CDTF">2018-07-17T08:39:33Z</dcterms:created>
  <dcterms:modified xsi:type="dcterms:W3CDTF">2020-10-07T10:14:58Z</dcterms:modified>
</cp:coreProperties>
</file>