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4b56d7d284_0_1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14b56d7d284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d20f37f8ad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g3d20f37f8ad_0_2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d20f37f8ad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g3d20f37f8ad_0_1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50304c8968_0_1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150304c896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d20f37f8ad_0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3d20f37f8ad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50304c8968_0_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150304c8968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4b56d7d284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14b56d7d284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d20f37f8ad_0_2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3d20f37f8ad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d2eda33cf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d2eda33c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50304c8968_0_1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150304c8968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d20f37f8ad_0_2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3d20f37f8ad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d20f37f8ad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3d20f37f8ad_0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d2eda33cf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d2eda33cf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d2e97efdd5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3d2e97efdd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d20f37f8ad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g3d20f37f8ad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1 - Название презентации">
  <p:cSld name="CUSTOM_2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97"/>
            <a:ext cx="12192000" cy="685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1080000" y="3240000"/>
            <a:ext cx="108483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6400"/>
              <a:buNone/>
              <a:defRPr>
                <a:solidFill>
                  <a:srgbClr val="005E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25995" l="0" r="0" t="21189"/>
          <a:stretch/>
        </p:blipFill>
        <p:spPr>
          <a:xfrm>
            <a:off x="-12" y="192726"/>
            <a:ext cx="2189475" cy="115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000" y="468000"/>
            <a:ext cx="1800000" cy="11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080000" y="6210025"/>
            <a:ext cx="594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11 - Пустой">
  <p:cSld name="CUSTOM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23600" y="0"/>
            <a:ext cx="9684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10 - Неожиданный вывод">
  <p:cSld name="Короткая мысль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23600" y="0"/>
            <a:ext cx="9684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/>
          <p:nvPr/>
        </p:nvSpPr>
        <p:spPr>
          <a:xfrm>
            <a:off x="2335671" y="2503876"/>
            <a:ext cx="8219440" cy="1717040"/>
          </a:xfrm>
          <a:custGeom>
            <a:rect b="b" l="l" r="r" t="t"/>
            <a:pathLst>
              <a:path extrusionOk="0" h="1717040" w="8219440">
                <a:moveTo>
                  <a:pt x="213360" y="213360"/>
                </a:moveTo>
                <a:lnTo>
                  <a:pt x="751840" y="60960"/>
                </a:lnTo>
                <a:lnTo>
                  <a:pt x="1920240" y="0"/>
                </a:lnTo>
                <a:lnTo>
                  <a:pt x="2600960" y="10160"/>
                </a:lnTo>
                <a:lnTo>
                  <a:pt x="3210560" y="91440"/>
                </a:lnTo>
                <a:lnTo>
                  <a:pt x="3962400" y="81280"/>
                </a:lnTo>
                <a:lnTo>
                  <a:pt x="4907280" y="121920"/>
                </a:lnTo>
                <a:lnTo>
                  <a:pt x="5344160" y="71120"/>
                </a:lnTo>
                <a:lnTo>
                  <a:pt x="5638800" y="0"/>
                </a:lnTo>
                <a:lnTo>
                  <a:pt x="5974080" y="0"/>
                </a:lnTo>
                <a:lnTo>
                  <a:pt x="6207760" y="30480"/>
                </a:lnTo>
                <a:lnTo>
                  <a:pt x="6522720" y="30480"/>
                </a:lnTo>
                <a:lnTo>
                  <a:pt x="6817360" y="30480"/>
                </a:lnTo>
                <a:lnTo>
                  <a:pt x="6979920" y="60960"/>
                </a:lnTo>
                <a:lnTo>
                  <a:pt x="7284720" y="20320"/>
                </a:lnTo>
                <a:lnTo>
                  <a:pt x="7650480" y="40640"/>
                </a:lnTo>
                <a:lnTo>
                  <a:pt x="7843520" y="40640"/>
                </a:lnTo>
                <a:lnTo>
                  <a:pt x="8087360" y="91440"/>
                </a:lnTo>
                <a:lnTo>
                  <a:pt x="8188960" y="203200"/>
                </a:lnTo>
                <a:lnTo>
                  <a:pt x="8219440" y="335280"/>
                </a:lnTo>
                <a:lnTo>
                  <a:pt x="8188960" y="447040"/>
                </a:lnTo>
                <a:lnTo>
                  <a:pt x="8117840" y="558800"/>
                </a:lnTo>
                <a:lnTo>
                  <a:pt x="8077200" y="751840"/>
                </a:lnTo>
                <a:lnTo>
                  <a:pt x="8107680" y="995680"/>
                </a:lnTo>
                <a:lnTo>
                  <a:pt x="8168640" y="1087120"/>
                </a:lnTo>
                <a:lnTo>
                  <a:pt x="8148320" y="1270000"/>
                </a:lnTo>
                <a:lnTo>
                  <a:pt x="8148320" y="1422400"/>
                </a:lnTo>
                <a:lnTo>
                  <a:pt x="8087360" y="1422400"/>
                </a:lnTo>
                <a:lnTo>
                  <a:pt x="7945120" y="1412240"/>
                </a:lnTo>
                <a:lnTo>
                  <a:pt x="7518400" y="1463040"/>
                </a:lnTo>
                <a:lnTo>
                  <a:pt x="6959600" y="1463040"/>
                </a:lnTo>
                <a:lnTo>
                  <a:pt x="6380480" y="1473200"/>
                </a:lnTo>
                <a:lnTo>
                  <a:pt x="5862320" y="1402080"/>
                </a:lnTo>
                <a:lnTo>
                  <a:pt x="5628640" y="1402080"/>
                </a:lnTo>
                <a:lnTo>
                  <a:pt x="5344160" y="1473200"/>
                </a:lnTo>
                <a:lnTo>
                  <a:pt x="4856480" y="1513840"/>
                </a:lnTo>
                <a:lnTo>
                  <a:pt x="4541520" y="1554480"/>
                </a:lnTo>
                <a:lnTo>
                  <a:pt x="4257040" y="1615440"/>
                </a:lnTo>
                <a:lnTo>
                  <a:pt x="3911600" y="1686560"/>
                </a:lnTo>
                <a:lnTo>
                  <a:pt x="3332480" y="1717040"/>
                </a:lnTo>
                <a:lnTo>
                  <a:pt x="2926080" y="1645920"/>
                </a:lnTo>
                <a:lnTo>
                  <a:pt x="2641600" y="1645920"/>
                </a:lnTo>
                <a:lnTo>
                  <a:pt x="1950720" y="1645920"/>
                </a:lnTo>
                <a:lnTo>
                  <a:pt x="1361440" y="1666240"/>
                </a:lnTo>
                <a:lnTo>
                  <a:pt x="762000" y="1686560"/>
                </a:lnTo>
                <a:lnTo>
                  <a:pt x="386080" y="1615440"/>
                </a:lnTo>
                <a:lnTo>
                  <a:pt x="152400" y="1503680"/>
                </a:lnTo>
                <a:lnTo>
                  <a:pt x="0" y="914400"/>
                </a:lnTo>
                <a:lnTo>
                  <a:pt x="50800" y="477520"/>
                </a:lnTo>
                <a:lnTo>
                  <a:pt x="213360" y="213360"/>
                </a:lnTo>
                <a:close/>
              </a:path>
            </a:pathLst>
          </a:custGeom>
          <a:solidFill>
            <a:srgbClr val="00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463" y="2307174"/>
            <a:ext cx="9737407" cy="332727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>
            <p:ph idx="1" type="subTitle"/>
          </p:nvPr>
        </p:nvSpPr>
        <p:spPr>
          <a:xfrm>
            <a:off x="2764400" y="2823600"/>
            <a:ext cx="75087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Georgia"/>
              <a:buNone/>
              <a:defRPr sz="2400"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12 - Контакты">
  <p:cSld name="1_Контакты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201591" y="5323342"/>
            <a:ext cx="360000" cy="267428"/>
          </a:xfrm>
          <a:custGeom>
            <a:rect b="b" l="l" r="r" t="t"/>
            <a:pathLst>
              <a:path extrusionOk="0" h="256" w="342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rgbClr val="393834"/>
          </a:solidFill>
          <a:ln>
            <a:noFill/>
          </a:ln>
        </p:spPr>
        <p:txBody>
          <a:bodyPr anchorCtr="1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r>
              <a:t/>
            </a:r>
            <a:endParaRPr b="0" i="0" sz="2400" u="none" cap="none" strike="noStrike">
              <a:solidFill>
                <a:srgbClr val="3938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01591" y="5795972"/>
            <a:ext cx="360000" cy="356727"/>
          </a:xfrm>
          <a:custGeom>
            <a:rect b="b" l="l" r="r" t="t"/>
            <a:pathLst>
              <a:path extrusionOk="0" h="443" w="444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rgbClr val="393834"/>
          </a:solidFill>
          <a:ln>
            <a:noFill/>
          </a:ln>
        </p:spPr>
        <p:txBody>
          <a:bodyPr anchorCtr="1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3938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000" y="468000"/>
            <a:ext cx="1800000" cy="11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>
            <p:ph type="title"/>
          </p:nvPr>
        </p:nvSpPr>
        <p:spPr>
          <a:xfrm>
            <a:off x="1080000" y="2160000"/>
            <a:ext cx="7603800" cy="20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7200"/>
              <a:buFont typeface="Georgia"/>
              <a:buNone/>
              <a:defRPr b="0" i="0" sz="7200" u="none" cap="none" strike="noStrike">
                <a:solidFill>
                  <a:srgbClr val="005E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1400"/>
              <a:buNone/>
              <a:defRPr>
                <a:solidFill>
                  <a:srgbClr val="005E5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1400"/>
              <a:buNone/>
              <a:defRPr>
                <a:solidFill>
                  <a:srgbClr val="005E5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1400"/>
              <a:buNone/>
              <a:defRPr>
                <a:solidFill>
                  <a:srgbClr val="005E5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1400"/>
              <a:buNone/>
              <a:defRPr>
                <a:solidFill>
                  <a:srgbClr val="005E5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1400"/>
              <a:buNone/>
              <a:defRPr>
                <a:solidFill>
                  <a:srgbClr val="005E5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1400"/>
              <a:buNone/>
              <a:defRPr>
                <a:solidFill>
                  <a:srgbClr val="005E5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1400"/>
              <a:buNone/>
              <a:defRPr>
                <a:solidFill>
                  <a:srgbClr val="005E5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1400"/>
              <a:buNone/>
              <a:defRPr>
                <a:solidFill>
                  <a:srgbClr val="005E5C"/>
                </a:solidFill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1" type="subTitle"/>
          </p:nvPr>
        </p:nvSpPr>
        <p:spPr>
          <a:xfrm>
            <a:off x="1080000" y="4493250"/>
            <a:ext cx="79245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E5C"/>
              </a:buClr>
              <a:buSzPts val="2400"/>
              <a:buFont typeface="Georgia"/>
              <a:buNone/>
              <a:defRPr sz="2400">
                <a:solidFill>
                  <a:srgbClr val="005E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E5C"/>
              </a:buClr>
              <a:buSzPts val="1800"/>
              <a:buNone/>
              <a:defRPr>
                <a:solidFill>
                  <a:srgbClr val="005E5C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E5C"/>
              </a:buClr>
              <a:buSzPts val="1800"/>
              <a:buNone/>
              <a:defRPr>
                <a:solidFill>
                  <a:srgbClr val="005E5C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E5C"/>
              </a:buClr>
              <a:buSzPts val="1800"/>
              <a:buNone/>
              <a:defRPr>
                <a:solidFill>
                  <a:srgbClr val="005E5C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E5C"/>
              </a:buClr>
              <a:buSzPts val="1800"/>
              <a:buNone/>
              <a:defRPr>
                <a:solidFill>
                  <a:srgbClr val="005E5C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E5C"/>
              </a:buClr>
              <a:buSzPts val="1800"/>
              <a:buNone/>
              <a:defRPr>
                <a:solidFill>
                  <a:srgbClr val="005E5C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E5C"/>
              </a:buClr>
              <a:buSzPts val="1800"/>
              <a:buNone/>
              <a:defRPr>
                <a:solidFill>
                  <a:srgbClr val="005E5C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E5C"/>
              </a:buClr>
              <a:buSzPts val="1800"/>
              <a:buNone/>
              <a:defRPr>
                <a:solidFill>
                  <a:srgbClr val="005E5C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E5C"/>
              </a:buClr>
              <a:buSzPts val="1800"/>
              <a:buNone/>
              <a:defRPr>
                <a:solidFill>
                  <a:srgbClr val="005E5C"/>
                </a:solidFill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2" type="subTitle"/>
          </p:nvPr>
        </p:nvSpPr>
        <p:spPr>
          <a:xfrm>
            <a:off x="1595250" y="5182713"/>
            <a:ext cx="79245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2400"/>
              <a:buFont typeface="Roboto"/>
              <a:buNone/>
              <a:defRPr sz="2400"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1595250" y="5768625"/>
            <a:ext cx="79245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2400"/>
              <a:buFont typeface="Roboto"/>
              <a:buNone/>
              <a:defRPr sz="2400"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1 - Название презентации">
  <p:cSld name="CUSTOM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1080000" y="3240000"/>
            <a:ext cx="1143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6000" y="468000"/>
            <a:ext cx="1800000" cy="116947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>
            <p:ph idx="1" type="subTitle"/>
          </p:nvPr>
        </p:nvSpPr>
        <p:spPr>
          <a:xfrm>
            <a:off x="1080000" y="6210025"/>
            <a:ext cx="594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2 - Вертикальная картинка и текст">
  <p:cSld name="Заголовок, текст и картинка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>
            <p:ph idx="2" type="pic"/>
          </p:nvPr>
        </p:nvSpPr>
        <p:spPr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5"/>
          <p:cNvSpPr txBox="1"/>
          <p:nvPr>
            <p:ph idx="1" type="subTitle"/>
          </p:nvPr>
        </p:nvSpPr>
        <p:spPr>
          <a:xfrm>
            <a:off x="5845216" y="3359964"/>
            <a:ext cx="51441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type="title"/>
          </p:nvPr>
        </p:nvSpPr>
        <p:spPr>
          <a:xfrm>
            <a:off x="5845225" y="1080000"/>
            <a:ext cx="5144100" cy="21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Georgia"/>
              <a:buNone/>
              <a:defRPr b="0" i="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23173" y="-2"/>
            <a:ext cx="968829" cy="96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3 - Горизонтальная картинка и текст ">
  <p:cSld name="Заголовок, текст и картинка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>
            <p:ph idx="2" type="pic"/>
          </p:nvPr>
        </p:nvSpPr>
        <p:spPr>
          <a:xfrm>
            <a:off x="0" y="941400"/>
            <a:ext cx="7451100" cy="59166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"/>
          <p:cNvSpPr txBox="1"/>
          <p:nvPr>
            <p:ph idx="1" type="subTitle"/>
          </p:nvPr>
        </p:nvSpPr>
        <p:spPr>
          <a:xfrm>
            <a:off x="7920000" y="4394800"/>
            <a:ext cx="40920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7920000" y="1080000"/>
            <a:ext cx="3801900" cy="31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Georgia"/>
              <a:buNone/>
              <a:defRPr b="0" i="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23173" y="-2"/>
            <a:ext cx="968829" cy="96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4 - Только текст">
  <p:cSld name="Крупный текст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1080000" y="1080000"/>
            <a:ext cx="9707400" cy="20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1080000" y="3864525"/>
            <a:ext cx="9179400" cy="23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23173" y="-2"/>
            <a:ext cx="968829" cy="96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5 - Большой фото">
  <p:cSld name="Фото на весь экран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1080000" y="1080000"/>
            <a:ext cx="8337600" cy="22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>
                <a:highlight>
                  <a:srgbClr val="006766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23173" y="-2"/>
            <a:ext cx="968829" cy="96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6 - Название раздела">
  <p:cSld name="Заголовок и текст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1080000" y="2160000"/>
            <a:ext cx="82353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23173" y="-2"/>
            <a:ext cx="968829" cy="96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7 - Четыре картинки">
  <p:cSld name="Два фото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>
            <p:ph idx="2" type="pic"/>
          </p:nvPr>
        </p:nvSpPr>
        <p:spPr>
          <a:xfrm>
            <a:off x="6229836" y="266788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0"/>
          <p:cNvSpPr/>
          <p:nvPr>
            <p:ph idx="3" type="pic"/>
          </p:nvPr>
        </p:nvSpPr>
        <p:spPr>
          <a:xfrm>
            <a:off x="9225629" y="272188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0"/>
          <p:cNvSpPr/>
          <p:nvPr>
            <p:ph idx="4" type="pic"/>
          </p:nvPr>
        </p:nvSpPr>
        <p:spPr>
          <a:xfrm>
            <a:off x="238250" y="269488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/>
          <p:nvPr>
            <p:ph idx="5" type="pic"/>
          </p:nvPr>
        </p:nvSpPr>
        <p:spPr>
          <a:xfrm>
            <a:off x="3234043" y="274888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0"/>
          <p:cNvSpPr txBox="1"/>
          <p:nvPr/>
        </p:nvSpPr>
        <p:spPr>
          <a:xfrm>
            <a:off x="236650" y="5084300"/>
            <a:ext cx="268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0"/>
          <p:cNvSpPr txBox="1"/>
          <p:nvPr>
            <p:ph idx="1" type="subTitle"/>
          </p:nvPr>
        </p:nvSpPr>
        <p:spPr>
          <a:xfrm>
            <a:off x="238250" y="5352825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6" type="subTitle"/>
          </p:nvPr>
        </p:nvSpPr>
        <p:spPr>
          <a:xfrm>
            <a:off x="3239300" y="5352825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7" type="subTitle"/>
          </p:nvPr>
        </p:nvSpPr>
        <p:spPr>
          <a:xfrm>
            <a:off x="6240350" y="5352825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8" type="subTitle"/>
          </p:nvPr>
        </p:nvSpPr>
        <p:spPr>
          <a:xfrm>
            <a:off x="9230900" y="5352825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2 - Вертикальная картинка и текст">
  <p:cSld name="Заголовок, текст и картинка_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-73600" y="0"/>
            <a:ext cx="12265500" cy="685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>
            <p:ph idx="2" type="pic"/>
          </p:nvPr>
        </p:nvSpPr>
        <p:spPr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5845216" y="3359964"/>
            <a:ext cx="51441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5845225" y="1080000"/>
            <a:ext cx="5144100" cy="21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6400"/>
              <a:buFont typeface="Georgia"/>
              <a:buNone/>
              <a:defRPr b="0" i="0" u="none" cap="none" strike="noStrike">
                <a:solidFill>
                  <a:srgbClr val="005E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23600" y="0"/>
            <a:ext cx="9684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8 - Три картинки">
  <p:cSld name="Два фото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>
            <p:ph idx="2" type="pic"/>
          </p:nvPr>
        </p:nvSpPr>
        <p:spPr>
          <a:xfrm>
            <a:off x="8295377" y="266800"/>
            <a:ext cx="36309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1"/>
          <p:cNvSpPr/>
          <p:nvPr>
            <p:ph idx="3" type="pic"/>
          </p:nvPr>
        </p:nvSpPr>
        <p:spPr>
          <a:xfrm>
            <a:off x="238250" y="269500"/>
            <a:ext cx="3708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4266813" y="274900"/>
            <a:ext cx="3708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/>
          <p:nvPr/>
        </p:nvSpPr>
        <p:spPr>
          <a:xfrm>
            <a:off x="236650" y="5084300"/>
            <a:ext cx="268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1"/>
          <p:cNvSpPr txBox="1"/>
          <p:nvPr>
            <p:ph idx="1" type="subTitle"/>
          </p:nvPr>
        </p:nvSpPr>
        <p:spPr>
          <a:xfrm>
            <a:off x="238250" y="5352825"/>
            <a:ext cx="37080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5" type="subTitle"/>
          </p:nvPr>
        </p:nvSpPr>
        <p:spPr>
          <a:xfrm>
            <a:off x="4266800" y="5352825"/>
            <a:ext cx="37080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6" type="subTitle"/>
          </p:nvPr>
        </p:nvSpPr>
        <p:spPr>
          <a:xfrm>
            <a:off x="8295375" y="5352825"/>
            <a:ext cx="36309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9 - Две картинки">
  <p:cSld name="Два фото_1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>
            <p:ph idx="2" type="pic"/>
          </p:nvPr>
        </p:nvSpPr>
        <p:spPr>
          <a:xfrm>
            <a:off x="238250" y="269500"/>
            <a:ext cx="5706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2"/>
          <p:cNvSpPr/>
          <p:nvPr>
            <p:ph idx="3" type="pic"/>
          </p:nvPr>
        </p:nvSpPr>
        <p:spPr>
          <a:xfrm>
            <a:off x="6249756" y="274900"/>
            <a:ext cx="5706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2"/>
          <p:cNvSpPr txBox="1"/>
          <p:nvPr/>
        </p:nvSpPr>
        <p:spPr>
          <a:xfrm>
            <a:off x="236650" y="5084300"/>
            <a:ext cx="268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2"/>
          <p:cNvSpPr txBox="1"/>
          <p:nvPr>
            <p:ph idx="1" type="subTitle"/>
          </p:nvPr>
        </p:nvSpPr>
        <p:spPr>
          <a:xfrm>
            <a:off x="238250" y="5352825"/>
            <a:ext cx="57060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2"/>
          <p:cNvSpPr txBox="1"/>
          <p:nvPr>
            <p:ph idx="4" type="subTitle"/>
          </p:nvPr>
        </p:nvSpPr>
        <p:spPr>
          <a:xfrm>
            <a:off x="6249750" y="5352825"/>
            <a:ext cx="57060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11 - Пустой">
  <p:cSld name="CUSTOM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23173" y="-2"/>
            <a:ext cx="968829" cy="96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10 - Неожиданный вывод">
  <p:cSld name="Короткая мысль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23173" y="-2"/>
            <a:ext cx="968829" cy="96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/>
          <p:nvPr/>
        </p:nvSpPr>
        <p:spPr>
          <a:xfrm>
            <a:off x="2335671" y="2503876"/>
            <a:ext cx="8219440" cy="1717040"/>
          </a:xfrm>
          <a:custGeom>
            <a:rect b="b" l="l" r="r" t="t"/>
            <a:pathLst>
              <a:path extrusionOk="0" h="1717040" w="8219440">
                <a:moveTo>
                  <a:pt x="213360" y="213360"/>
                </a:moveTo>
                <a:lnTo>
                  <a:pt x="751840" y="60960"/>
                </a:lnTo>
                <a:lnTo>
                  <a:pt x="1920240" y="0"/>
                </a:lnTo>
                <a:lnTo>
                  <a:pt x="2600960" y="10160"/>
                </a:lnTo>
                <a:lnTo>
                  <a:pt x="3210560" y="91440"/>
                </a:lnTo>
                <a:lnTo>
                  <a:pt x="3962400" y="81280"/>
                </a:lnTo>
                <a:lnTo>
                  <a:pt x="4907280" y="121920"/>
                </a:lnTo>
                <a:lnTo>
                  <a:pt x="5344160" y="71120"/>
                </a:lnTo>
                <a:lnTo>
                  <a:pt x="5638800" y="0"/>
                </a:lnTo>
                <a:lnTo>
                  <a:pt x="5974080" y="0"/>
                </a:lnTo>
                <a:lnTo>
                  <a:pt x="6207760" y="30480"/>
                </a:lnTo>
                <a:lnTo>
                  <a:pt x="6522720" y="30480"/>
                </a:lnTo>
                <a:lnTo>
                  <a:pt x="6817360" y="30480"/>
                </a:lnTo>
                <a:lnTo>
                  <a:pt x="6979920" y="60960"/>
                </a:lnTo>
                <a:lnTo>
                  <a:pt x="7284720" y="20320"/>
                </a:lnTo>
                <a:lnTo>
                  <a:pt x="7650480" y="40640"/>
                </a:lnTo>
                <a:lnTo>
                  <a:pt x="7843520" y="40640"/>
                </a:lnTo>
                <a:lnTo>
                  <a:pt x="8087360" y="91440"/>
                </a:lnTo>
                <a:lnTo>
                  <a:pt x="8188960" y="203200"/>
                </a:lnTo>
                <a:lnTo>
                  <a:pt x="8219440" y="335280"/>
                </a:lnTo>
                <a:lnTo>
                  <a:pt x="8188960" y="447040"/>
                </a:lnTo>
                <a:lnTo>
                  <a:pt x="8117840" y="558800"/>
                </a:lnTo>
                <a:lnTo>
                  <a:pt x="8077200" y="751840"/>
                </a:lnTo>
                <a:lnTo>
                  <a:pt x="8107680" y="995680"/>
                </a:lnTo>
                <a:lnTo>
                  <a:pt x="8168640" y="1087120"/>
                </a:lnTo>
                <a:lnTo>
                  <a:pt x="8148320" y="1270000"/>
                </a:lnTo>
                <a:lnTo>
                  <a:pt x="8148320" y="1422400"/>
                </a:lnTo>
                <a:lnTo>
                  <a:pt x="8087360" y="1422400"/>
                </a:lnTo>
                <a:lnTo>
                  <a:pt x="7945120" y="1412240"/>
                </a:lnTo>
                <a:lnTo>
                  <a:pt x="7518400" y="1463040"/>
                </a:lnTo>
                <a:lnTo>
                  <a:pt x="6959600" y="1463040"/>
                </a:lnTo>
                <a:lnTo>
                  <a:pt x="6380480" y="1473200"/>
                </a:lnTo>
                <a:lnTo>
                  <a:pt x="5862320" y="1402080"/>
                </a:lnTo>
                <a:lnTo>
                  <a:pt x="5628640" y="1402080"/>
                </a:lnTo>
                <a:lnTo>
                  <a:pt x="5344160" y="1473200"/>
                </a:lnTo>
                <a:lnTo>
                  <a:pt x="4856480" y="1513840"/>
                </a:lnTo>
                <a:lnTo>
                  <a:pt x="4541520" y="1554480"/>
                </a:lnTo>
                <a:lnTo>
                  <a:pt x="4257040" y="1615440"/>
                </a:lnTo>
                <a:lnTo>
                  <a:pt x="3911600" y="1686560"/>
                </a:lnTo>
                <a:lnTo>
                  <a:pt x="3332480" y="1717040"/>
                </a:lnTo>
                <a:lnTo>
                  <a:pt x="2926080" y="1645920"/>
                </a:lnTo>
                <a:lnTo>
                  <a:pt x="2641600" y="1645920"/>
                </a:lnTo>
                <a:lnTo>
                  <a:pt x="1950720" y="1645920"/>
                </a:lnTo>
                <a:lnTo>
                  <a:pt x="1361440" y="1666240"/>
                </a:lnTo>
                <a:lnTo>
                  <a:pt x="762000" y="1686560"/>
                </a:lnTo>
                <a:lnTo>
                  <a:pt x="386080" y="1615440"/>
                </a:lnTo>
                <a:lnTo>
                  <a:pt x="152400" y="1503680"/>
                </a:lnTo>
                <a:lnTo>
                  <a:pt x="0" y="914400"/>
                </a:lnTo>
                <a:lnTo>
                  <a:pt x="50800" y="477520"/>
                </a:lnTo>
                <a:lnTo>
                  <a:pt x="213360" y="213360"/>
                </a:lnTo>
                <a:close/>
              </a:path>
            </a:pathLst>
          </a:custGeom>
          <a:solidFill>
            <a:srgbClr val="003E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463" y="2307174"/>
            <a:ext cx="9737407" cy="332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>
            <p:ph idx="1" type="subTitle"/>
          </p:nvPr>
        </p:nvSpPr>
        <p:spPr>
          <a:xfrm>
            <a:off x="2764400" y="2823600"/>
            <a:ext cx="75087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Georgia"/>
              <a:buNone/>
              <a:defRPr sz="2400"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3" name="Google Shape;163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12 - Контакты">
  <p:cSld name="1_Контакты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>
            <a:off x="1201591" y="5323342"/>
            <a:ext cx="360000" cy="265263"/>
          </a:xfrm>
          <a:custGeom>
            <a:rect b="b" l="l" r="r" t="t"/>
            <a:pathLst>
              <a:path extrusionOk="0" h="256" w="342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5"/>
          <p:cNvSpPr/>
          <p:nvPr/>
        </p:nvSpPr>
        <p:spPr>
          <a:xfrm>
            <a:off x="1201591" y="5795972"/>
            <a:ext cx="360000" cy="355385"/>
          </a:xfrm>
          <a:custGeom>
            <a:rect b="b" l="l" r="r" t="t"/>
            <a:pathLst>
              <a:path extrusionOk="0" h="443" w="444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5"/>
          <p:cNvSpPr txBox="1"/>
          <p:nvPr>
            <p:ph type="title"/>
          </p:nvPr>
        </p:nvSpPr>
        <p:spPr>
          <a:xfrm>
            <a:off x="1080000" y="2160000"/>
            <a:ext cx="7603800" cy="20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  <a:defRPr b="0" i="0" sz="7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8" name="Google Shape;16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6000" y="468000"/>
            <a:ext cx="1800000" cy="116947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>
            <p:ph idx="1" type="subTitle"/>
          </p:nvPr>
        </p:nvSpPr>
        <p:spPr>
          <a:xfrm>
            <a:off x="1080000" y="4493250"/>
            <a:ext cx="79245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Georgia"/>
              <a:buNone/>
              <a:defRPr sz="2400"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0" name="Google Shape;170;p25"/>
          <p:cNvSpPr txBox="1"/>
          <p:nvPr>
            <p:ph idx="2" type="subTitle"/>
          </p:nvPr>
        </p:nvSpPr>
        <p:spPr>
          <a:xfrm>
            <a:off x="1595250" y="5182713"/>
            <a:ext cx="79245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None/>
              <a:defRPr sz="2400"/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1" name="Google Shape;171;p25"/>
          <p:cNvSpPr txBox="1"/>
          <p:nvPr>
            <p:ph idx="3" type="subTitle"/>
          </p:nvPr>
        </p:nvSpPr>
        <p:spPr>
          <a:xfrm>
            <a:off x="1595250" y="5768625"/>
            <a:ext cx="79245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None/>
              <a:defRPr sz="2400"/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3 - Горизонтальная картинка и текст">
  <p:cSld name="Заголовок, текст и картинка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23600" y="0"/>
            <a:ext cx="9684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>
            <p:ph idx="2" type="pic"/>
          </p:nvPr>
        </p:nvSpPr>
        <p:spPr>
          <a:xfrm>
            <a:off x="0" y="941400"/>
            <a:ext cx="7451100" cy="59166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7920000" y="4394800"/>
            <a:ext cx="40920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7920000" y="1080000"/>
            <a:ext cx="3801900" cy="31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6400"/>
              <a:buFont typeface="Georgia"/>
              <a:buNone/>
              <a:defRPr b="0" i="0" u="none" cap="none" strike="noStrike">
                <a:solidFill>
                  <a:srgbClr val="005E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4 - Только текст">
  <p:cSld name="Крупный текст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23600" y="0"/>
            <a:ext cx="9684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type="title"/>
          </p:nvPr>
        </p:nvSpPr>
        <p:spPr>
          <a:xfrm>
            <a:off x="1080000" y="1080000"/>
            <a:ext cx="9707400" cy="20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6400"/>
              <a:buNone/>
              <a:defRPr>
                <a:solidFill>
                  <a:srgbClr val="005E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1080000" y="3864525"/>
            <a:ext cx="9179400" cy="23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5 - Большой фото">
  <p:cSld name="Фото на весь экран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1080000" y="1080000"/>
            <a:ext cx="8337600" cy="22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6400"/>
              <a:buNone/>
              <a:defRPr>
                <a:solidFill>
                  <a:srgbClr val="005E5C"/>
                </a:solidFill>
                <a:highlight>
                  <a:srgbClr val="FFFFFF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23600" y="0"/>
            <a:ext cx="9684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6 - Название раздела">
  <p:cSld name="Заголовок и текст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0" y="-40575"/>
            <a:ext cx="12192000" cy="689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1080000" y="2160000"/>
            <a:ext cx="82353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7200"/>
              <a:buNone/>
              <a:defRPr>
                <a:solidFill>
                  <a:srgbClr val="005E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23600" y="0"/>
            <a:ext cx="9684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7 - Четыре картинки">
  <p:cSld name="Два фото_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>
            <p:ph idx="2" type="pic"/>
          </p:nvPr>
        </p:nvSpPr>
        <p:spPr>
          <a:xfrm>
            <a:off x="6229836" y="266788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8"/>
          <p:cNvSpPr/>
          <p:nvPr>
            <p:ph idx="3" type="pic"/>
          </p:nvPr>
        </p:nvSpPr>
        <p:spPr>
          <a:xfrm>
            <a:off x="9225629" y="272188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8"/>
          <p:cNvSpPr/>
          <p:nvPr>
            <p:ph idx="4" type="pic"/>
          </p:nvPr>
        </p:nvSpPr>
        <p:spPr>
          <a:xfrm>
            <a:off x="238250" y="269488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8"/>
          <p:cNvSpPr/>
          <p:nvPr>
            <p:ph idx="5" type="pic"/>
          </p:nvPr>
        </p:nvSpPr>
        <p:spPr>
          <a:xfrm>
            <a:off x="3234043" y="274888"/>
            <a:ext cx="2700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8"/>
          <p:cNvSpPr txBox="1"/>
          <p:nvPr/>
        </p:nvSpPr>
        <p:spPr>
          <a:xfrm>
            <a:off x="236650" y="5084300"/>
            <a:ext cx="268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8"/>
          <p:cNvSpPr txBox="1"/>
          <p:nvPr>
            <p:ph idx="1" type="subTitle"/>
          </p:nvPr>
        </p:nvSpPr>
        <p:spPr>
          <a:xfrm>
            <a:off x="238250" y="5352825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6" type="subTitle"/>
          </p:nvPr>
        </p:nvSpPr>
        <p:spPr>
          <a:xfrm>
            <a:off x="3239300" y="5352825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7" type="subTitle"/>
          </p:nvPr>
        </p:nvSpPr>
        <p:spPr>
          <a:xfrm>
            <a:off x="6240350" y="5352825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8" type="subTitle"/>
          </p:nvPr>
        </p:nvSpPr>
        <p:spPr>
          <a:xfrm>
            <a:off x="9230900" y="5352825"/>
            <a:ext cx="26895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8 - Три картинки">
  <p:cSld name="Два фото_1_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/>
          <p:nvPr>
            <p:ph idx="2" type="pic"/>
          </p:nvPr>
        </p:nvSpPr>
        <p:spPr>
          <a:xfrm>
            <a:off x="8295377" y="266800"/>
            <a:ext cx="36309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3" type="pic"/>
          </p:nvPr>
        </p:nvSpPr>
        <p:spPr>
          <a:xfrm>
            <a:off x="238250" y="269500"/>
            <a:ext cx="3708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9"/>
          <p:cNvSpPr/>
          <p:nvPr>
            <p:ph idx="4" type="pic"/>
          </p:nvPr>
        </p:nvSpPr>
        <p:spPr>
          <a:xfrm>
            <a:off x="4266813" y="274900"/>
            <a:ext cx="3708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9"/>
          <p:cNvSpPr txBox="1"/>
          <p:nvPr/>
        </p:nvSpPr>
        <p:spPr>
          <a:xfrm>
            <a:off x="236650" y="5084300"/>
            <a:ext cx="268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9"/>
          <p:cNvSpPr txBox="1"/>
          <p:nvPr>
            <p:ph idx="1" type="subTitle"/>
          </p:nvPr>
        </p:nvSpPr>
        <p:spPr>
          <a:xfrm>
            <a:off x="238250" y="5352825"/>
            <a:ext cx="37080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5" type="subTitle"/>
          </p:nvPr>
        </p:nvSpPr>
        <p:spPr>
          <a:xfrm>
            <a:off x="4266800" y="5352825"/>
            <a:ext cx="37080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6" type="subTitle"/>
          </p:nvPr>
        </p:nvSpPr>
        <p:spPr>
          <a:xfrm>
            <a:off x="8295375" y="5352825"/>
            <a:ext cx="36309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9 - Две картинки ">
  <p:cSld name="Два фото_1_1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-100" y="0"/>
            <a:ext cx="12192000" cy="685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238250" y="269500"/>
            <a:ext cx="5706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0"/>
          <p:cNvSpPr/>
          <p:nvPr>
            <p:ph idx="3" type="pic"/>
          </p:nvPr>
        </p:nvSpPr>
        <p:spPr>
          <a:xfrm>
            <a:off x="6249756" y="274900"/>
            <a:ext cx="5706000" cy="4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/>
          <p:nvPr/>
        </p:nvSpPr>
        <p:spPr>
          <a:xfrm>
            <a:off x="236650" y="5084300"/>
            <a:ext cx="268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38250" y="5352825"/>
            <a:ext cx="57060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4" type="subTitle"/>
          </p:nvPr>
        </p:nvSpPr>
        <p:spPr>
          <a:xfrm>
            <a:off x="6249750" y="5352825"/>
            <a:ext cx="57060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93834"/>
              </a:buClr>
              <a:buSzPts val="1800"/>
              <a:buNone/>
              <a:defRPr>
                <a:solidFill>
                  <a:srgbClr val="393834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3834"/>
              </a:buClr>
              <a:buSzPts val="1800"/>
              <a:buChar char="•"/>
              <a:defRPr>
                <a:solidFill>
                  <a:srgbClr val="393834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5E5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15353"/>
              </a:gs>
              <a:gs pos="100000">
                <a:srgbClr val="107B7B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900000" y="1080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Georgia"/>
              <a:buNone/>
              <a:defRPr b="0" i="0" sz="6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838200" y="18162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1080000" y="2473875"/>
            <a:ext cx="10848300" cy="32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/>
              <a:t>Первый визит в семью.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/>
              <a:t>Как объяснить родителям, для чего нужна паллиативная помощь</a:t>
            </a:r>
            <a:endParaRPr/>
          </a:p>
        </p:txBody>
      </p:sp>
      <p:sp>
        <p:nvSpPr>
          <p:cNvPr id="177" name="Google Shape;177;p26"/>
          <p:cNvSpPr txBox="1"/>
          <p:nvPr>
            <p:ph idx="1" type="subTitle"/>
          </p:nvPr>
        </p:nvSpPr>
        <p:spPr>
          <a:xfrm>
            <a:off x="1080000" y="5950150"/>
            <a:ext cx="594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2600"/>
              <a:t>31 марта 18:00</a:t>
            </a:r>
            <a:endParaRPr sz="2600"/>
          </a:p>
        </p:txBody>
      </p:sp>
      <p:sp>
        <p:nvSpPr>
          <p:cNvPr id="178" name="Google Shape;178;p2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79" name="Google Shape;179;p26" title="Паллиатив. лого на сайт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301" y="979750"/>
            <a:ext cx="2384051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1475" y="939988"/>
            <a:ext cx="2774898" cy="6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8" name="Google Shape;298;p35"/>
          <p:cNvSpPr txBox="1"/>
          <p:nvPr>
            <p:ph type="title"/>
          </p:nvPr>
        </p:nvSpPr>
        <p:spPr>
          <a:xfrm>
            <a:off x="4570900" y="558250"/>
            <a:ext cx="64116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4300"/>
              <a:t>Обозначьте границы</a:t>
            </a:r>
            <a:endParaRPr sz="4300"/>
          </a:p>
        </p:txBody>
      </p:sp>
      <p:sp>
        <p:nvSpPr>
          <p:cNvPr id="299" name="Google Shape;299;p35"/>
          <p:cNvSpPr txBox="1"/>
          <p:nvPr>
            <p:ph idx="1" type="body"/>
          </p:nvPr>
        </p:nvSpPr>
        <p:spPr>
          <a:xfrm>
            <a:off x="4570900" y="1753100"/>
            <a:ext cx="7226100" cy="4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eorgia"/>
              <a:buChar char="➔"/>
            </a:pPr>
            <a:r>
              <a:rPr lang="ru-RU" sz="2700">
                <a:latin typeface="Georgia"/>
                <a:ea typeface="Georgia"/>
                <a:cs typeface="Georgia"/>
                <a:sym typeface="Georgia"/>
              </a:rPr>
              <a:t>Расскажите, когда родители могут вам звонить/писать. В какое время вы будете им отвечать, а в какое нет;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eorgia"/>
              <a:buChar char="➔"/>
            </a:pPr>
            <a:r>
              <a:rPr lang="ru-RU" sz="2700">
                <a:latin typeface="Georgia"/>
                <a:ea typeface="Georgia"/>
                <a:cs typeface="Georgia"/>
                <a:sym typeface="Georgia"/>
              </a:rPr>
              <a:t>Объясните, что вы можете как врач и чего не можете;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eorgia"/>
              <a:buChar char="➔"/>
            </a:pPr>
            <a:r>
              <a:rPr lang="ru-RU" sz="2700">
                <a:latin typeface="Georgia"/>
                <a:ea typeface="Georgia"/>
                <a:cs typeface="Georgia"/>
                <a:sym typeface="Georgia"/>
              </a:rPr>
              <a:t>Если вопрос вне вашей компетенций, не бойтесь сказать, что вам нужно проконсультироваться с коллегой.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2200"/>
              <a:buChar char="➔"/>
            </a:pPr>
            <a:r>
              <a:t/>
            </a:r>
            <a:endParaRPr b="1" sz="2200"/>
          </a:p>
        </p:txBody>
      </p:sp>
      <p:pic>
        <p:nvPicPr>
          <p:cNvPr id="300" name="Google Shape;300;p35" title="IMG_20260325_144733_514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6526" r="24933" t="0"/>
          <a:stretch/>
        </p:blipFill>
        <p:spPr>
          <a:xfrm>
            <a:off x="0" y="0"/>
            <a:ext cx="396637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06" name="Google Shape;306;p36"/>
          <p:cNvSpPr txBox="1"/>
          <p:nvPr>
            <p:ph type="title"/>
          </p:nvPr>
        </p:nvSpPr>
        <p:spPr>
          <a:xfrm>
            <a:off x="4570900" y="272150"/>
            <a:ext cx="6411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3900"/>
              <a:t>Эмоциональная «техника безопасности» врача</a:t>
            </a:r>
            <a:endParaRPr sz="3900"/>
          </a:p>
        </p:txBody>
      </p:sp>
      <p:sp>
        <p:nvSpPr>
          <p:cNvPr id="307" name="Google Shape;307;p36"/>
          <p:cNvSpPr txBox="1"/>
          <p:nvPr>
            <p:ph idx="1" type="body"/>
          </p:nvPr>
        </p:nvSpPr>
        <p:spPr>
          <a:xfrm>
            <a:off x="4570900" y="1821002"/>
            <a:ext cx="7230300" cy="43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Georgia"/>
              <a:buChar char="➔"/>
            </a:pPr>
            <a:r>
              <a:rPr lang="ru-RU" sz="2400">
                <a:latin typeface="Georgia"/>
                <a:ea typeface="Georgia"/>
                <a:cs typeface="Georgia"/>
                <a:sym typeface="Georgia"/>
              </a:rPr>
              <a:t>Если вы столкнулись с агрессией или обвинениями, помните — это не про вас как личность или специалиста. Это про беспомощность родителей.</a:t>
            </a:r>
            <a:r>
              <a:rPr lang="ru-RU" sz="2400">
                <a:latin typeface="Georgia"/>
                <a:ea typeface="Georgia"/>
                <a:cs typeface="Georgia"/>
                <a:sym typeface="Georgia"/>
              </a:rPr>
              <a:t> Не стоит бояться их сильных эмоций.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➔"/>
            </a:pPr>
            <a:r>
              <a:rPr lang="ru-RU" sz="2400">
                <a:latin typeface="Georgia"/>
                <a:ea typeface="Georgia"/>
                <a:cs typeface="Georgia"/>
                <a:sym typeface="Georgia"/>
              </a:rPr>
              <a:t>Примите как данность, что дети будут умирать, ведь вы работаете в паллиативной помощи, а не в </a:t>
            </a:r>
            <a:r>
              <a:rPr lang="ru-RU" sz="2400">
                <a:latin typeface="Georgia"/>
                <a:ea typeface="Georgia"/>
                <a:cs typeface="Georgia"/>
                <a:sym typeface="Georgia"/>
              </a:rPr>
              <a:t>реабилитационном центре.</a:t>
            </a:r>
            <a:r>
              <a:rPr lang="ru-RU" sz="2400">
                <a:latin typeface="Georgia"/>
                <a:ea typeface="Georgia"/>
                <a:cs typeface="Georgia"/>
                <a:sym typeface="Georgia"/>
              </a:rPr>
              <a:t> Это поможет вынести собственную беспомощность.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➔"/>
            </a:pPr>
            <a:r>
              <a:rPr lang="ru-RU" sz="2400">
                <a:latin typeface="Georgia"/>
                <a:ea typeface="Georgia"/>
                <a:cs typeface="Georgia"/>
                <a:sym typeface="Georgia"/>
              </a:rPr>
              <a:t>Хотя вы не в силах отменить болезнь и смерть, вы можете улучшить качество жизни ребенка и его семьи </a:t>
            </a:r>
            <a:r>
              <a:rPr i="1" lang="ru-RU" sz="2400">
                <a:latin typeface="Georgia"/>
                <a:ea typeface="Georgia"/>
                <a:cs typeface="Georgia"/>
                <a:sym typeface="Georgia"/>
              </a:rPr>
              <a:t>здесь и сейчас.</a:t>
            </a:r>
            <a:endParaRPr i="1" sz="2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08" name="Google Shape;308;p36" title="IMG_20260325_144417_033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9351" r="29351" t="0"/>
          <a:stretch/>
        </p:blipFill>
        <p:spPr>
          <a:xfrm>
            <a:off x="0" y="0"/>
            <a:ext cx="39663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/>
          <p:nvPr>
            <p:ph type="title"/>
          </p:nvPr>
        </p:nvSpPr>
        <p:spPr>
          <a:xfrm>
            <a:off x="4314800" y="444725"/>
            <a:ext cx="6313800" cy="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ru-RU" sz="4000"/>
              <a:t>Что нужно сделать в начале визита</a:t>
            </a:r>
            <a:endParaRPr sz="4000"/>
          </a:p>
        </p:txBody>
      </p:sp>
      <p:sp>
        <p:nvSpPr>
          <p:cNvPr id="314" name="Google Shape;314;p3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15" name="Google Shape;315;p37" title="IMG_20260325_144411_625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0579" r="10587" t="0"/>
          <a:stretch/>
        </p:blipFill>
        <p:spPr>
          <a:xfrm>
            <a:off x="0" y="5"/>
            <a:ext cx="38605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7"/>
          <p:cNvSpPr txBox="1"/>
          <p:nvPr>
            <p:ph idx="4294967295" type="body"/>
          </p:nvPr>
        </p:nvSpPr>
        <p:spPr>
          <a:xfrm>
            <a:off x="4507050" y="2045550"/>
            <a:ext cx="7074600" cy="46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5E5C"/>
              </a:buClr>
              <a:buSzPts val="2600"/>
              <a:buFont typeface="Georgia"/>
              <a:buChar char="➔"/>
            </a:pPr>
            <a:r>
              <a:rPr lang="ru-RU" sz="2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Входя в дом снимите обувь или наденьте бахилы;</a:t>
            </a:r>
            <a:endParaRPr sz="2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2600"/>
              <a:buFont typeface="Georgia"/>
              <a:buChar char="➔"/>
            </a:pPr>
            <a:r>
              <a:rPr lang="ru-RU" sz="2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Помойте руки;</a:t>
            </a:r>
            <a:endParaRPr sz="2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2600"/>
              <a:buFont typeface="Georgia"/>
              <a:buChar char="➔"/>
            </a:pPr>
            <a:r>
              <a:rPr lang="ru-RU" sz="2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2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редставьтесь и поздоровайтесь со всеми, включая ребенка, даже если он не может ответить;</a:t>
            </a:r>
            <a:endParaRPr sz="2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2600"/>
              <a:buFont typeface="Georgia"/>
              <a:buChar char="➔"/>
            </a:pPr>
            <a:r>
              <a:rPr lang="ru-RU" sz="2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Спросите, где можно присесть;</a:t>
            </a:r>
            <a:endParaRPr sz="2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2600"/>
              <a:buFont typeface="Georgia"/>
              <a:buChar char="➔"/>
            </a:pPr>
            <a:r>
              <a:rPr lang="ru-RU" sz="2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Не начинайте разговор с тяжелых тем (потенциальное ухудшение состояния, умирание).</a:t>
            </a:r>
            <a:endParaRPr sz="2600">
              <a:solidFill>
                <a:srgbClr val="39383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"/>
          <p:cNvSpPr txBox="1"/>
          <p:nvPr>
            <p:ph type="title"/>
          </p:nvPr>
        </p:nvSpPr>
        <p:spPr>
          <a:xfrm>
            <a:off x="4300375" y="444725"/>
            <a:ext cx="6313800" cy="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ru-RU" sz="4700"/>
              <a:t>Чего делать </a:t>
            </a:r>
            <a:r>
              <a:rPr lang="ru-RU" sz="4700">
                <a:solidFill>
                  <a:srgbClr val="FF0000"/>
                </a:solidFill>
              </a:rPr>
              <a:t>нельзя </a:t>
            </a:r>
            <a:endParaRPr sz="4700">
              <a:solidFill>
                <a:srgbClr val="FF0000"/>
              </a:solidFill>
            </a:endParaRPr>
          </a:p>
        </p:txBody>
      </p:sp>
      <p:sp>
        <p:nvSpPr>
          <p:cNvPr id="322" name="Google Shape;322;p3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23" name="Google Shape;323;p38" title="IMG_20260325_144406_437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0579" r="10587" t="0"/>
          <a:stretch/>
        </p:blipFill>
        <p:spPr>
          <a:xfrm>
            <a:off x="0" y="5"/>
            <a:ext cx="38605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8"/>
          <p:cNvSpPr txBox="1"/>
          <p:nvPr>
            <p:ph idx="4294967295" type="body"/>
          </p:nvPr>
        </p:nvSpPr>
        <p:spPr>
          <a:xfrm>
            <a:off x="4300375" y="1549825"/>
            <a:ext cx="7652700" cy="46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93834"/>
              </a:buClr>
              <a:buSzPts val="2600"/>
              <a:buFont typeface="Roboto"/>
              <a:buChar char="➔"/>
            </a:pPr>
            <a:r>
              <a:rPr b="1" lang="ru-RU" sz="260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НЕ</a:t>
            </a:r>
            <a:r>
              <a:rPr lang="ru-RU" sz="2600">
                <a:solidFill>
                  <a:srgbClr val="393834"/>
                </a:solidFill>
                <a:latin typeface="Georgia"/>
                <a:ea typeface="Georgia"/>
                <a:cs typeface="Georgia"/>
                <a:sym typeface="Georgia"/>
              </a:rPr>
              <a:t> использйте стигматизирующие или непонятные формулировки («паллиативный статус», «вегетативное состояние»);</a:t>
            </a:r>
            <a:endParaRPr sz="2600">
              <a:solidFill>
                <a:srgbClr val="39383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3834"/>
              </a:buClr>
              <a:buSzPts val="2600"/>
              <a:buFont typeface="Roboto"/>
              <a:buChar char="➔"/>
            </a:pPr>
            <a:r>
              <a:rPr b="1" lang="ru-RU" sz="260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НЕ</a:t>
            </a:r>
            <a:r>
              <a:rPr lang="ru-RU" sz="2600">
                <a:solidFill>
                  <a:srgbClr val="393834"/>
                </a:solidFill>
                <a:latin typeface="Georgia"/>
                <a:ea typeface="Georgia"/>
                <a:cs typeface="Georgia"/>
                <a:sym typeface="Georgia"/>
              </a:rPr>
              <a:t> заполняйте медицинскую документацию во время разговора с родителями.</a:t>
            </a:r>
            <a:endParaRPr sz="2600">
              <a:solidFill>
                <a:srgbClr val="39383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3834"/>
              </a:buClr>
              <a:buSzPts val="2600"/>
              <a:buFont typeface="Roboto"/>
              <a:buChar char="➔"/>
            </a:pPr>
            <a:r>
              <a:rPr b="1" lang="ru-RU" sz="260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НЕ</a:t>
            </a:r>
            <a:r>
              <a:rPr lang="ru-RU" sz="2600">
                <a:solidFill>
                  <a:srgbClr val="393834"/>
                </a:solidFill>
                <a:latin typeface="Georgia"/>
                <a:ea typeface="Georgia"/>
                <a:cs typeface="Georgia"/>
                <a:sym typeface="Georgia"/>
              </a:rPr>
              <a:t> обещайте то, что не входит в ваши обязанности или возможности.</a:t>
            </a:r>
            <a:endParaRPr sz="2600">
              <a:solidFill>
                <a:srgbClr val="39383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3834"/>
              </a:buClr>
              <a:buSzPts val="2600"/>
              <a:buFont typeface="Roboto"/>
              <a:buChar char="➔"/>
            </a:pPr>
            <a:r>
              <a:rPr b="1" lang="ru-RU" sz="260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НЕ</a:t>
            </a:r>
            <a:r>
              <a:rPr b="1" lang="ru-RU" sz="2600">
                <a:solidFill>
                  <a:srgbClr val="393834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600">
                <a:solidFill>
                  <a:srgbClr val="393834"/>
                </a:solidFill>
                <a:latin typeface="Georgia"/>
                <a:ea typeface="Georgia"/>
                <a:cs typeface="Georgia"/>
                <a:sym typeface="Georgia"/>
              </a:rPr>
              <a:t>пытайтесь переубедить, если семья настроена агрессивно или имеет странные теории.</a:t>
            </a:r>
            <a:endParaRPr sz="2600">
              <a:solidFill>
                <a:srgbClr val="39383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/>
          <p:nvPr>
            <p:ph idx="1" type="subTitle"/>
          </p:nvPr>
        </p:nvSpPr>
        <p:spPr>
          <a:xfrm>
            <a:off x="2764400" y="2823600"/>
            <a:ext cx="75087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ru-RU" sz="4500"/>
              <a:t>Обсуждение </a:t>
            </a:r>
            <a:endParaRPr sz="4500"/>
          </a:p>
        </p:txBody>
      </p:sp>
      <p:sp>
        <p:nvSpPr>
          <p:cNvPr id="330" name="Google Shape;330;p3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"/>
          <p:cNvSpPr txBox="1"/>
          <p:nvPr>
            <p:ph type="title"/>
          </p:nvPr>
        </p:nvSpPr>
        <p:spPr>
          <a:xfrm>
            <a:off x="362075" y="2912250"/>
            <a:ext cx="6815700" cy="16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5000"/>
              <a:t>Спасибо за внимание! </a:t>
            </a:r>
            <a:endParaRPr sz="5000"/>
          </a:p>
        </p:txBody>
      </p:sp>
      <p:sp>
        <p:nvSpPr>
          <p:cNvPr id="336" name="Google Shape;336;p4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37" name="Google Shape;337;p40" title="72b7c51b53e3384e24fbba06b637ac6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5300" y="2697300"/>
            <a:ext cx="3342800" cy="33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0"/>
          <p:cNvSpPr txBox="1"/>
          <p:nvPr>
            <p:ph idx="1" type="subTitle"/>
          </p:nvPr>
        </p:nvSpPr>
        <p:spPr>
          <a:xfrm>
            <a:off x="7335300" y="915750"/>
            <a:ext cx="3513300" cy="20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ru-RU" sz="1900">
                <a:solidFill>
                  <a:schemeClr val="dk1"/>
                </a:solidFill>
              </a:rPr>
              <a:t>Оставить заявку на бесплатный курс</a:t>
            </a:r>
            <a:r>
              <a:rPr lang="ru-RU" sz="1900">
                <a:solidFill>
                  <a:schemeClr val="dk1"/>
                </a:solidFill>
              </a:rPr>
              <a:t> </a:t>
            </a:r>
            <a:r>
              <a:rPr lang="ru-RU" sz="1900">
                <a:solidFill>
                  <a:schemeClr val="dk1"/>
                </a:solidFill>
              </a:rPr>
              <a:t>«Паллиативная помощь детям с неонкологическими заболеваниями»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339" name="Google Shape;339;p40" title="Паллиатив. лого на сайт 2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4301" y="979750"/>
            <a:ext cx="2384051" cy="5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/>
        </p:nvSpPr>
        <p:spPr>
          <a:xfrm>
            <a:off x="1065263" y="1567351"/>
            <a:ext cx="2223000" cy="2223000"/>
          </a:xfrm>
          <a:prstGeom prst="ellipse">
            <a:avLst/>
          </a:prstGeom>
          <a:solidFill>
            <a:srgbClr val="087170"/>
          </a:solidFill>
          <a:ln cap="flat" cmpd="sng" w="8000">
            <a:solidFill>
              <a:srgbClr val="0871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800" lIns="76800" spcFirstLastPara="1" rIns="76800" wrap="square" tIns="76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76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7" name="Google Shape;187;p27"/>
          <p:cNvSpPr txBox="1"/>
          <p:nvPr>
            <p:ph type="title"/>
          </p:nvPr>
        </p:nvSpPr>
        <p:spPr>
          <a:xfrm>
            <a:off x="809875" y="408075"/>
            <a:ext cx="10443900" cy="9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lang="ru-RU" sz="5000"/>
              <a:t>Ведущие вебинара</a:t>
            </a:r>
            <a:endParaRPr sz="5000"/>
          </a:p>
        </p:txBody>
      </p:sp>
      <p:sp>
        <p:nvSpPr>
          <p:cNvPr id="188" name="Google Shape;188;p27"/>
          <p:cNvSpPr txBox="1"/>
          <p:nvPr>
            <p:ph type="title"/>
          </p:nvPr>
        </p:nvSpPr>
        <p:spPr>
          <a:xfrm>
            <a:off x="3967500" y="4498175"/>
            <a:ext cx="57738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b="1" lang="ru-RU" sz="2700"/>
              <a:t>Андрей Викторович Давыдов</a:t>
            </a:r>
            <a:endParaRPr b="1" sz="2700"/>
          </a:p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3967500" y="5023163"/>
            <a:ext cx="7074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>
                <a:latin typeface="Georgia"/>
                <a:ea typeface="Georgia"/>
                <a:cs typeface="Georgia"/>
                <a:sym typeface="Georgia"/>
              </a:rPr>
              <a:t>Ведущий специалист по психологической работе благотворительного фонда помощи хосписам «Вера»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>
                <a:latin typeface="Georgia"/>
                <a:ea typeface="Georgia"/>
                <a:cs typeface="Georgia"/>
                <a:sym typeface="Georgia"/>
              </a:rPr>
              <a:t>andrey.davydov@fondvera.ru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" name="Google Shape;190;p27"/>
          <p:cNvSpPr txBox="1"/>
          <p:nvPr>
            <p:ph type="title"/>
          </p:nvPr>
        </p:nvSpPr>
        <p:spPr>
          <a:xfrm>
            <a:off x="3967500" y="1822650"/>
            <a:ext cx="57738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b="1" lang="ru-RU" sz="2700"/>
              <a:t>Павел Сергеевич Бурыкин</a:t>
            </a:r>
            <a:endParaRPr b="1" sz="2700"/>
          </a:p>
        </p:txBody>
      </p:sp>
      <p:sp>
        <p:nvSpPr>
          <p:cNvPr id="191" name="Google Shape;191;p27"/>
          <p:cNvSpPr txBox="1"/>
          <p:nvPr>
            <p:ph idx="1" type="body"/>
          </p:nvPr>
        </p:nvSpPr>
        <p:spPr>
          <a:xfrm>
            <a:off x="3967500" y="2347655"/>
            <a:ext cx="70746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>
                <a:latin typeface="Georgia"/>
                <a:ea typeface="Georgia"/>
                <a:cs typeface="Georgia"/>
                <a:sym typeface="Georgia"/>
              </a:rPr>
              <a:t>Руководитель службы сопровождения случая (дети) благотворительного фонда помощи хосписам «Вера», врач-педиатр отделения выездной паллиативной помощи детям №9 ГБУЗ «Центр паллиативной помощи ДЗМ»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>
                <a:latin typeface="Georgia"/>
                <a:ea typeface="Georgia"/>
                <a:cs typeface="Georgia"/>
                <a:sym typeface="Georgia"/>
              </a:rPr>
              <a:t>pavel.burikin@fondvera.ru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1093513" y="4227151"/>
            <a:ext cx="2223000" cy="2223000"/>
          </a:xfrm>
          <a:prstGeom prst="ellipse">
            <a:avLst/>
          </a:prstGeom>
          <a:solidFill>
            <a:srgbClr val="087170"/>
          </a:solidFill>
          <a:ln cap="flat" cmpd="sng" w="8000">
            <a:solidFill>
              <a:srgbClr val="0871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800" lIns="76800" spcFirstLastPara="1" rIns="76800" wrap="square" tIns="76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76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27" title="бурыкин.png"/>
          <p:cNvPicPr preferRelativeResize="0"/>
          <p:nvPr/>
        </p:nvPicPr>
        <p:blipFill rotWithShape="1">
          <a:blip r:embed="rId3">
            <a:alphaModFix/>
          </a:blip>
          <a:srcRect b="1437" l="0" r="0" t="1437"/>
          <a:stretch/>
        </p:blipFill>
        <p:spPr>
          <a:xfrm>
            <a:off x="990973" y="1567340"/>
            <a:ext cx="2183400" cy="212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4" name="Google Shape;194;p27" title="давыдов.png"/>
          <p:cNvPicPr preferRelativeResize="0"/>
          <p:nvPr/>
        </p:nvPicPr>
        <p:blipFill rotWithShape="1">
          <a:blip r:embed="rId4">
            <a:alphaModFix/>
          </a:blip>
          <a:srcRect b="1437" l="0" r="0" t="1437"/>
          <a:stretch/>
        </p:blipFill>
        <p:spPr>
          <a:xfrm>
            <a:off x="990973" y="4242882"/>
            <a:ext cx="2183400" cy="2120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1080000" y="661300"/>
            <a:ext cx="9707400" cy="110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 чем вебинар? </a:t>
            </a:r>
            <a:endParaRPr/>
          </a:p>
        </p:txBody>
      </p:sp>
      <p:sp>
        <p:nvSpPr>
          <p:cNvPr id="200" name="Google Shape;200;p28"/>
          <p:cNvSpPr txBox="1"/>
          <p:nvPr>
            <p:ph idx="1" type="body"/>
          </p:nvPr>
        </p:nvSpPr>
        <p:spPr>
          <a:xfrm>
            <a:off x="1080000" y="1471875"/>
            <a:ext cx="10329000" cy="469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eorgia"/>
              <a:buChar char="➔"/>
            </a:pPr>
            <a:r>
              <a:rPr lang="ru-RU" sz="270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700">
                <a:latin typeface="Georgia"/>
                <a:ea typeface="Georgia"/>
                <a:cs typeface="Georgia"/>
                <a:sym typeface="Georgia"/>
              </a:rPr>
              <a:t>Анонс курса. 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eorgia"/>
              <a:buChar char="➔"/>
            </a:pPr>
            <a:r>
              <a:rPr lang="ru-RU" sz="2700">
                <a:latin typeface="Georgia"/>
                <a:ea typeface="Georgia"/>
                <a:cs typeface="Georgia"/>
                <a:sym typeface="Georgia"/>
              </a:rPr>
              <a:t> Т</a:t>
            </a:r>
            <a:r>
              <a:rPr lang="ru-RU" sz="2700">
                <a:latin typeface="Georgia"/>
                <a:ea typeface="Georgia"/>
                <a:cs typeface="Georgia"/>
                <a:sym typeface="Georgia"/>
              </a:rPr>
              <a:t>рудности первого визита 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indent="-4000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2700"/>
              <a:buFont typeface="Georgia"/>
              <a:buChar char="➔"/>
            </a:pPr>
            <a:r>
              <a:rPr lang="ru-RU" sz="2700">
                <a:latin typeface="Georgia"/>
                <a:ea typeface="Georgia"/>
                <a:cs typeface="Georgia"/>
                <a:sym typeface="Georgia"/>
              </a:rPr>
              <a:t>со стороны семьи,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indent="-4000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2700"/>
              <a:buFont typeface="Georgia"/>
              <a:buChar char="➔"/>
            </a:pPr>
            <a:r>
              <a:rPr lang="ru-RU" sz="2700">
                <a:latin typeface="Georgia"/>
                <a:ea typeface="Georgia"/>
                <a:cs typeface="Georgia"/>
                <a:sym typeface="Georgia"/>
              </a:rPr>
              <a:t>со стороны специалиста.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eorgia"/>
              <a:buChar char="➔"/>
            </a:pPr>
            <a:r>
              <a:rPr lang="ru-RU" sz="2700">
                <a:latin typeface="Georgia"/>
                <a:ea typeface="Georgia"/>
                <a:cs typeface="Georgia"/>
                <a:sym typeface="Georgia"/>
              </a:rPr>
              <a:t> Задачи первого визита.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eorgia"/>
              <a:buChar char="➔"/>
            </a:pPr>
            <a:r>
              <a:rPr lang="ru-RU" sz="2700">
                <a:latin typeface="Georgia"/>
                <a:ea typeface="Georgia"/>
                <a:cs typeface="Georgia"/>
                <a:sym typeface="Georgia"/>
              </a:rPr>
              <a:t> Что стоит делать на первом визите, а чего делать не нужно.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1" name="Google Shape;201;p2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906750" y="534375"/>
            <a:ext cx="9965700" cy="14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3400">
                <a:solidFill>
                  <a:srgbClr val="005E5C"/>
                </a:solidFill>
              </a:rPr>
              <a:t>Тягостные симптомы у детей,</a:t>
            </a:r>
            <a:endParaRPr b="1" sz="3400">
              <a:solidFill>
                <a:srgbClr val="005E5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3400">
                <a:solidFill>
                  <a:srgbClr val="005E5C"/>
                </a:solidFill>
              </a:rPr>
              <a:t>нуждающихся в паллиативной помощи</a:t>
            </a:r>
            <a:endParaRPr b="1" sz="3400">
              <a:solidFill>
                <a:srgbClr val="005E5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400">
              <a:solidFill>
                <a:srgbClr val="005E5C"/>
              </a:solidFill>
            </a:endParaRPr>
          </a:p>
        </p:txBody>
      </p:sp>
      <p:sp>
        <p:nvSpPr>
          <p:cNvPr id="207" name="Google Shape;207;p2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906750" y="1963875"/>
            <a:ext cx="19635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Боль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9"/>
          <p:cNvSpPr/>
          <p:nvPr/>
        </p:nvSpPr>
        <p:spPr>
          <a:xfrm>
            <a:off x="906750" y="272957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Чувство голода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9"/>
          <p:cNvSpPr/>
          <p:nvPr/>
        </p:nvSpPr>
        <p:spPr>
          <a:xfrm>
            <a:off x="906750" y="3495263"/>
            <a:ext cx="19635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Судороги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906750" y="5026675"/>
            <a:ext cx="19635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Дистония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906750" y="426097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Обильное слюнотечение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906750" y="5792375"/>
            <a:ext cx="1963500" cy="8778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Тревога, подавленное состояние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3063675" y="196387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Дисфагия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9"/>
          <p:cNvSpPr/>
          <p:nvPr/>
        </p:nvSpPr>
        <p:spPr>
          <a:xfrm>
            <a:off x="3063675" y="2729575"/>
            <a:ext cx="1997100" cy="11076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Зуд из-за</a:t>
            </a:r>
            <a:br>
              <a:rPr lang="ru-RU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дерматологических проблем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9"/>
          <p:cNvSpPr/>
          <p:nvPr/>
        </p:nvSpPr>
        <p:spPr>
          <a:xfrm>
            <a:off x="3063675" y="3929780"/>
            <a:ext cx="1963500" cy="10245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Дискомфорт, связанный</a:t>
            </a:r>
            <a:b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 запорами 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9"/>
          <p:cNvSpPr/>
          <p:nvPr/>
        </p:nvSpPr>
        <p:spPr>
          <a:xfrm>
            <a:off x="3063675" y="597687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Одышка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9"/>
          <p:cNvSpPr/>
          <p:nvPr/>
        </p:nvSpPr>
        <p:spPr>
          <a:xfrm>
            <a:off x="3063675" y="5046875"/>
            <a:ext cx="1963500" cy="7455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Психомоторное</a:t>
            </a:r>
            <a:b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возбуждение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5220600" y="1963875"/>
            <a:ext cx="19635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Дыхательная недостаточность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5220600" y="2729575"/>
            <a:ext cx="1963500" cy="15315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Скопление мокроты и трудности с откашливанием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5220600" y="4407800"/>
            <a:ext cx="1963500" cy="13587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Затекание конечностей</a:t>
            </a:r>
            <a:b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из-за неудобного положения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5220600" y="597687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Задержка мочи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7377525" y="196387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Пролежни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7377525" y="2884325"/>
            <a:ext cx="19635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Нарушение сна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7377525" y="3804776"/>
            <a:ext cx="1963500" cy="10245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Отсутствие сил</a:t>
            </a:r>
            <a:b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(ограничение активности)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7360725" y="5072975"/>
            <a:ext cx="19971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Головокружение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7377525" y="597687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Кашель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9"/>
          <p:cNvSpPr/>
          <p:nvPr/>
        </p:nvSpPr>
        <p:spPr>
          <a:xfrm>
            <a:off x="9534450" y="1963875"/>
            <a:ext cx="19635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Икота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9"/>
          <p:cNvSpPr/>
          <p:nvPr/>
        </p:nvSpPr>
        <p:spPr>
          <a:xfrm>
            <a:off x="9534450" y="293672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Диарея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9534450" y="3970363"/>
            <a:ext cx="19635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Тошнота/рвота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9534450" y="5976875"/>
            <a:ext cx="19635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Кровотечение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9"/>
          <p:cNvSpPr/>
          <p:nvPr/>
        </p:nvSpPr>
        <p:spPr>
          <a:xfrm>
            <a:off x="9534450" y="497362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Стоматит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>
            <p:ph type="title"/>
          </p:nvPr>
        </p:nvSpPr>
        <p:spPr>
          <a:xfrm>
            <a:off x="1080000" y="459775"/>
            <a:ext cx="10443900" cy="14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lang="ru-RU" sz="5300"/>
              <a:t>С какими трудностями может сталкиваться семья</a:t>
            </a:r>
            <a:endParaRPr sz="5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t/>
            </a:r>
            <a:endParaRPr sz="5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t/>
            </a:r>
            <a:endParaRPr sz="5300"/>
          </a:p>
        </p:txBody>
      </p:sp>
      <p:sp>
        <p:nvSpPr>
          <p:cNvPr id="238" name="Google Shape;238;p30"/>
          <p:cNvSpPr txBox="1"/>
          <p:nvPr>
            <p:ph idx="1" type="body"/>
          </p:nvPr>
        </p:nvSpPr>
        <p:spPr>
          <a:xfrm>
            <a:off x="1080000" y="2410700"/>
            <a:ext cx="10636800" cy="40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5E5C"/>
              </a:buClr>
              <a:buSzPts val="2500"/>
              <a:buFont typeface="Georgia"/>
              <a:buChar char="➔"/>
            </a:pPr>
            <a:r>
              <a:rPr lang="ru-RU" sz="2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Родители не понимают, что такое паллиативная помощь, как и чем им могут помочь;</a:t>
            </a:r>
            <a:endParaRPr sz="2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2500"/>
              <a:buFont typeface="Georgia"/>
              <a:buChar char="➔"/>
            </a:pPr>
            <a:r>
              <a:rPr lang="ru-RU" sz="2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Воспринимают врача, как человека, который нарушает границы, приносит тревожные новости;</a:t>
            </a:r>
            <a:endParaRPr sz="2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2500"/>
              <a:buFont typeface="Georgia"/>
              <a:buChar char="➔"/>
            </a:pPr>
            <a:r>
              <a:rPr lang="ru-RU" sz="2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Боятся потерять куративное лечение;</a:t>
            </a:r>
            <a:endParaRPr sz="2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2500"/>
              <a:buFont typeface="Georgia"/>
              <a:buChar char="➔"/>
            </a:pPr>
            <a:r>
              <a:rPr lang="ru-RU" sz="2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Воспринимают паллиативную помощь, как предвестника смерти;</a:t>
            </a:r>
            <a:endParaRPr sz="2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2500"/>
              <a:buFont typeface="Georgia"/>
              <a:buChar char="➔"/>
            </a:pPr>
            <a:r>
              <a:rPr lang="ru-RU" sz="2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Не принимают диагноз ребенка;</a:t>
            </a:r>
            <a:endParaRPr sz="2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2500"/>
              <a:buFont typeface="Georgia"/>
              <a:buChar char="➔"/>
            </a:pPr>
            <a:r>
              <a:rPr lang="ru-RU" sz="2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Имеют завышенные ожидания. Воспринимают нового специалиста, как  «новую надежду».</a:t>
            </a:r>
            <a:endParaRPr sz="2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</p:txBody>
      </p:sp>
      <p:sp>
        <p:nvSpPr>
          <p:cNvPr id="239" name="Google Shape;239;p3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5" name="Google Shape;245;p31"/>
          <p:cNvSpPr txBox="1"/>
          <p:nvPr>
            <p:ph type="title"/>
          </p:nvPr>
        </p:nvSpPr>
        <p:spPr>
          <a:xfrm>
            <a:off x="1080000" y="759350"/>
            <a:ext cx="104439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lang="ru-RU" sz="5300"/>
              <a:t>С какими трудностями может сталкиваться специалист</a:t>
            </a:r>
            <a:endParaRPr sz="5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t/>
            </a:r>
            <a:endParaRPr sz="5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t/>
            </a:r>
            <a:endParaRPr sz="3500"/>
          </a:p>
        </p:txBody>
      </p:sp>
      <p:sp>
        <p:nvSpPr>
          <p:cNvPr id="246" name="Google Shape;246;p31"/>
          <p:cNvSpPr txBox="1"/>
          <p:nvPr>
            <p:ph idx="1" type="body"/>
          </p:nvPr>
        </p:nvSpPr>
        <p:spPr>
          <a:xfrm>
            <a:off x="1080000" y="2716875"/>
            <a:ext cx="10662600" cy="3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eorgia"/>
              <a:buChar char="➔"/>
            </a:pPr>
            <a:r>
              <a:rPr lang="ru-RU" sz="2700">
                <a:latin typeface="Georgia"/>
                <a:ea typeface="Georgia"/>
                <a:cs typeface="Georgia"/>
                <a:sym typeface="Georgia"/>
              </a:rPr>
              <a:t>Воспринимают свою роль только как человека, который обеспечивает средствами ухода, выписывает подгузники, пеленки и т.д.;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eorgia"/>
              <a:buChar char="➔"/>
            </a:pPr>
            <a:r>
              <a:rPr lang="ru-RU" sz="2700">
                <a:latin typeface="Georgia"/>
                <a:ea typeface="Georgia"/>
                <a:cs typeface="Georgia"/>
                <a:sym typeface="Georgia"/>
              </a:rPr>
              <a:t>Боятся столкнуться с тяжелыми темами, ощутить бессилие, сильные эмоции;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eorgia"/>
              <a:buChar char="➔"/>
            </a:pPr>
            <a:r>
              <a:rPr lang="ru-RU" sz="2700">
                <a:latin typeface="Georgia"/>
                <a:ea typeface="Georgia"/>
                <a:cs typeface="Georgia"/>
                <a:sym typeface="Georgia"/>
              </a:rPr>
              <a:t>Не умеют выстраивать границы с родителями. Опасаются частых звонков или сообщений от родителей.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>
            <p:ph type="title"/>
          </p:nvPr>
        </p:nvSpPr>
        <p:spPr>
          <a:xfrm>
            <a:off x="1080000" y="791250"/>
            <a:ext cx="9707400" cy="116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Задачи первого визита</a:t>
            </a:r>
            <a:endParaRPr/>
          </a:p>
        </p:txBody>
      </p:sp>
      <p:sp>
        <p:nvSpPr>
          <p:cNvPr id="252" name="Google Shape;252;p32"/>
          <p:cNvSpPr txBox="1"/>
          <p:nvPr>
            <p:ph idx="1" type="body"/>
          </p:nvPr>
        </p:nvSpPr>
        <p:spPr>
          <a:xfrm>
            <a:off x="1080000" y="2379813"/>
            <a:ext cx="10484700" cy="378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05778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5E5C"/>
              </a:buClr>
              <a:buSzPts val="4365"/>
              <a:buFont typeface="Georgia"/>
              <a:buChar char="➔"/>
            </a:pPr>
            <a:r>
              <a:rPr lang="ru-RU" sz="4365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4365">
                <a:latin typeface="Georgia"/>
                <a:ea typeface="Georgia"/>
                <a:cs typeface="Georgia"/>
                <a:sym typeface="Georgia"/>
              </a:rPr>
              <a:t>Показать полезность</a:t>
            </a:r>
            <a:endParaRPr sz="4365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4365">
              <a:latin typeface="Georgia"/>
              <a:ea typeface="Georgia"/>
              <a:cs typeface="Georgia"/>
              <a:sym typeface="Georgia"/>
            </a:endParaRPr>
          </a:p>
          <a:p>
            <a:pPr indent="-505778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5E5C"/>
              </a:buClr>
              <a:buSzPts val="4365"/>
              <a:buFont typeface="Georgia"/>
              <a:buChar char="➔"/>
            </a:pPr>
            <a:r>
              <a:rPr lang="ru-RU" sz="4365">
                <a:latin typeface="Georgia"/>
                <a:ea typeface="Georgia"/>
                <a:cs typeface="Georgia"/>
                <a:sym typeface="Georgia"/>
              </a:rPr>
              <a:t> Наладить доверительные отношения с семьей</a:t>
            </a:r>
            <a:endParaRPr sz="4365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365">
              <a:latin typeface="Georgia"/>
              <a:ea typeface="Georgia"/>
              <a:cs typeface="Georgia"/>
              <a:sym typeface="Georgia"/>
            </a:endParaRPr>
          </a:p>
          <a:p>
            <a:pPr indent="-505778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5E5C"/>
              </a:buClr>
              <a:buSzPts val="4365"/>
              <a:buFont typeface="Georgia"/>
              <a:buChar char="➔"/>
            </a:pPr>
            <a:r>
              <a:rPr lang="ru-RU" sz="4365">
                <a:latin typeface="Georgia"/>
                <a:ea typeface="Georgia"/>
                <a:cs typeface="Georgia"/>
                <a:sym typeface="Georgia"/>
              </a:rPr>
              <a:t> Обозначить границы</a:t>
            </a:r>
            <a:endParaRPr sz="4365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3" name="Google Shape;253;p3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/>
          <p:nvPr>
            <p:ph type="title"/>
          </p:nvPr>
        </p:nvSpPr>
        <p:spPr>
          <a:xfrm>
            <a:off x="906750" y="0"/>
            <a:ext cx="99657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900"/>
              <a:t>Найдите</a:t>
            </a:r>
            <a:r>
              <a:rPr lang="ru-RU" sz="2900">
                <a:solidFill>
                  <a:srgbClr val="005E5C"/>
                </a:solidFill>
              </a:rPr>
              <a:t> минимум </a:t>
            </a:r>
            <a:r>
              <a:rPr b="1" lang="ru-RU" sz="2900"/>
              <a:t>четыре</a:t>
            </a:r>
            <a:r>
              <a:rPr b="1" lang="ru-RU" sz="2900">
                <a:solidFill>
                  <a:srgbClr val="005E5C"/>
                </a:solidFill>
              </a:rPr>
              <a:t> симптома</a:t>
            </a:r>
            <a:r>
              <a:rPr lang="ru-RU" sz="2900">
                <a:solidFill>
                  <a:srgbClr val="005E5C"/>
                </a:solidFill>
              </a:rPr>
              <a:t>, которые есть у ребенка, обсудите их и предложите способы облегчения</a:t>
            </a:r>
            <a:endParaRPr sz="4700">
              <a:solidFill>
                <a:srgbClr val="005E5C"/>
              </a:solidFill>
            </a:endParaRPr>
          </a:p>
        </p:txBody>
      </p:sp>
      <p:sp>
        <p:nvSpPr>
          <p:cNvPr id="259" name="Google Shape;259;p3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0" name="Google Shape;260;p33"/>
          <p:cNvSpPr/>
          <p:nvPr/>
        </p:nvSpPr>
        <p:spPr>
          <a:xfrm>
            <a:off x="906750" y="1963875"/>
            <a:ext cx="19635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Боль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33"/>
          <p:cNvSpPr/>
          <p:nvPr/>
        </p:nvSpPr>
        <p:spPr>
          <a:xfrm>
            <a:off x="906750" y="272957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Чувство голода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33"/>
          <p:cNvSpPr/>
          <p:nvPr/>
        </p:nvSpPr>
        <p:spPr>
          <a:xfrm>
            <a:off x="906750" y="3495263"/>
            <a:ext cx="19635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Судороги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33"/>
          <p:cNvSpPr/>
          <p:nvPr/>
        </p:nvSpPr>
        <p:spPr>
          <a:xfrm>
            <a:off x="906750" y="5026675"/>
            <a:ext cx="19635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Дистония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906750" y="426097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Обильное слюнотечение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906750" y="5792375"/>
            <a:ext cx="1963500" cy="8778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Тревога, подавленное состояние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3063675" y="196387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Дисфагия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3"/>
          <p:cNvSpPr/>
          <p:nvPr/>
        </p:nvSpPr>
        <p:spPr>
          <a:xfrm>
            <a:off x="3063675" y="2729575"/>
            <a:ext cx="1997100" cy="11076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Зуд из-за</a:t>
            </a:r>
            <a:br>
              <a:rPr lang="ru-RU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дерматологических проблем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3"/>
          <p:cNvSpPr/>
          <p:nvPr/>
        </p:nvSpPr>
        <p:spPr>
          <a:xfrm>
            <a:off x="3063675" y="3929780"/>
            <a:ext cx="1963500" cy="10245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Дискомфорт, связанный</a:t>
            </a:r>
            <a:b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 запорами 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3"/>
          <p:cNvSpPr/>
          <p:nvPr/>
        </p:nvSpPr>
        <p:spPr>
          <a:xfrm>
            <a:off x="3063675" y="597687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Одышка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3"/>
          <p:cNvSpPr/>
          <p:nvPr/>
        </p:nvSpPr>
        <p:spPr>
          <a:xfrm>
            <a:off x="3063675" y="5046875"/>
            <a:ext cx="1963500" cy="7455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Психомоторное</a:t>
            </a:r>
            <a:b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возбуждение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3"/>
          <p:cNvSpPr/>
          <p:nvPr/>
        </p:nvSpPr>
        <p:spPr>
          <a:xfrm>
            <a:off x="5220600" y="1963875"/>
            <a:ext cx="19635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Дыхательная недостаточность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3"/>
          <p:cNvSpPr/>
          <p:nvPr/>
        </p:nvSpPr>
        <p:spPr>
          <a:xfrm>
            <a:off x="5220600" y="2729575"/>
            <a:ext cx="1963500" cy="15315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Скопление мокроты и трудности с откашливанием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33"/>
          <p:cNvSpPr/>
          <p:nvPr/>
        </p:nvSpPr>
        <p:spPr>
          <a:xfrm>
            <a:off x="5220600" y="4407800"/>
            <a:ext cx="1963500" cy="13587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Затекание конечностей</a:t>
            </a:r>
            <a:b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из-за неудобного положения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33"/>
          <p:cNvSpPr/>
          <p:nvPr/>
        </p:nvSpPr>
        <p:spPr>
          <a:xfrm>
            <a:off x="5220600" y="597687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Задержка мочи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33"/>
          <p:cNvSpPr/>
          <p:nvPr/>
        </p:nvSpPr>
        <p:spPr>
          <a:xfrm>
            <a:off x="7377525" y="196387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Пролежни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33"/>
          <p:cNvSpPr/>
          <p:nvPr/>
        </p:nvSpPr>
        <p:spPr>
          <a:xfrm>
            <a:off x="7377525" y="2884325"/>
            <a:ext cx="19635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Нарушение сна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33"/>
          <p:cNvSpPr/>
          <p:nvPr/>
        </p:nvSpPr>
        <p:spPr>
          <a:xfrm>
            <a:off x="7377525" y="3804776"/>
            <a:ext cx="1963500" cy="10245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Отсутствие сил</a:t>
            </a:r>
            <a:b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(ограничение активности)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7360725" y="5072975"/>
            <a:ext cx="19971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Головокружение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33"/>
          <p:cNvSpPr/>
          <p:nvPr/>
        </p:nvSpPr>
        <p:spPr>
          <a:xfrm>
            <a:off x="7377525" y="597687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Кашель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33"/>
          <p:cNvSpPr/>
          <p:nvPr/>
        </p:nvSpPr>
        <p:spPr>
          <a:xfrm>
            <a:off x="9534450" y="1963875"/>
            <a:ext cx="19635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Икота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3"/>
          <p:cNvSpPr/>
          <p:nvPr/>
        </p:nvSpPr>
        <p:spPr>
          <a:xfrm>
            <a:off x="9534450" y="293672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Диарея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9534450" y="3970363"/>
            <a:ext cx="19635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Тошнота/рвота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9534450" y="5976875"/>
            <a:ext cx="1963500" cy="693300"/>
          </a:xfrm>
          <a:prstGeom prst="rect">
            <a:avLst/>
          </a:prstGeom>
          <a:solidFill>
            <a:srgbClr val="005E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Кровотечение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33"/>
          <p:cNvSpPr/>
          <p:nvPr/>
        </p:nvSpPr>
        <p:spPr>
          <a:xfrm>
            <a:off x="9534450" y="4973625"/>
            <a:ext cx="1963500" cy="693300"/>
          </a:xfrm>
          <a:prstGeom prst="rect">
            <a:avLst/>
          </a:prstGeom>
          <a:solidFill>
            <a:srgbClr val="08717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Стоматит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0" name="Google Shape;290;p34"/>
          <p:cNvSpPr txBox="1"/>
          <p:nvPr>
            <p:ph type="title"/>
          </p:nvPr>
        </p:nvSpPr>
        <p:spPr>
          <a:xfrm>
            <a:off x="4570900" y="487150"/>
            <a:ext cx="64116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4300"/>
              <a:t>Как общаться?</a:t>
            </a:r>
            <a:endParaRPr sz="4300"/>
          </a:p>
        </p:txBody>
      </p:sp>
      <p:pic>
        <p:nvPicPr>
          <p:cNvPr id="291" name="Google Shape;291;p34" title="IMG_20260325_144256_185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3836" r="37577" t="0"/>
          <a:stretch/>
        </p:blipFill>
        <p:spPr>
          <a:xfrm>
            <a:off x="0" y="0"/>
            <a:ext cx="39663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4"/>
          <p:cNvSpPr txBox="1"/>
          <p:nvPr/>
        </p:nvSpPr>
        <p:spPr>
          <a:xfrm>
            <a:off x="4570900" y="1448525"/>
            <a:ext cx="7216200" cy="56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➔"/>
            </a:pPr>
            <a:r>
              <a:rPr lang="ru-RU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Проявляйте искренний интерес;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➔"/>
            </a:pPr>
            <a:r>
              <a:rPr lang="ru-RU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Уделите внимание пониманию коммуникации;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➔"/>
            </a:pPr>
            <a:r>
              <a:rPr lang="ru-RU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Задавайте вопросы и давайте пространство для ответа. Больше слушайте, чем говорите;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➔"/>
            </a:pPr>
            <a:r>
              <a:rPr lang="ru-RU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Спрашивайте, готов ли человек говорить на тему, и периодически уточняйте, готов ли он продолжать. Пациент или его семья имеют право знать или не знать — и ровно в том объеме, в каком хотят.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➔"/>
            </a:pPr>
            <a:r>
              <a:rPr lang="ru-RU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Не </a:t>
            </a:r>
            <a:r>
              <a:rPr lang="ru-RU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используйте</a:t>
            </a:r>
            <a:r>
              <a:rPr lang="ru-RU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профессиональный сленг. Его могут не понять, но постесняются уточнить.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➔"/>
            </a:pPr>
            <a:r>
              <a:rPr lang="ru-RU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Если это необходимо — не бойтесь извиниться.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5C"/>
              </a:buClr>
              <a:buSzPts val="2200"/>
              <a:buFont typeface="Roboto"/>
              <a:buChar char="➔"/>
            </a:pPr>
            <a:r>
              <a:t/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Фонд Вера">
  <a:themeElements>
    <a:clrScheme name="Другая 8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D965"/>
      </a:accent1>
      <a:accent2>
        <a:srgbClr val="ED7D31"/>
      </a:accent2>
      <a:accent3>
        <a:srgbClr val="A5A5A5"/>
      </a:accent3>
      <a:accent4>
        <a:srgbClr val="FFD965"/>
      </a:accent4>
      <a:accent5>
        <a:srgbClr val="4472C4"/>
      </a:accent5>
      <a:accent6>
        <a:srgbClr val="70AD47"/>
      </a:accent6>
      <a:hlink>
        <a:srgbClr val="FFFF00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