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24" r:id="rId3"/>
    <p:sldId id="257" r:id="rId4"/>
    <p:sldId id="274" r:id="rId5"/>
    <p:sldId id="327" r:id="rId6"/>
    <p:sldId id="288" r:id="rId7"/>
    <p:sldId id="325" r:id="rId8"/>
    <p:sldId id="275" r:id="rId9"/>
    <p:sldId id="310" r:id="rId10"/>
    <p:sldId id="289" r:id="rId11"/>
    <p:sldId id="311" r:id="rId12"/>
    <p:sldId id="328" r:id="rId13"/>
    <p:sldId id="312" r:id="rId14"/>
    <p:sldId id="313" r:id="rId15"/>
    <p:sldId id="314" r:id="rId16"/>
    <p:sldId id="326" r:id="rId17"/>
    <p:sldId id="315" r:id="rId18"/>
    <p:sldId id="321" r:id="rId19"/>
    <p:sldId id="322" r:id="rId20"/>
    <p:sldId id="309" r:id="rId21"/>
    <p:sldId id="262" r:id="rId22"/>
    <p:sldId id="276" r:id="rId23"/>
    <p:sldId id="278" r:id="rId24"/>
    <p:sldId id="329" r:id="rId25"/>
    <p:sldId id="277" r:id="rId26"/>
    <p:sldId id="264" r:id="rId27"/>
    <p:sldId id="304" r:id="rId28"/>
    <p:sldId id="279" r:id="rId29"/>
    <p:sldId id="265" r:id="rId30"/>
    <p:sldId id="334" r:id="rId31"/>
    <p:sldId id="286" r:id="rId32"/>
    <p:sldId id="305" r:id="rId33"/>
    <p:sldId id="323" r:id="rId34"/>
    <p:sldId id="336" r:id="rId35"/>
    <p:sldId id="266" r:id="rId36"/>
    <p:sldId id="306" r:id="rId37"/>
    <p:sldId id="318" r:id="rId38"/>
    <p:sldId id="316" r:id="rId39"/>
    <p:sldId id="292" r:id="rId40"/>
    <p:sldId id="293" r:id="rId41"/>
    <p:sldId id="295" r:id="rId42"/>
    <p:sldId id="297" r:id="rId43"/>
    <p:sldId id="303" r:id="rId44"/>
    <p:sldId id="317" r:id="rId45"/>
    <p:sldId id="290" r:id="rId46"/>
    <p:sldId id="331" r:id="rId47"/>
    <p:sldId id="300" r:id="rId48"/>
    <p:sldId id="332" r:id="rId49"/>
    <p:sldId id="333" r:id="rId50"/>
    <p:sldId id="33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363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orient="horz" pos="1071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2914" userDrawn="1">
          <p15:clr>
            <a:srgbClr val="A4A3A4"/>
          </p15:clr>
        </p15:guide>
        <p15:guide id="9" pos="2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смина Кайибханова" initials="ЭК" lastIdx="63" clrIdx="0">
    <p:extLst>
      <p:ext uri="{19B8F6BF-5375-455C-9EA6-DF929625EA0E}">
        <p15:presenceInfo xmlns:p15="http://schemas.microsoft.com/office/powerpoint/2012/main" userId="Эсмина Кайибханова" providerId="None"/>
      </p:ext>
    </p:extLst>
  </p:cmAuthor>
  <p:cmAuthor id="2" name="ординаторская5" initials="о" lastIdx="7" clrIdx="1">
    <p:extLst>
      <p:ext uri="{19B8F6BF-5375-455C-9EA6-DF929625EA0E}">
        <p15:presenceInfo xmlns:p15="http://schemas.microsoft.com/office/powerpoint/2012/main" userId="ординаторская5" providerId="None"/>
      </p:ext>
    </p:extLst>
  </p:cmAuthor>
  <p:cmAuthor id="3" name="00-ORP-04" initials="U" lastIdx="8" clrIdx="2">
    <p:extLst>
      <p:ext uri="{19B8F6BF-5375-455C-9EA6-DF929625EA0E}">
        <p15:presenceInfo xmlns:p15="http://schemas.microsoft.com/office/powerpoint/2012/main" userId="00-ORP-04" providerId="None"/>
      </p:ext>
    </p:extLst>
  </p:cmAuthor>
  <p:cmAuthor id="4" name="00-ORP-Ruler" initials="1" lastIdx="2" clrIdx="3">
    <p:extLst>
      <p:ext uri="{19B8F6BF-5375-455C-9EA6-DF929625EA0E}">
        <p15:presenceInfo xmlns:p15="http://schemas.microsoft.com/office/powerpoint/2012/main" userId="00-ORP-Ruler" providerId="None"/>
      </p:ext>
    </p:extLst>
  </p:cmAuthor>
  <p:cmAuthor id="5" name="ЗАВЕДУЮЩИЙ-3-ОПМП-000036" initials="Ф" lastIdx="16" clrIdx="4">
    <p:extLst>
      <p:ext uri="{19B8F6BF-5375-455C-9EA6-DF929625EA0E}">
        <p15:presenceInfo xmlns:p15="http://schemas.microsoft.com/office/powerpoint/2012/main" userId="ЗАВЕДУЮЩИЙ-3-ОПМП-000036" providerId="None"/>
      </p:ext>
    </p:extLst>
  </p:cmAuthor>
  <p:cmAuthor id="6" name="Esmina" initials="E" lastIdx="4" clrIdx="5">
    <p:extLst>
      <p:ext uri="{19B8F6BF-5375-455C-9EA6-DF929625EA0E}">
        <p15:presenceInfo xmlns:p15="http://schemas.microsoft.com/office/powerpoint/2012/main" userId="Esm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838"/>
    <a:srgbClr val="87EFDA"/>
    <a:srgbClr val="FE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3254" autoAdjust="0"/>
  </p:normalViewPr>
  <p:slideViewPr>
    <p:cSldViewPr snapToGrid="0">
      <p:cViewPr varScale="1">
        <p:scale>
          <a:sx n="100" d="100"/>
          <a:sy n="100" d="100"/>
        </p:scale>
        <p:origin x="1884" y="84"/>
      </p:cViewPr>
      <p:guideLst>
        <p:guide orient="horz" pos="232"/>
        <p:guide pos="2880"/>
        <p:guide pos="5363"/>
        <p:guide orient="horz" pos="3906"/>
        <p:guide orient="horz" pos="1071"/>
        <p:guide orient="horz" pos="1139"/>
        <p:guide pos="380"/>
        <p:guide pos="2914"/>
        <p:guide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8T17:01:55.966" idx="49">
    <p:pos x="6676" y="2950"/>
    <p:text>хорошо бы дать ссылку на какой-то научный источник, где определены степени. Это каая-то общепринятая шкала?</p:text>
    <p:extLst>
      <p:ext uri="{C676402C-5697-4E1C-873F-D02D1690AC5C}">
        <p15:threadingInfo xmlns:p15="http://schemas.microsoft.com/office/powerpoint/2012/main" timeZoneBias="-180"/>
      </p:ext>
    </p:extLst>
  </p:cm>
  <p:cm authorId="5" dt="2019-08-29T13:57:57.122" idx="1">
    <p:pos x="6676" y="3086"/>
    <p:text>да, это общепринятая шкала, но даже не знаю, кем она утверждена была. что-то не нашла</p:text>
    <p:extLst>
      <p:ext uri="{C676402C-5697-4E1C-873F-D02D1690AC5C}">
        <p15:threadingInfo xmlns:p15="http://schemas.microsoft.com/office/powerpoint/2012/main" timeZoneBias="-180">
          <p15:parentCm authorId="1" idx="49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8T17:39:34.592" idx="63">
    <p:pos x="10" y="10"/>
    <p:text>было бы здоров подкрепить ссылками на научные источники</p:text>
    <p:extLst>
      <p:ext uri="{C676402C-5697-4E1C-873F-D02D1690AC5C}">
        <p15:threadingInfo xmlns:p15="http://schemas.microsoft.com/office/powerpoint/2012/main" timeZoneBias="-180"/>
      </p:ext>
    </p:extLst>
  </p:cm>
  <p:cm authorId="5" dt="2019-08-29T14:58:11.163" idx="9">
    <p:pos x="10" y="146"/>
    <p:text>в принципе эти правила озвучены здесь:</p:text>
    <p:extLst>
      <p:ext uri="{C676402C-5697-4E1C-873F-D02D1690AC5C}">
        <p15:threadingInfo xmlns:p15="http://schemas.microsoft.com/office/powerpoint/2012/main" timeZoneBias="-180">
          <p15:parentCm authorId="1" idx="63"/>
        </p15:threadingInfo>
      </p:ext>
    </p:extLst>
  </p:cm>
  <p:cm authorId="5" dt="2019-08-29T14:58:16.667" idx="10">
    <p:pos x="10" y="282"/>
    <p:text>Национальная ассоциация по борьбе с инсультом
Всероссийское общество неврологов
Ассоциация нейрохирургов России
МОО Объединение нейроанестезиологов и нейрореаниматологов
Общероссийская общественная организация содействия развитию медицинской реабилитологии «Союз реабилитологов России»
ДИАГНОСТИКА И ЛЕЧЕНИЕ ДИСФАГИИ 
ПРИ ЗАБОЛЕВАНИЯХ ЦЕНТРАЛЬНОЙ НЕРВНОЙ СИСТЕМЫ
КЛИНИЧЕСКИЕ РЕКОМЕНДАЦИИ</p:text>
    <p:extLst>
      <p:ext uri="{C676402C-5697-4E1C-873F-D02D1690AC5C}">
        <p15:threadingInfo xmlns:p15="http://schemas.microsoft.com/office/powerpoint/2012/main" timeZoneBias="-180">
          <p15:parentCm authorId="1" idx="63"/>
        </p15:threadingInfo>
      </p:ext>
    </p:extLst>
  </p:cm>
  <p:cm authorId="5" dt="2019-08-29T14:58:54.252" idx="11">
    <p:pos x="10" y="418"/>
    <p:text>я же ординатуру по реабилитации на этой кафедре проходила и они являются ведущими в этом вопросе</p:text>
    <p:extLst>
      <p:ext uri="{C676402C-5697-4E1C-873F-D02D1690AC5C}">
        <p15:threadingInfo xmlns:p15="http://schemas.microsoft.com/office/powerpoint/2012/main" timeZoneBias="-180">
          <p15:parentCm authorId="1" idx="63"/>
        </p15:threadingInfo>
      </p:ext>
    </p:extLst>
  </p:cm>
  <p:cm authorId="6" dt="2019-09-02T11:10:20.230" idx="4">
    <p:pos x="10" y="554"/>
    <p:text>Катя, добавь ссылку, пожалуйста.  И слайд делать как мифы и реальность в обезболивании</p:text>
    <p:extLst>
      <p:ext uri="{C676402C-5697-4E1C-873F-D02D1690AC5C}">
        <p15:threadingInfo xmlns:p15="http://schemas.microsoft.com/office/powerpoint/2012/main" timeZoneBias="-180">
          <p15:parentCm authorId="1" idx="63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5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1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9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gray">
          <a:xfrm>
            <a:off x="2769927" y="4163293"/>
            <a:ext cx="4686521" cy="652759"/>
            <a:chOff x="1663" y="3057"/>
            <a:chExt cx="3109" cy="403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057"/>
              <a:ext cx="310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az-Cyrl-AZ" sz="1905" dirty="0">
                  <a:solidFill>
                    <a:srgbClr val="000000"/>
                  </a:solidFill>
                  <a:latin typeface="Arial"/>
                  <a:sym typeface="+mn-lt"/>
                </a:rPr>
                <a:t>Тип документа</a:t>
              </a:r>
              <a:endParaRPr lang="de-DE" sz="1905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az-Cyrl-AZ" sz="1905" dirty="0">
                  <a:solidFill>
                    <a:srgbClr val="000000"/>
                  </a:solidFill>
                  <a:latin typeface="Arial"/>
                  <a:sym typeface="+mn-lt"/>
                </a:rPr>
                <a:t>Дата</a:t>
              </a:r>
              <a:endParaRPr lang="de-DE" sz="1905" dirty="0">
                <a:solidFill>
                  <a:srgbClr val="000000"/>
                </a:solidFill>
                <a:latin typeface="Arial"/>
                <a:sym typeface="+mn-lt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273336" y="632660"/>
            <a:ext cx="8597327" cy="65755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081" b="1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de-DE" noProof="0" dirty="0"/>
          </a:p>
        </p:txBody>
      </p:sp>
      <p:sp>
        <p:nvSpPr>
          <p:cNvPr id="14" name="TextBox 13"/>
          <p:cNvSpPr txBox="1">
            <a:spLocks/>
          </p:cNvSpPr>
          <p:nvPr userDrawn="1"/>
        </p:nvSpPr>
        <p:spPr bwMode="ltGray">
          <a:xfrm>
            <a:off x="1687549" y="86578"/>
            <a:ext cx="5768900" cy="66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176" b="1" dirty="0">
                <a:solidFill>
                  <a:srgbClr val="FFFFFF"/>
                </a:solidFill>
                <a:latin typeface="Arial"/>
                <a:sym typeface="+mn-lt"/>
              </a:rPr>
              <a:t>ДЕПАРТАМЕНТ ЗДРАВООХРАНЕНИЯ ГОРОДА МОСКВЫ</a:t>
            </a:r>
          </a:p>
        </p:txBody>
      </p:sp>
      <p:pic>
        <p:nvPicPr>
          <p:cNvPr id="26" name="Picture 5" descr="http://abali.ru/wp-content/uploads/2010/12/gerb_moskvy.pn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870662" y="-4157"/>
            <a:ext cx="273338" cy="4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73336" y="2608572"/>
            <a:ext cx="8597327" cy="2511585"/>
          </a:xfrm>
        </p:spPr>
        <p:txBody>
          <a:bodyPr anchor="ctr"/>
          <a:lstStyle>
            <a:lvl1pPr>
              <a:lnSpc>
                <a:spcPct val="200000"/>
              </a:lnSpc>
              <a:defRPr sz="1632">
                <a:solidFill>
                  <a:schemeClr val="tx2"/>
                </a:solidFill>
              </a:defRPr>
            </a:lvl1pPr>
            <a:lvl2pPr>
              <a:lnSpc>
                <a:spcPct val="200000"/>
              </a:lnSpc>
              <a:defRPr sz="1632">
                <a:solidFill>
                  <a:schemeClr val="tx2"/>
                </a:solidFill>
              </a:defRPr>
            </a:lvl2pPr>
            <a:lvl3pPr>
              <a:lnSpc>
                <a:spcPct val="200000"/>
              </a:lnSpc>
              <a:defRPr sz="1632">
                <a:solidFill>
                  <a:schemeClr val="tx2"/>
                </a:solidFill>
              </a:defRPr>
            </a:lvl3pPr>
            <a:lvl4pPr>
              <a:lnSpc>
                <a:spcPct val="200000"/>
              </a:lnSpc>
              <a:defRPr sz="1632">
                <a:solidFill>
                  <a:schemeClr val="tx2"/>
                </a:solidFill>
              </a:defRPr>
            </a:lvl4pPr>
            <a:lvl5pPr>
              <a:lnSpc>
                <a:spcPct val="200000"/>
              </a:lnSpc>
              <a:defRPr sz="1632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764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7">
          <p15:clr>
            <a:srgbClr val="FBAE40"/>
          </p15:clr>
        </p15:guide>
        <p15:guide id="2" orient="horz" pos="2117">
          <p15:clr>
            <a:srgbClr val="FBAE40"/>
          </p15:clr>
        </p15:guide>
        <p15:guide id="3" pos="2880">
          <p15:clr>
            <a:srgbClr val="FBAE40"/>
          </p15:clr>
        </p15:guide>
        <p15:guide id="4" pos="2965">
          <p15:clr>
            <a:srgbClr val="FBAE40"/>
          </p15:clr>
        </p15:guide>
        <p15:guide id="5" pos="2795">
          <p15:clr>
            <a:srgbClr val="FBAE40"/>
          </p15:clr>
        </p15:guide>
        <p15:guide id="6" orient="horz" pos="3977">
          <p15:clr>
            <a:srgbClr val="FBAE40"/>
          </p15:clr>
        </p15:guide>
        <p15:guide id="7" pos="169">
          <p15:clr>
            <a:srgbClr val="FBAE40"/>
          </p15:clr>
        </p15:guide>
        <p15:guide id="8" pos="5585">
          <p15:clr>
            <a:srgbClr val="FBAE40"/>
          </p15:clr>
        </p15:guide>
        <p15:guide id="9" orient="horz" pos="3841">
          <p15:clr>
            <a:srgbClr val="FBAE40"/>
          </p15:clr>
        </p15:guide>
        <p15:guide id="10" orient="horz" pos="393">
          <p15:clr>
            <a:srgbClr val="FBAE40"/>
          </p15:clr>
        </p15:guide>
        <p15:guide id="11" orient="horz" pos="802">
          <p15:clr>
            <a:srgbClr val="FBAE40"/>
          </p15:clr>
        </p15:guide>
        <p15:guide id="12" orient="horz" pos="8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5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6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4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8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8159-835E-481C-8768-015FFA1C240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7C04-5264-4B47-9FF2-E6D999DF9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2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-enc.ru/8/zubnye_protezy.shtml" TargetMode="External"/><Relationship Id="rId2" Type="http://schemas.openxmlformats.org/officeDocument/2006/relationships/hyperlink" Target="http://www.medical-enc.ru/9/inorodnye_tela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dical-enc.ru/4/gnoy.s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101" y="1276187"/>
            <a:ext cx="7772400" cy="2387600"/>
          </a:xfrm>
        </p:spPr>
        <p:txBody>
          <a:bodyPr>
            <a:noAutofit/>
          </a:bodyPr>
          <a:lstStyle/>
          <a:p>
            <a:pPr algn="l"/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ДИСФАГИЯ. АСПИРАЦИЯ. МЕТОДЫ ОЦЕНКИ ДИСФАГИИ И ПРОФИЛАКТИКИ АСПИРАЦИИ. ТЕХНИКА ПОСТАНОВКИ НАЗОГАСТРАЛЬНОГО ЗОНДА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250" y="4055589"/>
            <a:ext cx="6858000" cy="987054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Варвара Николаевна Брусницына</a:t>
            </a:r>
          </a:p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Заведующая отделением ПМП №3 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ОДРП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03250" y="5265738"/>
            <a:ext cx="6654274" cy="935037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Московский многопрофильный центр паллиативной помощи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Департамента здравоохранения города Москвы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 2019 г.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0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6356" y="3823719"/>
            <a:ext cx="7863329" cy="465102"/>
          </a:xfrm>
          <a:prstGeom prst="rect">
            <a:avLst/>
          </a:prstGeom>
          <a:solidFill>
            <a:srgbClr val="87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6357" y="1738166"/>
            <a:ext cx="7863329" cy="465102"/>
          </a:xfrm>
          <a:prstGeom prst="rect">
            <a:avLst/>
          </a:prstGeom>
          <a:solidFill>
            <a:srgbClr val="87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406" y="664948"/>
            <a:ext cx="8192702" cy="4794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ТАКТИКА ВЕДЕНИЯ ПАЦИЕНТОВ С ДИСФАГИЕЙ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6357" y="1750876"/>
            <a:ext cx="33489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дисфагии 1-2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степени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сохраненной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ЖКТ,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сознания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отсутствии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противопоказаний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5421" y="22780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применимо использование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сипинга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сочетании с загустителем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6356" y="3855635"/>
            <a:ext cx="3455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дисфагии 3-4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степени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сохраненной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ЖКТ и отсутствии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противопоказаний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15421" y="43595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рекомендуется зондовое питание, которое может вводиться через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назогастральный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зонд,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назоинтестинальный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зонд,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гастростому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еюностому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61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3568" y="0"/>
            <a:ext cx="9028670" cy="6878595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6065" y="2696435"/>
            <a:ext cx="6076950" cy="1325563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3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ПОПЫТКА КОРМЛЕНИЯ ПАЦИЕНТА ЧЕРЕЗ РОТ ПРИ ДИСФАГИИ 3-4 СТЕПЕНИ МОЖЕТ ПРИВЕСТИ </a:t>
            </a:r>
            <a:br>
              <a:rPr lang="ru-RU" sz="3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АСПИРАЦИИ!!!    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            </a:t>
            </a:r>
            <a:endParaRPr lang="ru-RU" sz="2000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79003" y="2540556"/>
            <a:ext cx="1619353" cy="1637319"/>
            <a:chOff x="1898600" y="2705383"/>
            <a:chExt cx="1244600" cy="1244600"/>
          </a:xfrm>
          <a:solidFill>
            <a:srgbClr val="E1A198"/>
          </a:solidFill>
        </p:grpSpPr>
        <p:sp>
          <p:nvSpPr>
            <p:cNvPr id="10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1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2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32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2088" y="24383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sz="1300" dirty="0"/>
              <a:t/>
            </a:r>
            <a:br>
              <a:rPr lang="ru-RU" sz="1300" dirty="0"/>
            </a:b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ПОПЫТКА КОРМЛЕНИЯ ПАЦИЕНТА ЧЕРЕЗ РОТ ПРИ ДИСФАГИИ 3-4 СТЕПЕНИ МОЖЕТ ПРИВЕСТИ К АСПИРАЦИИ   </a:t>
            </a:r>
            <a:r>
              <a:rPr lang="ru-RU" sz="1300" b="1" dirty="0">
                <a:solidFill>
                  <a:srgbClr val="FF0000"/>
                </a:solidFill>
              </a:rPr>
              <a:t/>
            </a:r>
            <a:br>
              <a:rPr lang="ru-RU" sz="13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            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Эндоскопическая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картина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http://pro-rak.com/wp-content/uploads/2017/06/3429_html_m6bc8bc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804987"/>
            <a:ext cx="5945459" cy="5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doscop.tv/contents/albums/preview/180x135/0/70/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931" y="1804987"/>
            <a:ext cx="3041307" cy="22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8238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8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1126" y="1274420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АСПИРАЦИЯ-ЭТО…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sz="half" idx="1"/>
          </p:nvPr>
        </p:nvSpPr>
        <p:spPr>
          <a:xfrm>
            <a:off x="586173" y="2599983"/>
            <a:ext cx="7971653" cy="2688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проникновение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дыхательные пути  различных 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инородных тел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органического (кусочков пищи, горошин, орехов, рвотных масс) или неорганического характера (шариков, гаек, гвоздей, съемных 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зубных протезов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удаленных перед началом наркоза, и др.), 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гноя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</a:t>
            </a:r>
            <a:r>
              <a:rPr lang="ru-RU" dirty="0" smtClean="0"/>
              <a:t>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4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5067" y="2082628"/>
            <a:ext cx="4043167" cy="4201187"/>
          </a:xfrm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Аспирация - это </a:t>
            </a:r>
            <a:r>
              <a:rPr lang="ru-RU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только пневмония, </a:t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ЕЩЕ невидимая боль!  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Обращайте внимание на признаки болевого поведения у пациента! </a:t>
            </a:r>
          </a:p>
        </p:txBody>
      </p:sp>
      <p:pic>
        <p:nvPicPr>
          <p:cNvPr id="10242" name="Picture 2" descr="http://karnaval.moscow/published/publicdata/KARNAVALMOSCOW/attachments/SC/products_pictures/image1608902007_enl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2493"/>
          <a:stretch/>
        </p:blipFill>
        <p:spPr bwMode="auto">
          <a:xfrm>
            <a:off x="4621427" y="6928"/>
            <a:ext cx="4522573" cy="68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55131" y="771811"/>
            <a:ext cx="1363038" cy="1385730"/>
            <a:chOff x="1898600" y="2705383"/>
            <a:chExt cx="1244600" cy="1244600"/>
          </a:xfrm>
          <a:solidFill>
            <a:srgbClr val="2E418D"/>
          </a:solidFill>
        </p:grpSpPr>
        <p:sp>
          <p:nvSpPr>
            <p:cNvPr id="7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9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86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7971" y="4892098"/>
            <a:ext cx="7863329" cy="3989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7972" y="3259829"/>
            <a:ext cx="7863329" cy="3989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4450" y="1363951"/>
            <a:ext cx="7863329" cy="398945"/>
          </a:xfrm>
          <a:prstGeom prst="rect">
            <a:avLst/>
          </a:prstGeom>
          <a:solidFill>
            <a:srgbClr val="87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74" y="275896"/>
            <a:ext cx="7902721" cy="10303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РИСКА АСПИРАЦИИ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21" y="1429855"/>
            <a:ext cx="8690919" cy="4870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НИЗКИЙ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Ясное сознание, адекватность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Глотание сохранено, нет дисфагии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пищевых масс по пищеводу, желудку, кишечнику не затруднено (нет стенозов, паралитической непроходимости, застоя пищи, нарушения переваривания)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наличии назогастральный зонд,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гастростома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и/или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трахеостомическая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трубка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нарушений прохождения пищевых масс по пищеварительной трубке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Ясное сознание, адекватность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сознания-оглушение, сопор, кома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если в ясном сознании-неадекватность (психогенная дисфагия)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при этом зонда и/или </a:t>
            </a:r>
            <a:r>
              <a:rPr lang="ru-RU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трахеостомической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трубки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567" y="-20595"/>
            <a:ext cx="9028670" cy="6878595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3642" y="2152778"/>
            <a:ext cx="7016098" cy="24282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ЛИ МЕНЯТЬСЯ РИСК АСПИРАЦИИ ЗА ВРЕМЯ НАХОЖДЕНИЯ ПАЦИЕНТА В СТАЦИОНАРЕ?</a:t>
            </a:r>
            <a:endParaRPr lang="ru-RU" sz="3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6173" y="2430952"/>
            <a:ext cx="991573" cy="1503040"/>
            <a:chOff x="3841777" y="2807778"/>
            <a:chExt cx="751840" cy="1039851"/>
          </a:xfrm>
          <a:solidFill>
            <a:srgbClr val="E1A198"/>
          </a:solidFill>
        </p:grpSpPr>
        <p:sp>
          <p:nvSpPr>
            <p:cNvPr id="7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8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91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054535"/>
              </p:ext>
            </p:extLst>
          </p:nvPr>
        </p:nvGraphicFramePr>
        <p:xfrm>
          <a:off x="742791" y="676244"/>
          <a:ext cx="7845040" cy="128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40">
                <a:tc>
                  <a:txBody>
                    <a:bodyPr/>
                    <a:lstStyle/>
                    <a:p>
                      <a:pPr algn="l"/>
                      <a:endParaRPr lang="ru-RU" sz="1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/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</a:t>
                      </a:r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СТЕПЕНЬ</a:t>
                      </a:r>
                      <a:r>
                        <a:rPr lang="en-US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baseline="0" dirty="0" smtClean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/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РИСКА</a:t>
                      </a:r>
                    </a:p>
                    <a:p>
                      <a:pPr algn="r"/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АСПИРАЦИИ</a:t>
                      </a:r>
                    </a:p>
                    <a:p>
                      <a:pPr algn="l"/>
                      <a:endParaRPr lang="ru-RU" sz="1600" dirty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НИЗКИЙ</a:t>
                      </a: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352801" y="676244"/>
            <a:ext cx="0" cy="1293265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348589" y="1964034"/>
            <a:ext cx="4212" cy="44508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30876" y="4917989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64750" y="2857864"/>
            <a:ext cx="2581398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</a:t>
            </a:r>
          </a:p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РИСКОВ </a:t>
            </a:r>
          </a:p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АСПИРАЦИИ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81415" y="2113847"/>
            <a:ext cx="5062370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ясное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сознание, адекватное поведение пациента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скрининг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глотания проведен, дисфагии нет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пищевых масс по ЖКТ не затруднено (нет стенозов, нарушения переваривания, застоя пищи, непроходимости)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50226" y="5184753"/>
            <a:ext cx="1495922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ДЕЙСТВИЯ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90551" y="5072812"/>
            <a:ext cx="502508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поднять головной конец кровати (посадить пациента) и не опускать в течение 40 мин после окончания кормления</a:t>
            </a:r>
          </a:p>
        </p:txBody>
      </p:sp>
    </p:spTree>
    <p:extLst>
      <p:ext uri="{BB962C8B-B14F-4D97-AF65-F5344CB8AC3E}">
        <p14:creationId xmlns:p14="http://schemas.microsoft.com/office/powerpoint/2010/main" val="170462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872866"/>
              </p:ext>
            </p:extLst>
          </p:nvPr>
        </p:nvGraphicFramePr>
        <p:xfrm>
          <a:off x="742791" y="676244"/>
          <a:ext cx="7845040" cy="128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40">
                <a:tc>
                  <a:txBody>
                    <a:bodyPr/>
                    <a:lstStyle/>
                    <a:p>
                      <a:pPr algn="l"/>
                      <a:endParaRPr lang="ru-RU" sz="1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/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</a:t>
                      </a:r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СТЕПЕНЬ</a:t>
                      </a:r>
                      <a:r>
                        <a:rPr lang="en-US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baseline="0" dirty="0" smtClean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/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РИСКА</a:t>
                      </a:r>
                    </a:p>
                    <a:p>
                      <a:pPr algn="r"/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АСПИРАЦИИ</a:t>
                      </a:r>
                    </a:p>
                    <a:p>
                      <a:pPr algn="l"/>
                      <a:endParaRPr lang="ru-RU" sz="1600" dirty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СРЕДНИЙ</a:t>
                      </a: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352801" y="1964034"/>
            <a:ext cx="0" cy="45093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14400" y="4473251"/>
            <a:ext cx="7548554" cy="601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52801" y="676244"/>
            <a:ext cx="0" cy="1293265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64750" y="2857864"/>
            <a:ext cx="2581398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</a:t>
            </a:r>
          </a:p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РИСКОВ </a:t>
            </a:r>
          </a:p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АСПИРАЦИИ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0226" y="5184753"/>
            <a:ext cx="1495922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ДЕЙСТВИЯ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61785" y="2016030"/>
            <a:ext cx="5163174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ясное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сознание, адекватное поведение пациента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скрининг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глотания проведен, наличие дисфагии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назогастральный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зонд и \ или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трахеостомическая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трубка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нарушений прохождения пищевых масс по ЖКТ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6857" y="4732503"/>
            <a:ext cx="527699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поднять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головной конец кровати (посадить пациента) и не опускать в течение 40 мин после окончания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кормления                                                                                               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проходимость зонда, вводить питание 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зонд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медленно </a:t>
            </a:r>
          </a:p>
        </p:txBody>
      </p:sp>
    </p:spTree>
    <p:extLst>
      <p:ext uri="{BB962C8B-B14F-4D97-AF65-F5344CB8AC3E}">
        <p14:creationId xmlns:p14="http://schemas.microsoft.com/office/powerpoint/2010/main" val="3371812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833714"/>
              </p:ext>
            </p:extLst>
          </p:nvPr>
        </p:nvGraphicFramePr>
        <p:xfrm>
          <a:off x="742791" y="417523"/>
          <a:ext cx="7845040" cy="128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40">
                <a:tc>
                  <a:txBody>
                    <a:bodyPr/>
                    <a:lstStyle/>
                    <a:p>
                      <a:pPr algn="l"/>
                      <a:endParaRPr lang="ru-RU" sz="1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/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</a:t>
                      </a:r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СТЕПЕНЬ</a:t>
                      </a:r>
                      <a:r>
                        <a:rPr lang="en-US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600" baseline="0" dirty="0" smtClean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/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РИСКА</a:t>
                      </a:r>
                    </a:p>
                    <a:p>
                      <a:pPr algn="r"/>
                      <a:r>
                        <a:rPr lang="ru-RU" sz="1600" baseline="0" dirty="0" smtClean="0">
                          <a:solidFill>
                            <a:srgbClr val="FEF1E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АСПИРАЦИИ</a:t>
                      </a:r>
                    </a:p>
                    <a:p>
                      <a:pPr algn="l"/>
                      <a:endParaRPr lang="ru-RU" sz="1600" dirty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ВЫСОКИЙ</a:t>
                      </a: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377515" y="1705313"/>
            <a:ext cx="0" cy="45407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30434" y="4088535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377515" y="417523"/>
            <a:ext cx="0" cy="1293265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30434" y="2643992"/>
            <a:ext cx="2581398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</a:t>
            </a:r>
          </a:p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РИСКОВ </a:t>
            </a:r>
          </a:p>
          <a:p>
            <a:pPr indent="23495"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АСПИРАЦИИ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1055" y="4609199"/>
            <a:ext cx="1495922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ДЕЙСТВИЯ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6129" y="1757971"/>
            <a:ext cx="5433071" cy="226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сознания – оглушение, сопор, кома, при ясном сознании – неадекватное поведение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скрининг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глотания проведен, наличие дисфагии/скрининг функции глотания провести невозможно по тяжести состояния пациента, полная дисфагия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назогастрального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зонда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и\или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трахеостомической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трубки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06129" y="4155842"/>
            <a:ext cx="5337873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поднять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головной конец кровати и не опускать в течение 40 мин после окончания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кормления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проверять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проходимость зонда, вводить питание в зонд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медленно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контролировать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содержимое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трахеостомической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трубки при санации, в санированных массах не должно быть следов пищи</a:t>
            </a:r>
          </a:p>
        </p:txBody>
      </p:sp>
    </p:spTree>
    <p:extLst>
      <p:ext uri="{BB962C8B-B14F-4D97-AF65-F5344CB8AC3E}">
        <p14:creationId xmlns:p14="http://schemas.microsoft.com/office/powerpoint/2010/main" val="202786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6108" y="2043115"/>
            <a:ext cx="5824894" cy="2400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Большинство паллиативных пациентов имеют проблемы с глотанием, поэтому медицинскому персоналу необходимы знания о том, как вовремя заметить нарушения глотания и что с этим делать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7841" y="2342345"/>
            <a:ext cx="1593886" cy="1588720"/>
            <a:chOff x="1898600" y="2705383"/>
            <a:chExt cx="1244600" cy="1244600"/>
          </a:xfrm>
          <a:solidFill>
            <a:srgbClr val="2E418D"/>
          </a:solidFill>
        </p:grpSpPr>
        <p:sp>
          <p:nvSpPr>
            <p:cNvPr id="6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7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8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89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043" y="-20595"/>
            <a:ext cx="9028670" cy="6878595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834997" y="2048398"/>
            <a:ext cx="6752051" cy="25115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НАЗОГАСТРАЛЬНОГО ЗОНДА</a:t>
            </a:r>
            <a:endParaRPr lang="ru-RU" sz="3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35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ПОДГОТОВИТЬ ДЛЯ ПОСТАНОВКИ ЗОНДА?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желудочный зонд  </a:t>
            </a:r>
          </a:p>
          <a:p>
            <a:pPr>
              <a:lnSpc>
                <a:spcPct val="17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стерильное вазелиновое масло или глицерин,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катеджель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стакан с водой 30-50 мл и трубочкой для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питья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шприц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Жанэ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лейкопластырь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зажим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ножницы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заглушка для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зонда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лоток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полотенце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салфетки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перчатки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1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29" y="348651"/>
            <a:ext cx="6653599" cy="10517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И ПОДГОТОВКА ЗОНДА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229" y="1932717"/>
            <a:ext cx="7503207" cy="323240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Выбирайте минимальный размер зонда</a:t>
            </a:r>
          </a:p>
          <a:p>
            <a:pPr marL="457200" lvl="1" indent="0">
              <a:buNone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6/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8/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10/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12/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14/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16/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18/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20/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22/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Поместите зонд в морозильную камеру на 1,5 часа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Сделает зонд жестче</a:t>
            </a: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Упростит процедуру установки зонда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экстренной ситуации конец зонда помещают в лоток со льдом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5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5050" y="0"/>
            <a:ext cx="4490632" cy="75788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ЗОНДОВ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499190" y="1455617"/>
            <a:ext cx="8257631" cy="1309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Чаще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предназначены для одноразового применения 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утилизации сразу после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кормления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Преимущества: отсутствие в составе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фталатов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большой выбор размеров, низкая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http://lavka-panteleya.ru/d/1523166/d/zondy_pitatelny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0" y="2764928"/>
            <a:ext cx="7038432" cy="41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050" y="757881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ПВХ ЗОНДЫ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62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08888" y="4667218"/>
            <a:ext cx="7777231" cy="1518081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Прозрачен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термопластичен, т.е. из-за тепла, выделяемого тканями организма, размягчается, что упрощает его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Устойчив к воздействию желудочных кислот и позволяет устанавливать изделие до 30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Рентгеноконтрастная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линия по всей длине зонда помогает не терять его в организме пациента – при рентген-исследовании изделие всегда будет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видно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cdn.onthewards.org/wp-content/uploads/2016/01/DAD80F700E5C45ACA5EC87F3E965C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3" y="1624446"/>
            <a:ext cx="5527813" cy="27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25050" y="0"/>
            <a:ext cx="4490632" cy="75788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ЗОНДОВ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050" y="903881"/>
            <a:ext cx="771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ПОЛИУРЕТАНОВЫЙ НАЗОГАСТРАЛЬНЫЙ ЗОНД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22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ВСПОМНИМ АНАТОМИЮ…</a:t>
            </a:r>
            <a:b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ПРОДВИЖЕНИЕ ПИЩЕВОГО КОМКА 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www.alriyadh.com/media/thumb/ae/18/750_e50baa953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6" y="2209055"/>
            <a:ext cx="8964114" cy="37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2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82" b="-60"/>
          <a:stretch/>
        </p:blipFill>
        <p:spPr>
          <a:xfrm>
            <a:off x="4783015" y="2173550"/>
            <a:ext cx="4360985" cy="32244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53" y="247131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 ПРОЦЕДУРЕ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753" y="2173550"/>
            <a:ext cx="4562075" cy="225099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1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Разъясните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пациенту и его близким цель предстоящей процедуры и методику установки зонда! </a:t>
            </a:r>
          </a:p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Ответьте на их вопросы</a:t>
            </a:r>
          </a:p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Получите устное согласие пациента на проведении процедуры. В случае отказа – оформите письменный отказ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1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368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 ПРОЦЕДУРЕ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368" y="1637617"/>
            <a:ext cx="8515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2 </a:t>
            </a:r>
          </a:p>
          <a:p>
            <a:pPr marL="0" indent="0">
              <a:buNone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подходящую для введения зонда половину носа (если пациент в сознании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прижать сначала одно крыло носа и попросить пациента дышать другим, закрыв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рот</a:t>
            </a:r>
          </a:p>
          <a:p>
            <a:pPr marL="457200" lvl="1" indent="0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затем повторить эти действия с другим крылом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носа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90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368" y="1740244"/>
            <a:ext cx="3886200" cy="435133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расстояние, на которое следует ввести зонд (расстояние от кончика носа до мочки уха и вниз по передней брюшной стенке так, чтобы последнее отверстие зонда было ниже мечевидного отростка) и поместите зонд в морозильную камеру (рекомендуется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Помочь пациенту принять высокое положение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Фаулера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Прикрыть грудь пациента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полотенцем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2000" dirty="0"/>
          </a:p>
          <a:p>
            <a:endParaRPr lang="ru-RU" dirty="0"/>
          </a:p>
        </p:txBody>
      </p:sp>
      <p:pic>
        <p:nvPicPr>
          <p:cNvPr id="7170" name="Picture 2" descr="https://sun9-5.userapi.com/c840724/v840724394/b689/eEsNQHL3TJI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b="2677"/>
          <a:stretch/>
        </p:blipFill>
        <p:spPr bwMode="auto">
          <a:xfrm>
            <a:off x="4457794" y="1970903"/>
            <a:ext cx="4686206" cy="367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9368" y="-25638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 ПРОЦЕДУРЕ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18" y="1284944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 3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878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.pixabay.com/photo/2016/01/29/20/54/dog-1168663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54" y="2144487"/>
            <a:ext cx="4198446" cy="31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103" y="412447"/>
            <a:ext cx="6691674" cy="17320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ПРОЦЕДУРЫ</a:t>
            </a:r>
            <a:b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554" y="2144487"/>
            <a:ext cx="43382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Вымыть и осушить руки. Надеть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перчатки</a:t>
            </a: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анестезии и облегчения постановки: обильно обработать слепой конец зонда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Катеджелем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(гель с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лидокаином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Если нет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Катеджеля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проведите местную анестезию полости носа и глотки орошением  10%-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спрея 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лидокаина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Если нет 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Катеджеля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лидокаина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смажьте слепой конец зонда глицерином для облегчения постановки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103" y="5459330"/>
            <a:ext cx="8377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Попросить пациента слегка запрокинуть назад голову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Ввести зонд через нижний носовой ход на расстояние 15—18 см и попросить пациента наклонить голову вперед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8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¿Ð°ÑÐ¶Ð°, Ð¡ÑÐµÐ¹Ðº, Ð¡ÑÐµÐ¹Ðº ÐÐ· Ð¢ÐµÐ»ÑÑÐ¸Ð½Ñ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90" b="4459"/>
          <a:stretch/>
        </p:blipFill>
        <p:spPr bwMode="auto">
          <a:xfrm>
            <a:off x="4853354" y="2085125"/>
            <a:ext cx="4290646" cy="32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5" y="610868"/>
            <a:ext cx="7886700" cy="12243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ЧЕМ ПОГОВОРИМ…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161" y="2085125"/>
            <a:ext cx="4534193" cy="3310397"/>
          </a:xfrm>
        </p:spPr>
        <p:txBody>
          <a:bodyPr anchor="ctr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дисфагия? </a:t>
            </a:r>
          </a:p>
          <a:p>
            <a:pPr lvl="0">
              <a:lnSpc>
                <a:spcPct val="100000"/>
              </a:lnSpc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Степени дисфагии и </a:t>
            </a:r>
            <a:r>
              <a:rPr lang="ru-RU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трехглотковая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проба</a:t>
            </a:r>
          </a:p>
          <a:p>
            <a:pPr lvl="0">
              <a:lnSpc>
                <a:spcPct val="100000"/>
              </a:lnSpc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постановки </a:t>
            </a:r>
            <a:r>
              <a:rPr lang="ru-RU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назогастрального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зонда</a:t>
            </a:r>
          </a:p>
          <a:p>
            <a:pPr lvl="0">
              <a:lnSpc>
                <a:spcPct val="100000"/>
              </a:lnSpc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Степени риска развития аспирации</a:t>
            </a:r>
          </a:p>
          <a:p>
            <a:pPr lvl="0">
              <a:lnSpc>
                <a:spcPct val="100000"/>
              </a:lnSpc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аспирации</a:t>
            </a:r>
          </a:p>
          <a:p>
            <a:pPr lvl="0">
              <a:lnSpc>
                <a:spcPct val="100000"/>
              </a:lnSpc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и как кормить пациентов с дисфагией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49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.pixabay.com/photo/2016/01/29/20/54/dog-1168663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54" y="2087801"/>
            <a:ext cx="4198446" cy="314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103" y="208582"/>
            <a:ext cx="6691674" cy="133191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ПРОЦЕДУРЫ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654" y="3071335"/>
            <a:ext cx="4225497" cy="2160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 может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глотать:</a:t>
            </a:r>
          </a:p>
          <a:p>
            <a:pPr marL="0" indent="0">
              <a:buNone/>
            </a:pPr>
            <a:endPara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Попросить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делать мелкие глотательные движения или дать пациенту стакан с водой и трубочкой для питья. Попросить пить мелкими глотками, заглатывая зонд. Можно добавить в воду кусочек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льда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654" y="5363784"/>
            <a:ext cx="7686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Сразу, как только зонд проглочен, ВАЖНО убедиться, что пациент может говорить и свободно дышать – то есть зонд не попал в трахею. После этого мягко продвигать зонд до нужной отметки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85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15" y="322923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ПРОЦЕДУРЫ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6606" y="1825625"/>
            <a:ext cx="77765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Убедиться в правильном местоположении зонда в желудке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ввести в желудок около 20 мл воздуха с помощью шприца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Жанэ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выслушивая при этом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эпигастральную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область</a:t>
            </a:r>
          </a:p>
          <a:p>
            <a:pPr marL="457200" lvl="1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</a:p>
          <a:p>
            <a:pPr marL="457200" lvl="1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присоединить шприц к зонду: при подтягивании поршня на себя в зонд должно начать поступать содержимое желудка (вода и желудочный сок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65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3080" y="1825625"/>
            <a:ext cx="510746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необходимости оставить зонд на длительное время: отрезать пластырь длиной 10 см, разрезать его пополам в длину на 5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Прикрепить неразрезанную часть лейкопластыря к спинке носа. Обернуть каждой разрезанной полоской лейкопластыря зонд и закрепить полоски крест-накрест на спинке носа, избегая надавливания на крылья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!ЖЕЛАТЕЛЬНО ИСПОЛЬЗОВАТЬ МАКСИМАЛЬНО ЩАДЯЩИЙ ПЛАСТРЫРЬ (на тканой основе). Обычный пластырь больно удалять, вызывает аллергию и раздражение на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коже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Картинки по запросу кормление через назогастральный зо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20" y="1488428"/>
            <a:ext cx="3439380" cy="46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396" y="3692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ПРОЦЕДУРЫ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03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4" y="165229"/>
            <a:ext cx="3263771" cy="6527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35" y="2300159"/>
            <a:ext cx="5192994" cy="4392612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891583" y="348109"/>
            <a:ext cx="1114127" cy="1508825"/>
            <a:chOff x="3841777" y="2807778"/>
            <a:chExt cx="751840" cy="1039851"/>
          </a:xfrm>
          <a:solidFill>
            <a:srgbClr val="2E418D"/>
          </a:solidFill>
        </p:grpSpPr>
        <p:sp>
          <p:nvSpPr>
            <p:cNvPr id="9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0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11" name="object 3"/>
          <p:cNvSpPr/>
          <p:nvPr/>
        </p:nvSpPr>
        <p:spPr>
          <a:xfrm>
            <a:off x="6675465" y="890045"/>
            <a:ext cx="778005" cy="778005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5474577" y="876063"/>
            <a:ext cx="783882" cy="783882"/>
          </a:xfrm>
          <a:custGeom>
            <a:avLst/>
            <a:gdLst/>
            <a:ahLst/>
            <a:cxnLst/>
            <a:rect l="l" t="t" r="r" b="b"/>
            <a:pathLst>
              <a:path w="1778635" h="1778635">
                <a:moveTo>
                  <a:pt x="889000" y="0"/>
                </a:moveTo>
                <a:lnTo>
                  <a:pt x="840222" y="1315"/>
                </a:lnTo>
                <a:lnTo>
                  <a:pt x="792133" y="5218"/>
                </a:lnTo>
                <a:lnTo>
                  <a:pt x="744799" y="11639"/>
                </a:lnTo>
                <a:lnTo>
                  <a:pt x="698288" y="20510"/>
                </a:lnTo>
                <a:lnTo>
                  <a:pt x="652668" y="31765"/>
                </a:lnTo>
                <a:lnTo>
                  <a:pt x="608006" y="45335"/>
                </a:lnTo>
                <a:lnTo>
                  <a:pt x="564372" y="61152"/>
                </a:lnTo>
                <a:lnTo>
                  <a:pt x="521831" y="79149"/>
                </a:lnTo>
                <a:lnTo>
                  <a:pt x="480452" y="99257"/>
                </a:lnTo>
                <a:lnTo>
                  <a:pt x="440304" y="121409"/>
                </a:lnTo>
                <a:lnTo>
                  <a:pt x="401453" y="145537"/>
                </a:lnTo>
                <a:lnTo>
                  <a:pt x="363967" y="171573"/>
                </a:lnTo>
                <a:lnTo>
                  <a:pt x="327915" y="199450"/>
                </a:lnTo>
                <a:lnTo>
                  <a:pt x="293364" y="229099"/>
                </a:lnTo>
                <a:lnTo>
                  <a:pt x="260381" y="260453"/>
                </a:lnTo>
                <a:lnTo>
                  <a:pt x="229035" y="293443"/>
                </a:lnTo>
                <a:lnTo>
                  <a:pt x="199394" y="328003"/>
                </a:lnTo>
                <a:lnTo>
                  <a:pt x="171525" y="364063"/>
                </a:lnTo>
                <a:lnTo>
                  <a:pt x="145495" y="401557"/>
                </a:lnTo>
                <a:lnTo>
                  <a:pt x="121374" y="440417"/>
                </a:lnTo>
                <a:lnTo>
                  <a:pt x="99228" y="480574"/>
                </a:lnTo>
                <a:lnTo>
                  <a:pt x="79125" y="521961"/>
                </a:lnTo>
                <a:lnTo>
                  <a:pt x="61134" y="564510"/>
                </a:lnTo>
                <a:lnTo>
                  <a:pt x="45321" y="608153"/>
                </a:lnTo>
                <a:lnTo>
                  <a:pt x="31755" y="652822"/>
                </a:lnTo>
                <a:lnTo>
                  <a:pt x="20504" y="698450"/>
                </a:lnTo>
                <a:lnTo>
                  <a:pt x="11635" y="744969"/>
                </a:lnTo>
                <a:lnTo>
                  <a:pt x="5216" y="792310"/>
                </a:lnTo>
                <a:lnTo>
                  <a:pt x="1315" y="840406"/>
                </a:lnTo>
                <a:lnTo>
                  <a:pt x="0" y="889190"/>
                </a:lnTo>
                <a:lnTo>
                  <a:pt x="1315" y="937967"/>
                </a:lnTo>
                <a:lnTo>
                  <a:pt x="5216" y="986058"/>
                </a:lnTo>
                <a:lnTo>
                  <a:pt x="11635" y="1033394"/>
                </a:lnTo>
                <a:lnTo>
                  <a:pt x="20504" y="1079908"/>
                </a:lnTo>
                <a:lnTo>
                  <a:pt x="31755" y="1125531"/>
                </a:lnTo>
                <a:lnTo>
                  <a:pt x="45321" y="1170196"/>
                </a:lnTo>
                <a:lnTo>
                  <a:pt x="61134" y="1213835"/>
                </a:lnTo>
                <a:lnTo>
                  <a:pt x="79125" y="1256381"/>
                </a:lnTo>
                <a:lnTo>
                  <a:pt x="99228" y="1297764"/>
                </a:lnTo>
                <a:lnTo>
                  <a:pt x="121374" y="1337919"/>
                </a:lnTo>
                <a:lnTo>
                  <a:pt x="145495" y="1376775"/>
                </a:lnTo>
                <a:lnTo>
                  <a:pt x="171525" y="1414267"/>
                </a:lnTo>
                <a:lnTo>
                  <a:pt x="199394" y="1450325"/>
                </a:lnTo>
                <a:lnTo>
                  <a:pt x="229035" y="1484883"/>
                </a:lnTo>
                <a:lnTo>
                  <a:pt x="260381" y="1517872"/>
                </a:lnTo>
                <a:lnTo>
                  <a:pt x="293364" y="1549224"/>
                </a:lnTo>
                <a:lnTo>
                  <a:pt x="327915" y="1578872"/>
                </a:lnTo>
                <a:lnTo>
                  <a:pt x="363967" y="1606747"/>
                </a:lnTo>
                <a:lnTo>
                  <a:pt x="401453" y="1632782"/>
                </a:lnTo>
                <a:lnTo>
                  <a:pt x="440304" y="1656910"/>
                </a:lnTo>
                <a:lnTo>
                  <a:pt x="480452" y="1679061"/>
                </a:lnTo>
                <a:lnTo>
                  <a:pt x="521831" y="1699169"/>
                </a:lnTo>
                <a:lnTo>
                  <a:pt x="564372" y="1717165"/>
                </a:lnTo>
                <a:lnTo>
                  <a:pt x="608006" y="1732982"/>
                </a:lnTo>
                <a:lnTo>
                  <a:pt x="652668" y="1746552"/>
                </a:lnTo>
                <a:lnTo>
                  <a:pt x="698288" y="1757806"/>
                </a:lnTo>
                <a:lnTo>
                  <a:pt x="744799" y="1766678"/>
                </a:lnTo>
                <a:lnTo>
                  <a:pt x="792133" y="1773099"/>
                </a:lnTo>
                <a:lnTo>
                  <a:pt x="840222" y="1777001"/>
                </a:lnTo>
                <a:lnTo>
                  <a:pt x="889000" y="1778317"/>
                </a:lnTo>
                <a:lnTo>
                  <a:pt x="937801" y="1777001"/>
                </a:lnTo>
                <a:lnTo>
                  <a:pt x="985914" y="1773098"/>
                </a:lnTo>
                <a:lnTo>
                  <a:pt x="1033271" y="1766676"/>
                </a:lnTo>
                <a:lnTo>
                  <a:pt x="1079803" y="1757803"/>
                </a:lnTo>
                <a:lnTo>
                  <a:pt x="1125443" y="1746547"/>
                </a:lnTo>
                <a:lnTo>
                  <a:pt x="1170123" y="1732976"/>
                </a:lnTo>
                <a:lnTo>
                  <a:pt x="1213776" y="1717157"/>
                </a:lnTo>
                <a:lnTo>
                  <a:pt x="1256333" y="1699159"/>
                </a:lnTo>
                <a:lnTo>
                  <a:pt x="1297727" y="1679049"/>
                </a:lnTo>
                <a:lnTo>
                  <a:pt x="1337890" y="1656896"/>
                </a:lnTo>
                <a:lnTo>
                  <a:pt x="1376755" y="1632766"/>
                </a:lnTo>
                <a:lnTo>
                  <a:pt x="1414253" y="1606729"/>
                </a:lnTo>
                <a:lnTo>
                  <a:pt x="1450317" y="1578851"/>
                </a:lnTo>
                <a:lnTo>
                  <a:pt x="1484879" y="1549202"/>
                </a:lnTo>
                <a:lnTo>
                  <a:pt x="1517872" y="1517848"/>
                </a:lnTo>
                <a:lnTo>
                  <a:pt x="1549227" y="1484858"/>
                </a:lnTo>
                <a:lnTo>
                  <a:pt x="1578876" y="1450299"/>
                </a:lnTo>
                <a:lnTo>
                  <a:pt x="1606753" y="1414239"/>
                </a:lnTo>
                <a:lnTo>
                  <a:pt x="1632789" y="1376747"/>
                </a:lnTo>
                <a:lnTo>
                  <a:pt x="1656917" y="1337890"/>
                </a:lnTo>
                <a:lnTo>
                  <a:pt x="1679068" y="1297736"/>
                </a:lnTo>
                <a:lnTo>
                  <a:pt x="1691878" y="1271371"/>
                </a:lnTo>
                <a:lnTo>
                  <a:pt x="648373" y="1271371"/>
                </a:lnTo>
                <a:lnTo>
                  <a:pt x="506691" y="1129944"/>
                </a:lnTo>
                <a:lnTo>
                  <a:pt x="645804" y="1001993"/>
                </a:lnTo>
                <a:lnTo>
                  <a:pt x="717240" y="934297"/>
                </a:lnTo>
                <a:lnTo>
                  <a:pt x="743559" y="904316"/>
                </a:lnTo>
                <a:lnTo>
                  <a:pt x="747318" y="889508"/>
                </a:lnTo>
                <a:lnTo>
                  <a:pt x="709720" y="843457"/>
                </a:lnTo>
                <a:lnTo>
                  <a:pt x="627005" y="761612"/>
                </a:lnTo>
                <a:lnTo>
                  <a:pt x="544289" y="683510"/>
                </a:lnTo>
                <a:lnTo>
                  <a:pt x="506691" y="648690"/>
                </a:lnTo>
                <a:lnTo>
                  <a:pt x="648373" y="506945"/>
                </a:lnTo>
                <a:lnTo>
                  <a:pt x="1691880" y="506945"/>
                </a:lnTo>
                <a:lnTo>
                  <a:pt x="1679068" y="480574"/>
                </a:lnTo>
                <a:lnTo>
                  <a:pt x="1656917" y="440417"/>
                </a:lnTo>
                <a:lnTo>
                  <a:pt x="1632789" y="401557"/>
                </a:lnTo>
                <a:lnTo>
                  <a:pt x="1606753" y="364063"/>
                </a:lnTo>
                <a:lnTo>
                  <a:pt x="1578876" y="328003"/>
                </a:lnTo>
                <a:lnTo>
                  <a:pt x="1549227" y="293443"/>
                </a:lnTo>
                <a:lnTo>
                  <a:pt x="1517872" y="260453"/>
                </a:lnTo>
                <a:lnTo>
                  <a:pt x="1484879" y="229099"/>
                </a:lnTo>
                <a:lnTo>
                  <a:pt x="1450317" y="199450"/>
                </a:lnTo>
                <a:lnTo>
                  <a:pt x="1414253" y="171573"/>
                </a:lnTo>
                <a:lnTo>
                  <a:pt x="1376755" y="145537"/>
                </a:lnTo>
                <a:lnTo>
                  <a:pt x="1337890" y="121409"/>
                </a:lnTo>
                <a:lnTo>
                  <a:pt x="1297727" y="99257"/>
                </a:lnTo>
                <a:lnTo>
                  <a:pt x="1256333" y="79149"/>
                </a:lnTo>
                <a:lnTo>
                  <a:pt x="1213776" y="61152"/>
                </a:lnTo>
                <a:lnTo>
                  <a:pt x="1170123" y="45335"/>
                </a:lnTo>
                <a:lnTo>
                  <a:pt x="1125443" y="31765"/>
                </a:lnTo>
                <a:lnTo>
                  <a:pt x="1079803" y="20510"/>
                </a:lnTo>
                <a:lnTo>
                  <a:pt x="1033271" y="11639"/>
                </a:lnTo>
                <a:lnTo>
                  <a:pt x="985914" y="5218"/>
                </a:lnTo>
                <a:lnTo>
                  <a:pt x="937801" y="1315"/>
                </a:lnTo>
                <a:lnTo>
                  <a:pt x="889000" y="0"/>
                </a:lnTo>
                <a:close/>
              </a:path>
              <a:path w="1778635" h="1778635">
                <a:moveTo>
                  <a:pt x="888936" y="1030998"/>
                </a:moveTo>
                <a:lnTo>
                  <a:pt x="844404" y="1068556"/>
                </a:lnTo>
                <a:lnTo>
                  <a:pt x="762482" y="1151185"/>
                </a:lnTo>
                <a:lnTo>
                  <a:pt x="683646" y="1233813"/>
                </a:lnTo>
                <a:lnTo>
                  <a:pt x="648373" y="1271371"/>
                </a:lnTo>
                <a:lnTo>
                  <a:pt x="1129703" y="1271371"/>
                </a:lnTo>
                <a:lnTo>
                  <a:pt x="999918" y="1132406"/>
                </a:lnTo>
                <a:lnTo>
                  <a:pt x="931576" y="1061045"/>
                </a:lnTo>
                <a:lnTo>
                  <a:pt x="902106" y="1034754"/>
                </a:lnTo>
                <a:lnTo>
                  <a:pt x="888936" y="1030998"/>
                </a:lnTo>
                <a:close/>
              </a:path>
              <a:path w="1778635" h="1778635">
                <a:moveTo>
                  <a:pt x="1691880" y="506945"/>
                </a:moveTo>
                <a:lnTo>
                  <a:pt x="1129703" y="506945"/>
                </a:lnTo>
                <a:lnTo>
                  <a:pt x="1271308" y="648690"/>
                </a:lnTo>
                <a:lnTo>
                  <a:pt x="1132158" y="778469"/>
                </a:lnTo>
                <a:lnTo>
                  <a:pt x="1060704" y="846813"/>
                </a:lnTo>
                <a:lnTo>
                  <a:pt x="1034378" y="876301"/>
                </a:lnTo>
                <a:lnTo>
                  <a:pt x="1030617" y="889508"/>
                </a:lnTo>
                <a:lnTo>
                  <a:pt x="1068225" y="933810"/>
                </a:lnTo>
                <a:lnTo>
                  <a:pt x="1150962" y="1015712"/>
                </a:lnTo>
                <a:lnTo>
                  <a:pt x="1233700" y="1094621"/>
                </a:lnTo>
                <a:lnTo>
                  <a:pt x="1271308" y="1129944"/>
                </a:lnTo>
                <a:lnTo>
                  <a:pt x="1129703" y="1271371"/>
                </a:lnTo>
                <a:lnTo>
                  <a:pt x="1691878" y="1271371"/>
                </a:lnTo>
                <a:lnTo>
                  <a:pt x="1699175" y="1256354"/>
                </a:lnTo>
                <a:lnTo>
                  <a:pt x="1717171" y="1213809"/>
                </a:lnTo>
                <a:lnTo>
                  <a:pt x="1732987" y="1170172"/>
                </a:lnTo>
                <a:lnTo>
                  <a:pt x="1746555" y="1125509"/>
                </a:lnTo>
                <a:lnTo>
                  <a:pt x="1757809" y="1079889"/>
                </a:lnTo>
                <a:lnTo>
                  <a:pt x="1766679" y="1033379"/>
                </a:lnTo>
                <a:lnTo>
                  <a:pt x="1773100" y="986047"/>
                </a:lnTo>
                <a:lnTo>
                  <a:pt x="1777001" y="937967"/>
                </a:lnTo>
                <a:lnTo>
                  <a:pt x="1778317" y="889190"/>
                </a:lnTo>
                <a:lnTo>
                  <a:pt x="1777001" y="840406"/>
                </a:lnTo>
                <a:lnTo>
                  <a:pt x="1773100" y="792310"/>
                </a:lnTo>
                <a:lnTo>
                  <a:pt x="1766679" y="744969"/>
                </a:lnTo>
                <a:lnTo>
                  <a:pt x="1757809" y="698450"/>
                </a:lnTo>
                <a:lnTo>
                  <a:pt x="1746555" y="652822"/>
                </a:lnTo>
                <a:lnTo>
                  <a:pt x="1732987" y="608153"/>
                </a:lnTo>
                <a:lnTo>
                  <a:pt x="1717171" y="564510"/>
                </a:lnTo>
                <a:lnTo>
                  <a:pt x="1699175" y="521961"/>
                </a:lnTo>
                <a:lnTo>
                  <a:pt x="1691880" y="506945"/>
                </a:lnTo>
                <a:close/>
              </a:path>
              <a:path w="1778635" h="1778635">
                <a:moveTo>
                  <a:pt x="1129703" y="506945"/>
                </a:moveTo>
                <a:lnTo>
                  <a:pt x="648373" y="506945"/>
                </a:lnTo>
                <a:lnTo>
                  <a:pt x="779219" y="645984"/>
                </a:lnTo>
                <a:lnTo>
                  <a:pt x="847893" y="717383"/>
                </a:lnTo>
                <a:lnTo>
                  <a:pt x="876948" y="743687"/>
                </a:lnTo>
                <a:lnTo>
                  <a:pt x="888936" y="747445"/>
                </a:lnTo>
                <a:lnTo>
                  <a:pt x="932782" y="709867"/>
                </a:lnTo>
                <a:lnTo>
                  <a:pt x="1014853" y="627195"/>
                </a:lnTo>
                <a:lnTo>
                  <a:pt x="1094158" y="544524"/>
                </a:lnTo>
                <a:lnTo>
                  <a:pt x="1129703" y="506945"/>
                </a:lnTo>
                <a:close/>
              </a:path>
            </a:pathLst>
          </a:custGeom>
          <a:solidFill>
            <a:srgbClr val="C24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 rot="1563782">
            <a:off x="878580" y="1952056"/>
            <a:ext cx="1905000" cy="357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764005">
            <a:off x="5343321" y="2960971"/>
            <a:ext cx="640405" cy="320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65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2006" y="514350"/>
            <a:ext cx="5800724" cy="5662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778704">
            <a:off x="3945643" y="2334856"/>
            <a:ext cx="3019425" cy="600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778704">
            <a:off x="3955169" y="2402324"/>
            <a:ext cx="3019425" cy="600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42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34" y="2068333"/>
            <a:ext cx="4612466" cy="34743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147" y="431643"/>
            <a:ext cx="526964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ЗАВЕРШЕНИЕ ПРОЦЕДУРЫ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0199" y="1553016"/>
            <a:ext cx="4032318" cy="3042937"/>
          </a:xfrm>
        </p:spPr>
        <p:txBody>
          <a:bodyPr>
            <a:noAutofit/>
          </a:bodyPr>
          <a:lstStyle/>
          <a:p>
            <a:pPr lvl="0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Закрыть зонд заглушкой (если процедура, ради которой был введен зонд, будет выполнена позднее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на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прикороватной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табличке дату постановки зонда и в какую ноздрю (правую/левую) был поставлен</a:t>
            </a:r>
          </a:p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Снять перчатки. Вымыть и осушить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руки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Помочь пациенту занять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удобное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54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16577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 ЗА ЗОНДОМ 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3277" y="1674759"/>
            <a:ext cx="3630312" cy="4351338"/>
          </a:xfrm>
        </p:spPr>
        <p:txBody>
          <a:bodyPr>
            <a:noAutofit/>
          </a:bodyPr>
          <a:lstStyle/>
          <a:p>
            <a:pPr lvl="0"/>
            <a:endParaRPr lang="ru-RU" dirty="0"/>
          </a:p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Промывать зонд каждые четыре часа изотоническим раствором натрия хлорида 15 мл (для дренирующего зонда вводить 15 мл воздуха через отведение для оттока каждые четыре часа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есть затруднения при введении жидкости в зонд – проверьте правильность положения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зонда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12" y="2194560"/>
            <a:ext cx="4817488" cy="3613116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31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137" y="821988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 МЕНЯТЬ ЗОНД? 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7265" y="2639326"/>
            <a:ext cx="7595287" cy="365438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ПВХ зонды желательно  - через 2-2,5 недели</a:t>
            </a:r>
          </a:p>
          <a:p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полиуретановые  зонды - через 4-5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недель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если имелись технические сложности в постановке зонда и он проходим и не загрязнен, сроки замены могут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увеличиваться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2068" y="318495"/>
            <a:ext cx="1223664" cy="1765677"/>
            <a:chOff x="3841777" y="2807778"/>
            <a:chExt cx="751840" cy="1039851"/>
          </a:xfrm>
          <a:solidFill>
            <a:srgbClr val="2E418D"/>
          </a:solidFill>
        </p:grpSpPr>
        <p:sp>
          <p:nvSpPr>
            <p:cNvPr id="6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802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043" y="-20595"/>
            <a:ext cx="9028670" cy="6878595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97" y="2485216"/>
            <a:ext cx="7603525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И ЧЕМ КОРМИТЬ ЧЕРЕЗ НГЗ </a:t>
            </a:r>
            <a:endParaRPr lang="ru-RU" sz="3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18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0130" y="679536"/>
            <a:ext cx="7801232" cy="48101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ЗОНДОВОГО ПИТАНИЯ ЧЕРЕЗ НГЗ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20130" y="2248073"/>
            <a:ext cx="8122508" cy="307357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Круглосуточное с постоянной или нарастающей скоростью</a:t>
            </a:r>
          </a:p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Периодическое (сеансовое): по 4-6 часов с перерывами на 2-3 часа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Болюсное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осуществляется </a:t>
            </a:r>
            <a:r>
              <a:rPr 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в желудок </a:t>
            </a:r>
            <a:endParaRPr lang="ru-RU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5-6 раз в сутки)</a:t>
            </a:r>
          </a:p>
          <a:p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Циклическое (в течение 10-12 часового ночного периода)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9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dorov.online/upload/resize_cache/iblock/43e/200_0_2/43e2f07c5fa5d3a27ab3b6d8151f076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4" b="58"/>
          <a:stretch/>
        </p:blipFill>
        <p:spPr bwMode="auto">
          <a:xfrm>
            <a:off x="4684542" y="2135530"/>
            <a:ext cx="4459458" cy="33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81" y="424591"/>
            <a:ext cx="7339694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ДИСФАГИЯ </a:t>
            </a: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ЕЕ ВОСПРИЯТИЕ ПАЦИЕНТОМ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181" y="2646871"/>
            <a:ext cx="4263361" cy="2669535"/>
          </a:xfrm>
        </p:spPr>
        <p:txBody>
          <a:bodyPr anchor="ctr"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клинический симптом нарушения функции глотания</a:t>
            </a:r>
          </a:p>
          <a:p>
            <a:pPr lvl="0">
              <a:lnSpc>
                <a:spcPct val="10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трудности или дискомфорт продвижения пищевого комка от ротовой полости до желудка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воспринимается дисфагия пациентом?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препятствие для нормального движения проглоченной пищи, не сопровождающееся болевым синдромом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73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9513" y="510381"/>
            <a:ext cx="8905103" cy="48101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ВВЕДЕНИЯ ЗОНДОВОГО ПИТАНИЯ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686958"/>
              </p:ext>
            </p:extLst>
          </p:nvPr>
        </p:nvGraphicFramePr>
        <p:xfrm>
          <a:off x="652175" y="1266020"/>
          <a:ext cx="7845040" cy="118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40">
                <a:tc>
                  <a:txBody>
                    <a:bodyPr/>
                    <a:lstStyle/>
                    <a:p>
                      <a:pPr algn="l"/>
                      <a:endParaRPr lang="ru-RU" sz="1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</a:t>
                      </a:r>
                      <a:endParaRPr lang="ru-RU" sz="1600" baseline="0" dirty="0" smtClean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ru-RU" sz="1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Болюсное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введение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Длительное непрерывное введение (вводить 15-16 часов, перерыв 8-9 часов)</a:t>
                      </a: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4508792" y="2932671"/>
            <a:ext cx="2695" cy="9395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11149" y="2907957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773783" y="2538625"/>
            <a:ext cx="1470015" cy="37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показание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1149" y="31635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через НГЗ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Максимум 250-300 мл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58693" y="3138786"/>
            <a:ext cx="3690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вводить в желудок и в кишку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11149" y="3872209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34005" y="3959301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711149" y="4397705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90804" y="46100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Сохраняется физиологическая последовательность пищеварения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62616" y="45312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Реже диарея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хорошая абсорбция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4508791" y="4420163"/>
            <a:ext cx="2695" cy="93953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11149" y="5351783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31174" y="5479312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недостатки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711148" y="5981689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508791" y="5978426"/>
            <a:ext cx="2696" cy="87957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90804" y="6093278"/>
            <a:ext cx="291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Больший риск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регургитации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диареи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62616" y="60408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введении в желудок более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бактериальной колонизации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08791" y="1266020"/>
            <a:ext cx="0" cy="1293265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36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9336" y="615800"/>
            <a:ext cx="3995352" cy="6572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КОРМИТЬ?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4369" y="2088249"/>
            <a:ext cx="4407243" cy="3595687"/>
          </a:xfrm>
        </p:spPr>
        <p:txBody>
          <a:bodyPr/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измельченное блендером естественное питание</a:t>
            </a:r>
          </a:p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измельченное </a:t>
            </a:r>
            <a:r>
              <a:rPr lang="ru-RU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блендером </a:t>
            </a:r>
            <a:r>
              <a:rPr lang="ru-RU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естественное </a:t>
            </a:r>
            <a:r>
              <a:rPr lang="ru-RU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итание </a:t>
            </a:r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зондовое 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энтеральное питание</a:t>
            </a:r>
          </a:p>
          <a:p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зондовое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энтеральное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питание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612" y="1527218"/>
            <a:ext cx="4392388" cy="4376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19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0"/>
          <a:stretch/>
        </p:blipFill>
        <p:spPr>
          <a:xfrm>
            <a:off x="4914029" y="2046838"/>
            <a:ext cx="4229971" cy="3242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4227" y="518083"/>
            <a:ext cx="7488195" cy="6572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КОРМЛЕНИЯ ЧЕРЕЗ НГЗ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69647" y="1610808"/>
            <a:ext cx="4344382" cy="431162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пациент в сознании, также побеседуйте с пациентом о сервировке стола, о его желании принимать пищу за столом в кровати, в кровати в палате, за столом в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холле</a:t>
            </a:r>
          </a:p>
          <a:p>
            <a:pPr>
              <a:lnSpc>
                <a:spcPct val="120000"/>
              </a:lnSpc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Придать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правильное положение для кормления (верхняя половина туловища должна быть минимум под углом 45 градусов, что помогает пищеварению и снижает вероятность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рефлюкса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3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9556" y="1121913"/>
            <a:ext cx="7298725" cy="5375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КОРМЛЕНИЯ ЧЕРЕЗ НГЗ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9556" y="2947858"/>
            <a:ext cx="8327039" cy="38242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Кормление любым способом должно длиться </a:t>
            </a: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!!! 15–20 минут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это физиологично и является профилактикой заброса содержимого желудка в пищевод и лёгкие.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непрерывном введении </a:t>
            </a: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естественной пищи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взбитой блендером, она может находиться в мешке </a:t>
            </a: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4 часов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иначе пища испортится!</a:t>
            </a:r>
          </a:p>
          <a:p>
            <a:pPr>
              <a:lnSpc>
                <a:spcPct val="12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Зондовое </a:t>
            </a:r>
            <a:r>
              <a:rPr lang="ru-RU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энтеральное</a:t>
            </a: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питание 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например,нутризон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может находиться в мешке </a:t>
            </a: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часов. </a:t>
            </a:r>
          </a:p>
          <a:p>
            <a:pPr>
              <a:lnSpc>
                <a:spcPct val="120000"/>
              </a:lnSpc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Мешок и система для зондового питания меняются каждые 24 часа</a:t>
            </a: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29561" y="1225663"/>
            <a:ext cx="1347520" cy="1270401"/>
            <a:chOff x="1898600" y="2705383"/>
            <a:chExt cx="1244600" cy="1244600"/>
          </a:xfrm>
          <a:solidFill>
            <a:srgbClr val="2E418D"/>
          </a:solidFill>
        </p:grpSpPr>
        <p:sp>
          <p:nvSpPr>
            <p:cNvPr id="6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7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8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07740" y="1546485"/>
            <a:ext cx="317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ЗАПОМНИТЕ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94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9556" y="3212371"/>
            <a:ext cx="8122508" cy="345203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кормление осуществляется естественной пищей, измельченной блендером, то необходимо проверить температуру пищи: питание должно быть комнатной температуры или температуры </a:t>
            </a:r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тела</a:t>
            </a:r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кормление осуществляется зондовым </a:t>
            </a:r>
            <a:r>
              <a:rPr lang="ru-RU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энтеральным</a:t>
            </a:r>
            <a:r>
              <a:rPr lang="ru-RU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питанием, то проверить питание:  целостность упаковки, срок годности, правильность объёма, правильность времени приёма, температуру (питание должно быть комнатной температуры или температуры тела</a:t>
            </a:r>
            <a:r>
              <a:rPr lang="ru-RU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9556" y="1121913"/>
            <a:ext cx="7298725" cy="537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КОРМЛЕНИЯ ЧЕРЕЗ НГЗ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37799" y="1390706"/>
            <a:ext cx="1347520" cy="1270401"/>
            <a:chOff x="1898600" y="2705383"/>
            <a:chExt cx="1244600" cy="1244600"/>
          </a:xfrm>
          <a:solidFill>
            <a:srgbClr val="2E418D"/>
          </a:solidFill>
        </p:grpSpPr>
        <p:sp>
          <p:nvSpPr>
            <p:cNvPr id="7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9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53562" y="1733518"/>
            <a:ext cx="317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11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369" y="892348"/>
            <a:ext cx="8004604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ОСЛОЖНЕНИЙ ЗОНДОВОГО ПИТАНИЯ</a:t>
            </a:r>
            <a:br>
              <a:rPr lang="ru-RU" sz="3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МЕХАНИЧЕСКИЕ ОСЛОЖНЕНИЯ (ПРИ КОРМЛЕНИИ ЧЕРЕЗ ЗОНД)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99968"/>
              </p:ext>
            </p:extLst>
          </p:nvPr>
        </p:nvGraphicFramePr>
        <p:xfrm>
          <a:off x="639933" y="2217911"/>
          <a:ext cx="7845040" cy="8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662">
                <a:tc>
                  <a:txBody>
                    <a:bodyPr/>
                    <a:lstStyle/>
                    <a:p>
                      <a:pPr algn="l"/>
                      <a:endParaRPr lang="ru-RU" sz="1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/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ОСЛОЖНЕНИЯ</a:t>
                      </a:r>
                      <a:endParaRPr lang="ru-RU" sz="1600" baseline="0" dirty="0" smtClean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ru-RU" sz="1600" dirty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МЕРЫ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ПРОФИЛАКТИКИ</a:t>
                      </a: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497383" y="3018021"/>
            <a:ext cx="0" cy="350854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85028" y="3699595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61470" y="3174142"/>
            <a:ext cx="227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Скручивание зонда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6997" y="3834700"/>
            <a:ext cx="2505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Осаднение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слизистой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1470" y="4469357"/>
            <a:ext cx="1677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Аспирация </a:t>
            </a:r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желудочного </a:t>
            </a: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содержимого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764810" y="4341791"/>
            <a:ext cx="7595286" cy="24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612935" y="301802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промывать зонд каждые 4-8 часов небольшим количеством воды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13456" y="3841604"/>
            <a:ext cx="4237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катеджеля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 постановке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12935" y="4464462"/>
            <a:ext cx="50380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Изголовье кровати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д.б.приподнято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30-45 градусов при кормлении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Медленное капельное введение смеси, а не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болюсное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за положением зонда и объемом остающейся жидкости в желудке каждые 4 часа при асците,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гастростазе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замедленной моторике ЖКТ-«зонд на отток»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97383" y="1911146"/>
            <a:ext cx="0" cy="1106875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636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369" y="892348"/>
            <a:ext cx="8004604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ОСЛОЖНЕНИЙ ЗОНДОВОГО ПИТАНИЯ</a:t>
            </a:r>
            <a:br>
              <a:rPr lang="ru-RU" sz="3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ЖЕЛУДОЧНО-КИШЕЧНЫЕ (НЕАСПИРАЦИОННЫЕ) ОСЛОЖЕНЕНИЯ</a:t>
            </a:r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99968"/>
              </p:ext>
            </p:extLst>
          </p:nvPr>
        </p:nvGraphicFramePr>
        <p:xfrm>
          <a:off x="639933" y="2217911"/>
          <a:ext cx="7845040" cy="8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662">
                <a:tc>
                  <a:txBody>
                    <a:bodyPr/>
                    <a:lstStyle/>
                    <a:p>
                      <a:pPr algn="l"/>
                      <a:endParaRPr lang="ru-RU" sz="1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r"/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ОСЛОЖНЕНИЯ</a:t>
                      </a:r>
                      <a:endParaRPr lang="ru-RU" sz="1600" baseline="0" dirty="0" smtClean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ru-RU" sz="1600" dirty="0">
                        <a:solidFill>
                          <a:srgbClr val="FEF1E8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МЕРЫ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ПРОФИЛАКТИКИ</a:t>
                      </a:r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3497383" y="3018021"/>
            <a:ext cx="0" cy="353752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61470" y="3174142"/>
            <a:ext cx="130035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Тошнота 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Рвота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Запор</a:t>
            </a: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Диарея</a:t>
            </a: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97383" y="1911146"/>
            <a:ext cx="0" cy="1106875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510224" y="3161869"/>
            <a:ext cx="52419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Медленное капельное применение смеси, а не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болюсное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случае возникновения симптомов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смесей, не содержащих лактозу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использовать охлажденную смесь. Смесь должна быть комнатной температуры или подогретой до 36С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использовании сухой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энтеральной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смеси необходимо каждые 4-6 часов готовить новый раствор, а систему для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энтерального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питания промывать водой или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физраствором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Мешки и системы для кормления следует менять каждые 24 часа</a:t>
            </a:r>
          </a:p>
        </p:txBody>
      </p:sp>
    </p:spTree>
    <p:extLst>
      <p:ext uri="{BB962C8B-B14F-4D97-AF65-F5344CB8AC3E}">
        <p14:creationId xmlns:p14="http://schemas.microsoft.com/office/powerpoint/2010/main" val="4134513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199075" y="2070891"/>
            <a:ext cx="2536653" cy="4376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8204" y="2083130"/>
            <a:ext cx="2536653" cy="437698"/>
          </a:xfrm>
          <a:prstGeom prst="roundRect">
            <a:avLst/>
          </a:prstGeom>
          <a:solidFill>
            <a:srgbClr val="C24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88" y="142704"/>
            <a:ext cx="4783609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ЗАБЛУЖДЕНИЯ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160" y="2004647"/>
            <a:ext cx="3729166" cy="3107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ЗАБЛУЖДЕНИЕ</a:t>
            </a:r>
          </a:p>
          <a:p>
            <a:pPr marL="0" indent="0">
              <a:buNone/>
            </a:pP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Трехглотковая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проба проводится только 1 раз при поступлении пациента, а если стоит зонд – то пробу больше проводить не надо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4662201" y="2070891"/>
            <a:ext cx="453496" cy="449937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04160" y="2072179"/>
            <a:ext cx="422613" cy="448649"/>
          </a:xfrm>
          <a:custGeom>
            <a:avLst/>
            <a:gdLst/>
            <a:ahLst/>
            <a:cxnLst/>
            <a:rect l="l" t="t" r="r" b="b"/>
            <a:pathLst>
              <a:path w="1778635" h="1778635">
                <a:moveTo>
                  <a:pt x="889000" y="0"/>
                </a:moveTo>
                <a:lnTo>
                  <a:pt x="840222" y="1315"/>
                </a:lnTo>
                <a:lnTo>
                  <a:pt x="792133" y="5218"/>
                </a:lnTo>
                <a:lnTo>
                  <a:pt x="744799" y="11639"/>
                </a:lnTo>
                <a:lnTo>
                  <a:pt x="698288" y="20510"/>
                </a:lnTo>
                <a:lnTo>
                  <a:pt x="652668" y="31765"/>
                </a:lnTo>
                <a:lnTo>
                  <a:pt x="608006" y="45335"/>
                </a:lnTo>
                <a:lnTo>
                  <a:pt x="564372" y="61152"/>
                </a:lnTo>
                <a:lnTo>
                  <a:pt x="521831" y="79149"/>
                </a:lnTo>
                <a:lnTo>
                  <a:pt x="480452" y="99257"/>
                </a:lnTo>
                <a:lnTo>
                  <a:pt x="440304" y="121409"/>
                </a:lnTo>
                <a:lnTo>
                  <a:pt x="401453" y="145537"/>
                </a:lnTo>
                <a:lnTo>
                  <a:pt x="363967" y="171573"/>
                </a:lnTo>
                <a:lnTo>
                  <a:pt x="327915" y="199450"/>
                </a:lnTo>
                <a:lnTo>
                  <a:pt x="293364" y="229099"/>
                </a:lnTo>
                <a:lnTo>
                  <a:pt x="260381" y="260453"/>
                </a:lnTo>
                <a:lnTo>
                  <a:pt x="229035" y="293443"/>
                </a:lnTo>
                <a:lnTo>
                  <a:pt x="199394" y="328003"/>
                </a:lnTo>
                <a:lnTo>
                  <a:pt x="171525" y="364063"/>
                </a:lnTo>
                <a:lnTo>
                  <a:pt x="145495" y="401557"/>
                </a:lnTo>
                <a:lnTo>
                  <a:pt x="121374" y="440417"/>
                </a:lnTo>
                <a:lnTo>
                  <a:pt x="99228" y="480574"/>
                </a:lnTo>
                <a:lnTo>
                  <a:pt x="79125" y="521961"/>
                </a:lnTo>
                <a:lnTo>
                  <a:pt x="61134" y="564510"/>
                </a:lnTo>
                <a:lnTo>
                  <a:pt x="45321" y="608153"/>
                </a:lnTo>
                <a:lnTo>
                  <a:pt x="31755" y="652822"/>
                </a:lnTo>
                <a:lnTo>
                  <a:pt x="20504" y="698450"/>
                </a:lnTo>
                <a:lnTo>
                  <a:pt x="11635" y="744969"/>
                </a:lnTo>
                <a:lnTo>
                  <a:pt x="5216" y="792310"/>
                </a:lnTo>
                <a:lnTo>
                  <a:pt x="1315" y="840406"/>
                </a:lnTo>
                <a:lnTo>
                  <a:pt x="0" y="889190"/>
                </a:lnTo>
                <a:lnTo>
                  <a:pt x="1315" y="937967"/>
                </a:lnTo>
                <a:lnTo>
                  <a:pt x="5216" y="986058"/>
                </a:lnTo>
                <a:lnTo>
                  <a:pt x="11635" y="1033394"/>
                </a:lnTo>
                <a:lnTo>
                  <a:pt x="20504" y="1079908"/>
                </a:lnTo>
                <a:lnTo>
                  <a:pt x="31755" y="1125531"/>
                </a:lnTo>
                <a:lnTo>
                  <a:pt x="45321" y="1170196"/>
                </a:lnTo>
                <a:lnTo>
                  <a:pt x="61134" y="1213835"/>
                </a:lnTo>
                <a:lnTo>
                  <a:pt x="79125" y="1256381"/>
                </a:lnTo>
                <a:lnTo>
                  <a:pt x="99228" y="1297764"/>
                </a:lnTo>
                <a:lnTo>
                  <a:pt x="121374" y="1337919"/>
                </a:lnTo>
                <a:lnTo>
                  <a:pt x="145495" y="1376775"/>
                </a:lnTo>
                <a:lnTo>
                  <a:pt x="171525" y="1414267"/>
                </a:lnTo>
                <a:lnTo>
                  <a:pt x="199394" y="1450325"/>
                </a:lnTo>
                <a:lnTo>
                  <a:pt x="229035" y="1484883"/>
                </a:lnTo>
                <a:lnTo>
                  <a:pt x="260381" y="1517872"/>
                </a:lnTo>
                <a:lnTo>
                  <a:pt x="293364" y="1549224"/>
                </a:lnTo>
                <a:lnTo>
                  <a:pt x="327915" y="1578872"/>
                </a:lnTo>
                <a:lnTo>
                  <a:pt x="363967" y="1606747"/>
                </a:lnTo>
                <a:lnTo>
                  <a:pt x="401453" y="1632782"/>
                </a:lnTo>
                <a:lnTo>
                  <a:pt x="440304" y="1656910"/>
                </a:lnTo>
                <a:lnTo>
                  <a:pt x="480452" y="1679061"/>
                </a:lnTo>
                <a:lnTo>
                  <a:pt x="521831" y="1699169"/>
                </a:lnTo>
                <a:lnTo>
                  <a:pt x="564372" y="1717165"/>
                </a:lnTo>
                <a:lnTo>
                  <a:pt x="608006" y="1732982"/>
                </a:lnTo>
                <a:lnTo>
                  <a:pt x="652668" y="1746552"/>
                </a:lnTo>
                <a:lnTo>
                  <a:pt x="698288" y="1757806"/>
                </a:lnTo>
                <a:lnTo>
                  <a:pt x="744799" y="1766678"/>
                </a:lnTo>
                <a:lnTo>
                  <a:pt x="792133" y="1773099"/>
                </a:lnTo>
                <a:lnTo>
                  <a:pt x="840222" y="1777001"/>
                </a:lnTo>
                <a:lnTo>
                  <a:pt x="889000" y="1778317"/>
                </a:lnTo>
                <a:lnTo>
                  <a:pt x="937801" y="1777001"/>
                </a:lnTo>
                <a:lnTo>
                  <a:pt x="985914" y="1773098"/>
                </a:lnTo>
                <a:lnTo>
                  <a:pt x="1033271" y="1766676"/>
                </a:lnTo>
                <a:lnTo>
                  <a:pt x="1079803" y="1757803"/>
                </a:lnTo>
                <a:lnTo>
                  <a:pt x="1125443" y="1746547"/>
                </a:lnTo>
                <a:lnTo>
                  <a:pt x="1170123" y="1732976"/>
                </a:lnTo>
                <a:lnTo>
                  <a:pt x="1213776" y="1717157"/>
                </a:lnTo>
                <a:lnTo>
                  <a:pt x="1256333" y="1699159"/>
                </a:lnTo>
                <a:lnTo>
                  <a:pt x="1297727" y="1679049"/>
                </a:lnTo>
                <a:lnTo>
                  <a:pt x="1337890" y="1656896"/>
                </a:lnTo>
                <a:lnTo>
                  <a:pt x="1376755" y="1632766"/>
                </a:lnTo>
                <a:lnTo>
                  <a:pt x="1414253" y="1606729"/>
                </a:lnTo>
                <a:lnTo>
                  <a:pt x="1450317" y="1578851"/>
                </a:lnTo>
                <a:lnTo>
                  <a:pt x="1484879" y="1549202"/>
                </a:lnTo>
                <a:lnTo>
                  <a:pt x="1517872" y="1517848"/>
                </a:lnTo>
                <a:lnTo>
                  <a:pt x="1549227" y="1484858"/>
                </a:lnTo>
                <a:lnTo>
                  <a:pt x="1578876" y="1450299"/>
                </a:lnTo>
                <a:lnTo>
                  <a:pt x="1606753" y="1414239"/>
                </a:lnTo>
                <a:lnTo>
                  <a:pt x="1632789" y="1376747"/>
                </a:lnTo>
                <a:lnTo>
                  <a:pt x="1656917" y="1337890"/>
                </a:lnTo>
                <a:lnTo>
                  <a:pt x="1679068" y="1297736"/>
                </a:lnTo>
                <a:lnTo>
                  <a:pt x="1691878" y="1271371"/>
                </a:lnTo>
                <a:lnTo>
                  <a:pt x="648373" y="1271371"/>
                </a:lnTo>
                <a:lnTo>
                  <a:pt x="506691" y="1129944"/>
                </a:lnTo>
                <a:lnTo>
                  <a:pt x="645804" y="1001993"/>
                </a:lnTo>
                <a:lnTo>
                  <a:pt x="717240" y="934297"/>
                </a:lnTo>
                <a:lnTo>
                  <a:pt x="743559" y="904316"/>
                </a:lnTo>
                <a:lnTo>
                  <a:pt x="747318" y="889508"/>
                </a:lnTo>
                <a:lnTo>
                  <a:pt x="709720" y="843457"/>
                </a:lnTo>
                <a:lnTo>
                  <a:pt x="627005" y="761612"/>
                </a:lnTo>
                <a:lnTo>
                  <a:pt x="544289" y="683510"/>
                </a:lnTo>
                <a:lnTo>
                  <a:pt x="506691" y="648690"/>
                </a:lnTo>
                <a:lnTo>
                  <a:pt x="648373" y="506945"/>
                </a:lnTo>
                <a:lnTo>
                  <a:pt x="1691880" y="506945"/>
                </a:lnTo>
                <a:lnTo>
                  <a:pt x="1679068" y="480574"/>
                </a:lnTo>
                <a:lnTo>
                  <a:pt x="1656917" y="440417"/>
                </a:lnTo>
                <a:lnTo>
                  <a:pt x="1632789" y="401557"/>
                </a:lnTo>
                <a:lnTo>
                  <a:pt x="1606753" y="364063"/>
                </a:lnTo>
                <a:lnTo>
                  <a:pt x="1578876" y="328003"/>
                </a:lnTo>
                <a:lnTo>
                  <a:pt x="1549227" y="293443"/>
                </a:lnTo>
                <a:lnTo>
                  <a:pt x="1517872" y="260453"/>
                </a:lnTo>
                <a:lnTo>
                  <a:pt x="1484879" y="229099"/>
                </a:lnTo>
                <a:lnTo>
                  <a:pt x="1450317" y="199450"/>
                </a:lnTo>
                <a:lnTo>
                  <a:pt x="1414253" y="171573"/>
                </a:lnTo>
                <a:lnTo>
                  <a:pt x="1376755" y="145537"/>
                </a:lnTo>
                <a:lnTo>
                  <a:pt x="1337890" y="121409"/>
                </a:lnTo>
                <a:lnTo>
                  <a:pt x="1297727" y="99257"/>
                </a:lnTo>
                <a:lnTo>
                  <a:pt x="1256333" y="79149"/>
                </a:lnTo>
                <a:lnTo>
                  <a:pt x="1213776" y="61152"/>
                </a:lnTo>
                <a:lnTo>
                  <a:pt x="1170123" y="45335"/>
                </a:lnTo>
                <a:lnTo>
                  <a:pt x="1125443" y="31765"/>
                </a:lnTo>
                <a:lnTo>
                  <a:pt x="1079803" y="20510"/>
                </a:lnTo>
                <a:lnTo>
                  <a:pt x="1033271" y="11639"/>
                </a:lnTo>
                <a:lnTo>
                  <a:pt x="985914" y="5218"/>
                </a:lnTo>
                <a:lnTo>
                  <a:pt x="937801" y="1315"/>
                </a:lnTo>
                <a:lnTo>
                  <a:pt x="889000" y="0"/>
                </a:lnTo>
                <a:close/>
              </a:path>
              <a:path w="1778635" h="1778635">
                <a:moveTo>
                  <a:pt x="888936" y="1030998"/>
                </a:moveTo>
                <a:lnTo>
                  <a:pt x="844404" y="1068556"/>
                </a:lnTo>
                <a:lnTo>
                  <a:pt x="762482" y="1151185"/>
                </a:lnTo>
                <a:lnTo>
                  <a:pt x="683646" y="1233813"/>
                </a:lnTo>
                <a:lnTo>
                  <a:pt x="648373" y="1271371"/>
                </a:lnTo>
                <a:lnTo>
                  <a:pt x="1129703" y="1271371"/>
                </a:lnTo>
                <a:lnTo>
                  <a:pt x="999918" y="1132406"/>
                </a:lnTo>
                <a:lnTo>
                  <a:pt x="931576" y="1061045"/>
                </a:lnTo>
                <a:lnTo>
                  <a:pt x="902106" y="1034754"/>
                </a:lnTo>
                <a:lnTo>
                  <a:pt x="888936" y="1030998"/>
                </a:lnTo>
                <a:close/>
              </a:path>
              <a:path w="1778635" h="1778635">
                <a:moveTo>
                  <a:pt x="1691880" y="506945"/>
                </a:moveTo>
                <a:lnTo>
                  <a:pt x="1129703" y="506945"/>
                </a:lnTo>
                <a:lnTo>
                  <a:pt x="1271308" y="648690"/>
                </a:lnTo>
                <a:lnTo>
                  <a:pt x="1132158" y="778469"/>
                </a:lnTo>
                <a:lnTo>
                  <a:pt x="1060704" y="846813"/>
                </a:lnTo>
                <a:lnTo>
                  <a:pt x="1034378" y="876301"/>
                </a:lnTo>
                <a:lnTo>
                  <a:pt x="1030617" y="889508"/>
                </a:lnTo>
                <a:lnTo>
                  <a:pt x="1068225" y="933810"/>
                </a:lnTo>
                <a:lnTo>
                  <a:pt x="1150962" y="1015712"/>
                </a:lnTo>
                <a:lnTo>
                  <a:pt x="1233700" y="1094621"/>
                </a:lnTo>
                <a:lnTo>
                  <a:pt x="1271308" y="1129944"/>
                </a:lnTo>
                <a:lnTo>
                  <a:pt x="1129703" y="1271371"/>
                </a:lnTo>
                <a:lnTo>
                  <a:pt x="1691878" y="1271371"/>
                </a:lnTo>
                <a:lnTo>
                  <a:pt x="1699175" y="1256354"/>
                </a:lnTo>
                <a:lnTo>
                  <a:pt x="1717171" y="1213809"/>
                </a:lnTo>
                <a:lnTo>
                  <a:pt x="1732987" y="1170172"/>
                </a:lnTo>
                <a:lnTo>
                  <a:pt x="1746555" y="1125509"/>
                </a:lnTo>
                <a:lnTo>
                  <a:pt x="1757809" y="1079889"/>
                </a:lnTo>
                <a:lnTo>
                  <a:pt x="1766679" y="1033379"/>
                </a:lnTo>
                <a:lnTo>
                  <a:pt x="1773100" y="986047"/>
                </a:lnTo>
                <a:lnTo>
                  <a:pt x="1777001" y="937967"/>
                </a:lnTo>
                <a:lnTo>
                  <a:pt x="1778317" y="889190"/>
                </a:lnTo>
                <a:lnTo>
                  <a:pt x="1777001" y="840406"/>
                </a:lnTo>
                <a:lnTo>
                  <a:pt x="1773100" y="792310"/>
                </a:lnTo>
                <a:lnTo>
                  <a:pt x="1766679" y="744969"/>
                </a:lnTo>
                <a:lnTo>
                  <a:pt x="1757809" y="698450"/>
                </a:lnTo>
                <a:lnTo>
                  <a:pt x="1746555" y="652822"/>
                </a:lnTo>
                <a:lnTo>
                  <a:pt x="1732987" y="608153"/>
                </a:lnTo>
                <a:lnTo>
                  <a:pt x="1717171" y="564510"/>
                </a:lnTo>
                <a:lnTo>
                  <a:pt x="1699175" y="521961"/>
                </a:lnTo>
                <a:lnTo>
                  <a:pt x="1691880" y="506945"/>
                </a:lnTo>
                <a:close/>
              </a:path>
              <a:path w="1778635" h="1778635">
                <a:moveTo>
                  <a:pt x="1129703" y="506945"/>
                </a:moveTo>
                <a:lnTo>
                  <a:pt x="648373" y="506945"/>
                </a:lnTo>
                <a:lnTo>
                  <a:pt x="779219" y="645984"/>
                </a:lnTo>
                <a:lnTo>
                  <a:pt x="847893" y="717383"/>
                </a:lnTo>
                <a:lnTo>
                  <a:pt x="876948" y="743687"/>
                </a:lnTo>
                <a:lnTo>
                  <a:pt x="888936" y="747445"/>
                </a:lnTo>
                <a:lnTo>
                  <a:pt x="932782" y="709867"/>
                </a:lnTo>
                <a:lnTo>
                  <a:pt x="1014853" y="627195"/>
                </a:lnTo>
                <a:lnTo>
                  <a:pt x="1094158" y="544524"/>
                </a:lnTo>
                <a:lnTo>
                  <a:pt x="1129703" y="506945"/>
                </a:lnTo>
                <a:close/>
              </a:path>
            </a:pathLst>
          </a:custGeom>
          <a:solidFill>
            <a:srgbClr val="C24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596714" y="2070891"/>
            <a:ext cx="4160108" cy="312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САМОМ ДЕЛЕ</a:t>
            </a:r>
            <a:endParaRPr lang="ru-RU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проводить тестирование  глотания в динамике на фоне НГЗ с целью изменения диеты и отражать в истории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болезни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8225" y="5530388"/>
            <a:ext cx="8564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Национальная ассоциация по борьбе с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инсультом Всероссийское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неврологов Ассоциация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нейрохирургов России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МОО Объединение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нейроанестезиологов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нейрореаниматологов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Общероссийская общественная организация содействия развитию медицинской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реабилитологии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«Союз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реабилитологов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России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и лечение дисфагии при заболеваниях центральной нервной системы. Клинические рекомендации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234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199075" y="2070891"/>
            <a:ext cx="2536653" cy="4376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8204" y="2083130"/>
            <a:ext cx="2536653" cy="437698"/>
          </a:xfrm>
          <a:prstGeom prst="roundRect">
            <a:avLst/>
          </a:prstGeom>
          <a:solidFill>
            <a:srgbClr val="C24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88" y="142704"/>
            <a:ext cx="4783609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ЗАБЛУЖДЕНИЯ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301" y="2070891"/>
            <a:ext cx="3951588" cy="2496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ЗАБЛУЖДЕНИЕ</a:t>
            </a:r>
          </a:p>
          <a:p>
            <a:pPr marL="0" indent="0">
              <a:buNone/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Пациента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надо  кормить через рот, если у него стоит зонд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4662201" y="2070891"/>
            <a:ext cx="453496" cy="449937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04160" y="2072179"/>
            <a:ext cx="422613" cy="448649"/>
          </a:xfrm>
          <a:custGeom>
            <a:avLst/>
            <a:gdLst/>
            <a:ahLst/>
            <a:cxnLst/>
            <a:rect l="l" t="t" r="r" b="b"/>
            <a:pathLst>
              <a:path w="1778635" h="1778635">
                <a:moveTo>
                  <a:pt x="889000" y="0"/>
                </a:moveTo>
                <a:lnTo>
                  <a:pt x="840222" y="1315"/>
                </a:lnTo>
                <a:lnTo>
                  <a:pt x="792133" y="5218"/>
                </a:lnTo>
                <a:lnTo>
                  <a:pt x="744799" y="11639"/>
                </a:lnTo>
                <a:lnTo>
                  <a:pt x="698288" y="20510"/>
                </a:lnTo>
                <a:lnTo>
                  <a:pt x="652668" y="31765"/>
                </a:lnTo>
                <a:lnTo>
                  <a:pt x="608006" y="45335"/>
                </a:lnTo>
                <a:lnTo>
                  <a:pt x="564372" y="61152"/>
                </a:lnTo>
                <a:lnTo>
                  <a:pt x="521831" y="79149"/>
                </a:lnTo>
                <a:lnTo>
                  <a:pt x="480452" y="99257"/>
                </a:lnTo>
                <a:lnTo>
                  <a:pt x="440304" y="121409"/>
                </a:lnTo>
                <a:lnTo>
                  <a:pt x="401453" y="145537"/>
                </a:lnTo>
                <a:lnTo>
                  <a:pt x="363967" y="171573"/>
                </a:lnTo>
                <a:lnTo>
                  <a:pt x="327915" y="199450"/>
                </a:lnTo>
                <a:lnTo>
                  <a:pt x="293364" y="229099"/>
                </a:lnTo>
                <a:lnTo>
                  <a:pt x="260381" y="260453"/>
                </a:lnTo>
                <a:lnTo>
                  <a:pt x="229035" y="293443"/>
                </a:lnTo>
                <a:lnTo>
                  <a:pt x="199394" y="328003"/>
                </a:lnTo>
                <a:lnTo>
                  <a:pt x="171525" y="364063"/>
                </a:lnTo>
                <a:lnTo>
                  <a:pt x="145495" y="401557"/>
                </a:lnTo>
                <a:lnTo>
                  <a:pt x="121374" y="440417"/>
                </a:lnTo>
                <a:lnTo>
                  <a:pt x="99228" y="480574"/>
                </a:lnTo>
                <a:lnTo>
                  <a:pt x="79125" y="521961"/>
                </a:lnTo>
                <a:lnTo>
                  <a:pt x="61134" y="564510"/>
                </a:lnTo>
                <a:lnTo>
                  <a:pt x="45321" y="608153"/>
                </a:lnTo>
                <a:lnTo>
                  <a:pt x="31755" y="652822"/>
                </a:lnTo>
                <a:lnTo>
                  <a:pt x="20504" y="698450"/>
                </a:lnTo>
                <a:lnTo>
                  <a:pt x="11635" y="744969"/>
                </a:lnTo>
                <a:lnTo>
                  <a:pt x="5216" y="792310"/>
                </a:lnTo>
                <a:lnTo>
                  <a:pt x="1315" y="840406"/>
                </a:lnTo>
                <a:lnTo>
                  <a:pt x="0" y="889190"/>
                </a:lnTo>
                <a:lnTo>
                  <a:pt x="1315" y="937967"/>
                </a:lnTo>
                <a:lnTo>
                  <a:pt x="5216" y="986058"/>
                </a:lnTo>
                <a:lnTo>
                  <a:pt x="11635" y="1033394"/>
                </a:lnTo>
                <a:lnTo>
                  <a:pt x="20504" y="1079908"/>
                </a:lnTo>
                <a:lnTo>
                  <a:pt x="31755" y="1125531"/>
                </a:lnTo>
                <a:lnTo>
                  <a:pt x="45321" y="1170196"/>
                </a:lnTo>
                <a:lnTo>
                  <a:pt x="61134" y="1213835"/>
                </a:lnTo>
                <a:lnTo>
                  <a:pt x="79125" y="1256381"/>
                </a:lnTo>
                <a:lnTo>
                  <a:pt x="99228" y="1297764"/>
                </a:lnTo>
                <a:lnTo>
                  <a:pt x="121374" y="1337919"/>
                </a:lnTo>
                <a:lnTo>
                  <a:pt x="145495" y="1376775"/>
                </a:lnTo>
                <a:lnTo>
                  <a:pt x="171525" y="1414267"/>
                </a:lnTo>
                <a:lnTo>
                  <a:pt x="199394" y="1450325"/>
                </a:lnTo>
                <a:lnTo>
                  <a:pt x="229035" y="1484883"/>
                </a:lnTo>
                <a:lnTo>
                  <a:pt x="260381" y="1517872"/>
                </a:lnTo>
                <a:lnTo>
                  <a:pt x="293364" y="1549224"/>
                </a:lnTo>
                <a:lnTo>
                  <a:pt x="327915" y="1578872"/>
                </a:lnTo>
                <a:lnTo>
                  <a:pt x="363967" y="1606747"/>
                </a:lnTo>
                <a:lnTo>
                  <a:pt x="401453" y="1632782"/>
                </a:lnTo>
                <a:lnTo>
                  <a:pt x="440304" y="1656910"/>
                </a:lnTo>
                <a:lnTo>
                  <a:pt x="480452" y="1679061"/>
                </a:lnTo>
                <a:lnTo>
                  <a:pt x="521831" y="1699169"/>
                </a:lnTo>
                <a:lnTo>
                  <a:pt x="564372" y="1717165"/>
                </a:lnTo>
                <a:lnTo>
                  <a:pt x="608006" y="1732982"/>
                </a:lnTo>
                <a:lnTo>
                  <a:pt x="652668" y="1746552"/>
                </a:lnTo>
                <a:lnTo>
                  <a:pt x="698288" y="1757806"/>
                </a:lnTo>
                <a:lnTo>
                  <a:pt x="744799" y="1766678"/>
                </a:lnTo>
                <a:lnTo>
                  <a:pt x="792133" y="1773099"/>
                </a:lnTo>
                <a:lnTo>
                  <a:pt x="840222" y="1777001"/>
                </a:lnTo>
                <a:lnTo>
                  <a:pt x="889000" y="1778317"/>
                </a:lnTo>
                <a:lnTo>
                  <a:pt x="937801" y="1777001"/>
                </a:lnTo>
                <a:lnTo>
                  <a:pt x="985914" y="1773098"/>
                </a:lnTo>
                <a:lnTo>
                  <a:pt x="1033271" y="1766676"/>
                </a:lnTo>
                <a:lnTo>
                  <a:pt x="1079803" y="1757803"/>
                </a:lnTo>
                <a:lnTo>
                  <a:pt x="1125443" y="1746547"/>
                </a:lnTo>
                <a:lnTo>
                  <a:pt x="1170123" y="1732976"/>
                </a:lnTo>
                <a:lnTo>
                  <a:pt x="1213776" y="1717157"/>
                </a:lnTo>
                <a:lnTo>
                  <a:pt x="1256333" y="1699159"/>
                </a:lnTo>
                <a:lnTo>
                  <a:pt x="1297727" y="1679049"/>
                </a:lnTo>
                <a:lnTo>
                  <a:pt x="1337890" y="1656896"/>
                </a:lnTo>
                <a:lnTo>
                  <a:pt x="1376755" y="1632766"/>
                </a:lnTo>
                <a:lnTo>
                  <a:pt x="1414253" y="1606729"/>
                </a:lnTo>
                <a:lnTo>
                  <a:pt x="1450317" y="1578851"/>
                </a:lnTo>
                <a:lnTo>
                  <a:pt x="1484879" y="1549202"/>
                </a:lnTo>
                <a:lnTo>
                  <a:pt x="1517872" y="1517848"/>
                </a:lnTo>
                <a:lnTo>
                  <a:pt x="1549227" y="1484858"/>
                </a:lnTo>
                <a:lnTo>
                  <a:pt x="1578876" y="1450299"/>
                </a:lnTo>
                <a:lnTo>
                  <a:pt x="1606753" y="1414239"/>
                </a:lnTo>
                <a:lnTo>
                  <a:pt x="1632789" y="1376747"/>
                </a:lnTo>
                <a:lnTo>
                  <a:pt x="1656917" y="1337890"/>
                </a:lnTo>
                <a:lnTo>
                  <a:pt x="1679068" y="1297736"/>
                </a:lnTo>
                <a:lnTo>
                  <a:pt x="1691878" y="1271371"/>
                </a:lnTo>
                <a:lnTo>
                  <a:pt x="648373" y="1271371"/>
                </a:lnTo>
                <a:lnTo>
                  <a:pt x="506691" y="1129944"/>
                </a:lnTo>
                <a:lnTo>
                  <a:pt x="645804" y="1001993"/>
                </a:lnTo>
                <a:lnTo>
                  <a:pt x="717240" y="934297"/>
                </a:lnTo>
                <a:lnTo>
                  <a:pt x="743559" y="904316"/>
                </a:lnTo>
                <a:lnTo>
                  <a:pt x="747318" y="889508"/>
                </a:lnTo>
                <a:lnTo>
                  <a:pt x="709720" y="843457"/>
                </a:lnTo>
                <a:lnTo>
                  <a:pt x="627005" y="761612"/>
                </a:lnTo>
                <a:lnTo>
                  <a:pt x="544289" y="683510"/>
                </a:lnTo>
                <a:lnTo>
                  <a:pt x="506691" y="648690"/>
                </a:lnTo>
                <a:lnTo>
                  <a:pt x="648373" y="506945"/>
                </a:lnTo>
                <a:lnTo>
                  <a:pt x="1691880" y="506945"/>
                </a:lnTo>
                <a:lnTo>
                  <a:pt x="1679068" y="480574"/>
                </a:lnTo>
                <a:lnTo>
                  <a:pt x="1656917" y="440417"/>
                </a:lnTo>
                <a:lnTo>
                  <a:pt x="1632789" y="401557"/>
                </a:lnTo>
                <a:lnTo>
                  <a:pt x="1606753" y="364063"/>
                </a:lnTo>
                <a:lnTo>
                  <a:pt x="1578876" y="328003"/>
                </a:lnTo>
                <a:lnTo>
                  <a:pt x="1549227" y="293443"/>
                </a:lnTo>
                <a:lnTo>
                  <a:pt x="1517872" y="260453"/>
                </a:lnTo>
                <a:lnTo>
                  <a:pt x="1484879" y="229099"/>
                </a:lnTo>
                <a:lnTo>
                  <a:pt x="1450317" y="199450"/>
                </a:lnTo>
                <a:lnTo>
                  <a:pt x="1414253" y="171573"/>
                </a:lnTo>
                <a:lnTo>
                  <a:pt x="1376755" y="145537"/>
                </a:lnTo>
                <a:lnTo>
                  <a:pt x="1337890" y="121409"/>
                </a:lnTo>
                <a:lnTo>
                  <a:pt x="1297727" y="99257"/>
                </a:lnTo>
                <a:lnTo>
                  <a:pt x="1256333" y="79149"/>
                </a:lnTo>
                <a:lnTo>
                  <a:pt x="1213776" y="61152"/>
                </a:lnTo>
                <a:lnTo>
                  <a:pt x="1170123" y="45335"/>
                </a:lnTo>
                <a:lnTo>
                  <a:pt x="1125443" y="31765"/>
                </a:lnTo>
                <a:lnTo>
                  <a:pt x="1079803" y="20510"/>
                </a:lnTo>
                <a:lnTo>
                  <a:pt x="1033271" y="11639"/>
                </a:lnTo>
                <a:lnTo>
                  <a:pt x="985914" y="5218"/>
                </a:lnTo>
                <a:lnTo>
                  <a:pt x="937801" y="1315"/>
                </a:lnTo>
                <a:lnTo>
                  <a:pt x="889000" y="0"/>
                </a:lnTo>
                <a:close/>
              </a:path>
              <a:path w="1778635" h="1778635">
                <a:moveTo>
                  <a:pt x="888936" y="1030998"/>
                </a:moveTo>
                <a:lnTo>
                  <a:pt x="844404" y="1068556"/>
                </a:lnTo>
                <a:lnTo>
                  <a:pt x="762482" y="1151185"/>
                </a:lnTo>
                <a:lnTo>
                  <a:pt x="683646" y="1233813"/>
                </a:lnTo>
                <a:lnTo>
                  <a:pt x="648373" y="1271371"/>
                </a:lnTo>
                <a:lnTo>
                  <a:pt x="1129703" y="1271371"/>
                </a:lnTo>
                <a:lnTo>
                  <a:pt x="999918" y="1132406"/>
                </a:lnTo>
                <a:lnTo>
                  <a:pt x="931576" y="1061045"/>
                </a:lnTo>
                <a:lnTo>
                  <a:pt x="902106" y="1034754"/>
                </a:lnTo>
                <a:lnTo>
                  <a:pt x="888936" y="1030998"/>
                </a:lnTo>
                <a:close/>
              </a:path>
              <a:path w="1778635" h="1778635">
                <a:moveTo>
                  <a:pt x="1691880" y="506945"/>
                </a:moveTo>
                <a:lnTo>
                  <a:pt x="1129703" y="506945"/>
                </a:lnTo>
                <a:lnTo>
                  <a:pt x="1271308" y="648690"/>
                </a:lnTo>
                <a:lnTo>
                  <a:pt x="1132158" y="778469"/>
                </a:lnTo>
                <a:lnTo>
                  <a:pt x="1060704" y="846813"/>
                </a:lnTo>
                <a:lnTo>
                  <a:pt x="1034378" y="876301"/>
                </a:lnTo>
                <a:lnTo>
                  <a:pt x="1030617" y="889508"/>
                </a:lnTo>
                <a:lnTo>
                  <a:pt x="1068225" y="933810"/>
                </a:lnTo>
                <a:lnTo>
                  <a:pt x="1150962" y="1015712"/>
                </a:lnTo>
                <a:lnTo>
                  <a:pt x="1233700" y="1094621"/>
                </a:lnTo>
                <a:lnTo>
                  <a:pt x="1271308" y="1129944"/>
                </a:lnTo>
                <a:lnTo>
                  <a:pt x="1129703" y="1271371"/>
                </a:lnTo>
                <a:lnTo>
                  <a:pt x="1691878" y="1271371"/>
                </a:lnTo>
                <a:lnTo>
                  <a:pt x="1699175" y="1256354"/>
                </a:lnTo>
                <a:lnTo>
                  <a:pt x="1717171" y="1213809"/>
                </a:lnTo>
                <a:lnTo>
                  <a:pt x="1732987" y="1170172"/>
                </a:lnTo>
                <a:lnTo>
                  <a:pt x="1746555" y="1125509"/>
                </a:lnTo>
                <a:lnTo>
                  <a:pt x="1757809" y="1079889"/>
                </a:lnTo>
                <a:lnTo>
                  <a:pt x="1766679" y="1033379"/>
                </a:lnTo>
                <a:lnTo>
                  <a:pt x="1773100" y="986047"/>
                </a:lnTo>
                <a:lnTo>
                  <a:pt x="1777001" y="937967"/>
                </a:lnTo>
                <a:lnTo>
                  <a:pt x="1778317" y="889190"/>
                </a:lnTo>
                <a:lnTo>
                  <a:pt x="1777001" y="840406"/>
                </a:lnTo>
                <a:lnTo>
                  <a:pt x="1773100" y="792310"/>
                </a:lnTo>
                <a:lnTo>
                  <a:pt x="1766679" y="744969"/>
                </a:lnTo>
                <a:lnTo>
                  <a:pt x="1757809" y="698450"/>
                </a:lnTo>
                <a:lnTo>
                  <a:pt x="1746555" y="652822"/>
                </a:lnTo>
                <a:lnTo>
                  <a:pt x="1732987" y="608153"/>
                </a:lnTo>
                <a:lnTo>
                  <a:pt x="1717171" y="564510"/>
                </a:lnTo>
                <a:lnTo>
                  <a:pt x="1699175" y="521961"/>
                </a:lnTo>
                <a:lnTo>
                  <a:pt x="1691880" y="506945"/>
                </a:lnTo>
                <a:close/>
              </a:path>
              <a:path w="1778635" h="1778635">
                <a:moveTo>
                  <a:pt x="1129703" y="506945"/>
                </a:moveTo>
                <a:lnTo>
                  <a:pt x="648373" y="506945"/>
                </a:lnTo>
                <a:lnTo>
                  <a:pt x="779219" y="645984"/>
                </a:lnTo>
                <a:lnTo>
                  <a:pt x="847893" y="717383"/>
                </a:lnTo>
                <a:lnTo>
                  <a:pt x="876948" y="743687"/>
                </a:lnTo>
                <a:lnTo>
                  <a:pt x="888936" y="747445"/>
                </a:lnTo>
                <a:lnTo>
                  <a:pt x="932782" y="709867"/>
                </a:lnTo>
                <a:lnTo>
                  <a:pt x="1014853" y="627195"/>
                </a:lnTo>
                <a:lnTo>
                  <a:pt x="1094158" y="544524"/>
                </a:lnTo>
                <a:lnTo>
                  <a:pt x="1129703" y="506945"/>
                </a:lnTo>
                <a:close/>
              </a:path>
            </a:pathLst>
          </a:custGeom>
          <a:solidFill>
            <a:srgbClr val="C24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540267" y="2083130"/>
            <a:ext cx="4160108" cy="309087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САМОМ ДЕЛЕ</a:t>
            </a:r>
            <a:endParaRPr lang="ru-RU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НГЗ не исключает проведения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трехглотковой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пробы и питания через рот при ее положительном результате (то есть допустимо кормить пациента через рот и «докармливать через зонд»)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8225" y="5530388"/>
            <a:ext cx="8564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Национальная ассоциация по борьбе с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инсультом Всероссийское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неврологов Ассоциация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нейрохирургов России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МОО Объединение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нейроанестезиологов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нейрореаниматологов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Общероссийская общественная организация содействия развитию медицинской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реабилитологии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«Союз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реабилитологов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России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и лечение дисфагии при заболеваниях центральной нервной системы. Клинические рекомендации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28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244807" y="2095574"/>
            <a:ext cx="2536653" cy="43769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88" y="142704"/>
            <a:ext cx="4783609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ЗАБЛУЖДЕНИЯ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637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>
            <a:off x="4704205" y="2095574"/>
            <a:ext cx="453496" cy="449937"/>
          </a:xfrm>
          <a:custGeom>
            <a:avLst/>
            <a:gdLst/>
            <a:ahLst/>
            <a:cxnLst/>
            <a:rect l="l" t="t" r="r" b="b"/>
            <a:pathLst>
              <a:path w="1765300" h="1765300">
                <a:moveTo>
                  <a:pt x="882653" y="0"/>
                </a:moveTo>
                <a:lnTo>
                  <a:pt x="837496" y="1149"/>
                </a:lnTo>
                <a:lnTo>
                  <a:pt x="792434" y="4596"/>
                </a:lnTo>
                <a:lnTo>
                  <a:pt x="747563" y="10342"/>
                </a:lnTo>
                <a:lnTo>
                  <a:pt x="702977" y="18386"/>
                </a:lnTo>
                <a:lnTo>
                  <a:pt x="658771" y="28728"/>
                </a:lnTo>
                <a:lnTo>
                  <a:pt x="615040" y="41368"/>
                </a:lnTo>
                <a:lnTo>
                  <a:pt x="571881" y="56307"/>
                </a:lnTo>
                <a:lnTo>
                  <a:pt x="529387" y="73544"/>
                </a:lnTo>
                <a:lnTo>
                  <a:pt x="487653" y="93080"/>
                </a:lnTo>
                <a:lnTo>
                  <a:pt x="446776" y="114913"/>
                </a:lnTo>
                <a:lnTo>
                  <a:pt x="406850" y="139045"/>
                </a:lnTo>
                <a:lnTo>
                  <a:pt x="367969" y="165475"/>
                </a:lnTo>
                <a:lnTo>
                  <a:pt x="330230" y="194204"/>
                </a:lnTo>
                <a:lnTo>
                  <a:pt x="293727" y="225231"/>
                </a:lnTo>
                <a:lnTo>
                  <a:pt x="258556" y="258556"/>
                </a:lnTo>
                <a:lnTo>
                  <a:pt x="225231" y="293727"/>
                </a:lnTo>
                <a:lnTo>
                  <a:pt x="194204" y="330230"/>
                </a:lnTo>
                <a:lnTo>
                  <a:pt x="165475" y="367969"/>
                </a:lnTo>
                <a:lnTo>
                  <a:pt x="139045" y="406850"/>
                </a:lnTo>
                <a:lnTo>
                  <a:pt x="114913" y="446776"/>
                </a:lnTo>
                <a:lnTo>
                  <a:pt x="93080" y="487653"/>
                </a:lnTo>
                <a:lnTo>
                  <a:pt x="73544" y="529387"/>
                </a:lnTo>
                <a:lnTo>
                  <a:pt x="56307" y="571881"/>
                </a:lnTo>
                <a:lnTo>
                  <a:pt x="41368" y="615040"/>
                </a:lnTo>
                <a:lnTo>
                  <a:pt x="28728" y="658771"/>
                </a:lnTo>
                <a:lnTo>
                  <a:pt x="18386" y="702977"/>
                </a:lnTo>
                <a:lnTo>
                  <a:pt x="10318" y="747747"/>
                </a:lnTo>
                <a:lnTo>
                  <a:pt x="4596" y="792434"/>
                </a:lnTo>
                <a:lnTo>
                  <a:pt x="1149" y="837496"/>
                </a:lnTo>
                <a:lnTo>
                  <a:pt x="0" y="882653"/>
                </a:lnTo>
                <a:lnTo>
                  <a:pt x="1149" y="927809"/>
                </a:lnTo>
                <a:lnTo>
                  <a:pt x="4596" y="972871"/>
                </a:lnTo>
                <a:lnTo>
                  <a:pt x="10342" y="1017743"/>
                </a:lnTo>
                <a:lnTo>
                  <a:pt x="18386" y="1062329"/>
                </a:lnTo>
                <a:lnTo>
                  <a:pt x="28728" y="1106535"/>
                </a:lnTo>
                <a:lnTo>
                  <a:pt x="41368" y="1150265"/>
                </a:lnTo>
                <a:lnTo>
                  <a:pt x="56307" y="1193425"/>
                </a:lnTo>
                <a:lnTo>
                  <a:pt x="73544" y="1235919"/>
                </a:lnTo>
                <a:lnTo>
                  <a:pt x="93080" y="1277652"/>
                </a:lnTo>
                <a:lnTo>
                  <a:pt x="114913" y="1318529"/>
                </a:lnTo>
                <a:lnTo>
                  <a:pt x="139045" y="1358456"/>
                </a:lnTo>
                <a:lnTo>
                  <a:pt x="165475" y="1397336"/>
                </a:lnTo>
                <a:lnTo>
                  <a:pt x="194204" y="1435075"/>
                </a:lnTo>
                <a:lnTo>
                  <a:pt x="225231" y="1471578"/>
                </a:lnTo>
                <a:lnTo>
                  <a:pt x="258556" y="1506750"/>
                </a:lnTo>
                <a:lnTo>
                  <a:pt x="293728" y="1540074"/>
                </a:lnTo>
                <a:lnTo>
                  <a:pt x="330234" y="1571099"/>
                </a:lnTo>
                <a:lnTo>
                  <a:pt x="367979" y="1599827"/>
                </a:lnTo>
                <a:lnTo>
                  <a:pt x="406866" y="1626256"/>
                </a:lnTo>
                <a:lnTo>
                  <a:pt x="446801" y="1650387"/>
                </a:lnTo>
                <a:lnTo>
                  <a:pt x="487688" y="1672220"/>
                </a:lnTo>
                <a:lnTo>
                  <a:pt x="529431" y="1691754"/>
                </a:lnTo>
                <a:lnTo>
                  <a:pt x="571936" y="1708991"/>
                </a:lnTo>
                <a:lnTo>
                  <a:pt x="615108" y="1723929"/>
                </a:lnTo>
                <a:lnTo>
                  <a:pt x="658850" y="1736569"/>
                </a:lnTo>
                <a:lnTo>
                  <a:pt x="703067" y="1746911"/>
                </a:lnTo>
                <a:lnTo>
                  <a:pt x="747665" y="1754954"/>
                </a:lnTo>
                <a:lnTo>
                  <a:pt x="792548" y="1760700"/>
                </a:lnTo>
                <a:lnTo>
                  <a:pt x="837620" y="1764147"/>
                </a:lnTo>
                <a:lnTo>
                  <a:pt x="882786" y="1765296"/>
                </a:lnTo>
                <a:lnTo>
                  <a:pt x="927951" y="1764147"/>
                </a:lnTo>
                <a:lnTo>
                  <a:pt x="973020" y="1760700"/>
                </a:lnTo>
                <a:lnTo>
                  <a:pt x="1017896" y="1754954"/>
                </a:lnTo>
                <a:lnTo>
                  <a:pt x="1062486" y="1746911"/>
                </a:lnTo>
                <a:lnTo>
                  <a:pt x="1106693" y="1736569"/>
                </a:lnTo>
                <a:lnTo>
                  <a:pt x="1150422" y="1723929"/>
                </a:lnTo>
                <a:lnTo>
                  <a:pt x="1193578" y="1708991"/>
                </a:lnTo>
                <a:lnTo>
                  <a:pt x="1236065" y="1691754"/>
                </a:lnTo>
                <a:lnTo>
                  <a:pt x="1277789" y="1672220"/>
                </a:lnTo>
                <a:lnTo>
                  <a:pt x="1318653" y="1650387"/>
                </a:lnTo>
                <a:lnTo>
                  <a:pt x="1358563" y="1626256"/>
                </a:lnTo>
                <a:lnTo>
                  <a:pt x="1397423" y="1599827"/>
                </a:lnTo>
                <a:lnTo>
                  <a:pt x="1435137" y="1571099"/>
                </a:lnTo>
                <a:lnTo>
                  <a:pt x="1471611" y="1540074"/>
                </a:lnTo>
                <a:lnTo>
                  <a:pt x="1506750" y="1506750"/>
                </a:lnTo>
                <a:lnTo>
                  <a:pt x="1540075" y="1471578"/>
                </a:lnTo>
                <a:lnTo>
                  <a:pt x="1571101" y="1435075"/>
                </a:lnTo>
                <a:lnTo>
                  <a:pt x="1599830" y="1397336"/>
                </a:lnTo>
                <a:lnTo>
                  <a:pt x="1626260" y="1358456"/>
                </a:lnTo>
                <a:lnTo>
                  <a:pt x="1650392" y="1318529"/>
                </a:lnTo>
                <a:lnTo>
                  <a:pt x="1672226" y="1277652"/>
                </a:lnTo>
                <a:lnTo>
                  <a:pt x="1683359" y="1253867"/>
                </a:lnTo>
                <a:lnTo>
                  <a:pt x="764676" y="1253867"/>
                </a:lnTo>
                <a:lnTo>
                  <a:pt x="412378" y="901557"/>
                </a:lnTo>
                <a:lnTo>
                  <a:pt x="566188" y="747747"/>
                </a:lnTo>
                <a:lnTo>
                  <a:pt x="963327" y="747747"/>
                </a:lnTo>
                <a:lnTo>
                  <a:pt x="1199473" y="511794"/>
                </a:lnTo>
                <a:lnTo>
                  <a:pt x="1683526" y="511794"/>
                </a:lnTo>
                <a:lnTo>
                  <a:pt x="1672226" y="487653"/>
                </a:lnTo>
                <a:lnTo>
                  <a:pt x="1650392" y="446776"/>
                </a:lnTo>
                <a:lnTo>
                  <a:pt x="1626260" y="406850"/>
                </a:lnTo>
                <a:lnTo>
                  <a:pt x="1599830" y="367969"/>
                </a:lnTo>
                <a:lnTo>
                  <a:pt x="1571101" y="330230"/>
                </a:lnTo>
                <a:lnTo>
                  <a:pt x="1540075" y="293727"/>
                </a:lnTo>
                <a:lnTo>
                  <a:pt x="1506750" y="258556"/>
                </a:lnTo>
                <a:lnTo>
                  <a:pt x="1471578" y="225231"/>
                </a:lnTo>
                <a:lnTo>
                  <a:pt x="1435075" y="194204"/>
                </a:lnTo>
                <a:lnTo>
                  <a:pt x="1397336" y="165475"/>
                </a:lnTo>
                <a:lnTo>
                  <a:pt x="1358456" y="139045"/>
                </a:lnTo>
                <a:lnTo>
                  <a:pt x="1318529" y="114913"/>
                </a:lnTo>
                <a:lnTo>
                  <a:pt x="1277652" y="93080"/>
                </a:lnTo>
                <a:lnTo>
                  <a:pt x="1235919" y="73544"/>
                </a:lnTo>
                <a:lnTo>
                  <a:pt x="1193425" y="56307"/>
                </a:lnTo>
                <a:lnTo>
                  <a:pt x="1150265" y="41368"/>
                </a:lnTo>
                <a:lnTo>
                  <a:pt x="1106535" y="28728"/>
                </a:lnTo>
                <a:lnTo>
                  <a:pt x="1062329" y="18386"/>
                </a:lnTo>
                <a:lnTo>
                  <a:pt x="1017743" y="10342"/>
                </a:lnTo>
                <a:lnTo>
                  <a:pt x="972871" y="4596"/>
                </a:lnTo>
                <a:lnTo>
                  <a:pt x="927809" y="1149"/>
                </a:lnTo>
                <a:lnTo>
                  <a:pt x="882653" y="0"/>
                </a:lnTo>
                <a:close/>
              </a:path>
              <a:path w="1765300" h="1765300">
                <a:moveTo>
                  <a:pt x="1683526" y="511794"/>
                </a:moveTo>
                <a:lnTo>
                  <a:pt x="1199473" y="511794"/>
                </a:lnTo>
                <a:lnTo>
                  <a:pt x="1353296" y="665616"/>
                </a:lnTo>
                <a:lnTo>
                  <a:pt x="764676" y="1253867"/>
                </a:lnTo>
                <a:lnTo>
                  <a:pt x="1683359" y="1253867"/>
                </a:lnTo>
                <a:lnTo>
                  <a:pt x="1691761" y="1235919"/>
                </a:lnTo>
                <a:lnTo>
                  <a:pt x="1708998" y="1193425"/>
                </a:lnTo>
                <a:lnTo>
                  <a:pt x="1723937" y="1150265"/>
                </a:lnTo>
                <a:lnTo>
                  <a:pt x="1736577" y="1106535"/>
                </a:lnTo>
                <a:lnTo>
                  <a:pt x="1746920" y="1062329"/>
                </a:lnTo>
                <a:lnTo>
                  <a:pt x="1754964" y="1017743"/>
                </a:lnTo>
                <a:lnTo>
                  <a:pt x="1760709" y="972871"/>
                </a:lnTo>
                <a:lnTo>
                  <a:pt x="1764157" y="927809"/>
                </a:lnTo>
                <a:lnTo>
                  <a:pt x="1765306" y="882653"/>
                </a:lnTo>
                <a:lnTo>
                  <a:pt x="1764157" y="837496"/>
                </a:lnTo>
                <a:lnTo>
                  <a:pt x="1760709" y="792434"/>
                </a:lnTo>
                <a:lnTo>
                  <a:pt x="1754964" y="747563"/>
                </a:lnTo>
                <a:lnTo>
                  <a:pt x="1746920" y="702977"/>
                </a:lnTo>
                <a:lnTo>
                  <a:pt x="1736577" y="658771"/>
                </a:lnTo>
                <a:lnTo>
                  <a:pt x="1723937" y="615040"/>
                </a:lnTo>
                <a:lnTo>
                  <a:pt x="1708998" y="571881"/>
                </a:lnTo>
                <a:lnTo>
                  <a:pt x="1691761" y="529387"/>
                </a:lnTo>
                <a:lnTo>
                  <a:pt x="1683526" y="511794"/>
                </a:lnTo>
                <a:close/>
              </a:path>
              <a:path w="1765300" h="1765300">
                <a:moveTo>
                  <a:pt x="963327" y="747747"/>
                </a:moveTo>
                <a:lnTo>
                  <a:pt x="566188" y="747747"/>
                </a:lnTo>
                <a:lnTo>
                  <a:pt x="764676" y="946235"/>
                </a:lnTo>
                <a:lnTo>
                  <a:pt x="963327" y="747747"/>
                </a:lnTo>
                <a:close/>
              </a:path>
            </a:pathLst>
          </a:custGeom>
          <a:solidFill>
            <a:srgbClr val="02A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624754" y="1811039"/>
            <a:ext cx="3776760" cy="310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НА САМОМ ДЕЛЕ</a:t>
            </a:r>
            <a:endParaRPr lang="ru-RU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гастростомы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исключает питания через рот при положительной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трехглотковой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пробе (то есть допустимо кормление пациента через рот и через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гастростому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8225" y="5530388"/>
            <a:ext cx="8564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Национальная ассоциация по борьбе с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инсультом Всероссийское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неврологов Ассоциация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нейрохирургов России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МОО Объединение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нейроанестезиологов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нейрореаниматологов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Общероссийская общественная организация содействия развитию медицинской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реабилитологии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«Союз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реабилитологов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России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и лечение дисфагии при заболеваниях центральной нервной системы. Клинические рекомендации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8204" y="2083130"/>
            <a:ext cx="2536653" cy="437698"/>
          </a:xfrm>
          <a:prstGeom prst="roundRect">
            <a:avLst/>
          </a:prstGeom>
          <a:solidFill>
            <a:srgbClr val="C24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4"/>
          <p:cNvSpPr/>
          <p:nvPr/>
        </p:nvSpPr>
        <p:spPr>
          <a:xfrm>
            <a:off x="404160" y="2072179"/>
            <a:ext cx="422613" cy="448649"/>
          </a:xfrm>
          <a:custGeom>
            <a:avLst/>
            <a:gdLst/>
            <a:ahLst/>
            <a:cxnLst/>
            <a:rect l="l" t="t" r="r" b="b"/>
            <a:pathLst>
              <a:path w="1778635" h="1778635">
                <a:moveTo>
                  <a:pt x="889000" y="0"/>
                </a:moveTo>
                <a:lnTo>
                  <a:pt x="840222" y="1315"/>
                </a:lnTo>
                <a:lnTo>
                  <a:pt x="792133" y="5218"/>
                </a:lnTo>
                <a:lnTo>
                  <a:pt x="744799" y="11639"/>
                </a:lnTo>
                <a:lnTo>
                  <a:pt x="698288" y="20510"/>
                </a:lnTo>
                <a:lnTo>
                  <a:pt x="652668" y="31765"/>
                </a:lnTo>
                <a:lnTo>
                  <a:pt x="608006" y="45335"/>
                </a:lnTo>
                <a:lnTo>
                  <a:pt x="564372" y="61152"/>
                </a:lnTo>
                <a:lnTo>
                  <a:pt x="521831" y="79149"/>
                </a:lnTo>
                <a:lnTo>
                  <a:pt x="480452" y="99257"/>
                </a:lnTo>
                <a:lnTo>
                  <a:pt x="440304" y="121409"/>
                </a:lnTo>
                <a:lnTo>
                  <a:pt x="401453" y="145537"/>
                </a:lnTo>
                <a:lnTo>
                  <a:pt x="363967" y="171573"/>
                </a:lnTo>
                <a:lnTo>
                  <a:pt x="327915" y="199450"/>
                </a:lnTo>
                <a:lnTo>
                  <a:pt x="293364" y="229099"/>
                </a:lnTo>
                <a:lnTo>
                  <a:pt x="260381" y="260453"/>
                </a:lnTo>
                <a:lnTo>
                  <a:pt x="229035" y="293443"/>
                </a:lnTo>
                <a:lnTo>
                  <a:pt x="199394" y="328003"/>
                </a:lnTo>
                <a:lnTo>
                  <a:pt x="171525" y="364063"/>
                </a:lnTo>
                <a:lnTo>
                  <a:pt x="145495" y="401557"/>
                </a:lnTo>
                <a:lnTo>
                  <a:pt x="121374" y="440417"/>
                </a:lnTo>
                <a:lnTo>
                  <a:pt x="99228" y="480574"/>
                </a:lnTo>
                <a:lnTo>
                  <a:pt x="79125" y="521961"/>
                </a:lnTo>
                <a:lnTo>
                  <a:pt x="61134" y="564510"/>
                </a:lnTo>
                <a:lnTo>
                  <a:pt x="45321" y="608153"/>
                </a:lnTo>
                <a:lnTo>
                  <a:pt x="31755" y="652822"/>
                </a:lnTo>
                <a:lnTo>
                  <a:pt x="20504" y="698450"/>
                </a:lnTo>
                <a:lnTo>
                  <a:pt x="11635" y="744969"/>
                </a:lnTo>
                <a:lnTo>
                  <a:pt x="5216" y="792310"/>
                </a:lnTo>
                <a:lnTo>
                  <a:pt x="1315" y="840406"/>
                </a:lnTo>
                <a:lnTo>
                  <a:pt x="0" y="889190"/>
                </a:lnTo>
                <a:lnTo>
                  <a:pt x="1315" y="937967"/>
                </a:lnTo>
                <a:lnTo>
                  <a:pt x="5216" y="986058"/>
                </a:lnTo>
                <a:lnTo>
                  <a:pt x="11635" y="1033394"/>
                </a:lnTo>
                <a:lnTo>
                  <a:pt x="20504" y="1079908"/>
                </a:lnTo>
                <a:lnTo>
                  <a:pt x="31755" y="1125531"/>
                </a:lnTo>
                <a:lnTo>
                  <a:pt x="45321" y="1170196"/>
                </a:lnTo>
                <a:lnTo>
                  <a:pt x="61134" y="1213835"/>
                </a:lnTo>
                <a:lnTo>
                  <a:pt x="79125" y="1256381"/>
                </a:lnTo>
                <a:lnTo>
                  <a:pt x="99228" y="1297764"/>
                </a:lnTo>
                <a:lnTo>
                  <a:pt x="121374" y="1337919"/>
                </a:lnTo>
                <a:lnTo>
                  <a:pt x="145495" y="1376775"/>
                </a:lnTo>
                <a:lnTo>
                  <a:pt x="171525" y="1414267"/>
                </a:lnTo>
                <a:lnTo>
                  <a:pt x="199394" y="1450325"/>
                </a:lnTo>
                <a:lnTo>
                  <a:pt x="229035" y="1484883"/>
                </a:lnTo>
                <a:lnTo>
                  <a:pt x="260381" y="1517872"/>
                </a:lnTo>
                <a:lnTo>
                  <a:pt x="293364" y="1549224"/>
                </a:lnTo>
                <a:lnTo>
                  <a:pt x="327915" y="1578872"/>
                </a:lnTo>
                <a:lnTo>
                  <a:pt x="363967" y="1606747"/>
                </a:lnTo>
                <a:lnTo>
                  <a:pt x="401453" y="1632782"/>
                </a:lnTo>
                <a:lnTo>
                  <a:pt x="440304" y="1656910"/>
                </a:lnTo>
                <a:lnTo>
                  <a:pt x="480452" y="1679061"/>
                </a:lnTo>
                <a:lnTo>
                  <a:pt x="521831" y="1699169"/>
                </a:lnTo>
                <a:lnTo>
                  <a:pt x="564372" y="1717165"/>
                </a:lnTo>
                <a:lnTo>
                  <a:pt x="608006" y="1732982"/>
                </a:lnTo>
                <a:lnTo>
                  <a:pt x="652668" y="1746552"/>
                </a:lnTo>
                <a:lnTo>
                  <a:pt x="698288" y="1757806"/>
                </a:lnTo>
                <a:lnTo>
                  <a:pt x="744799" y="1766678"/>
                </a:lnTo>
                <a:lnTo>
                  <a:pt x="792133" y="1773099"/>
                </a:lnTo>
                <a:lnTo>
                  <a:pt x="840222" y="1777001"/>
                </a:lnTo>
                <a:lnTo>
                  <a:pt x="889000" y="1778317"/>
                </a:lnTo>
                <a:lnTo>
                  <a:pt x="937801" y="1777001"/>
                </a:lnTo>
                <a:lnTo>
                  <a:pt x="985914" y="1773098"/>
                </a:lnTo>
                <a:lnTo>
                  <a:pt x="1033271" y="1766676"/>
                </a:lnTo>
                <a:lnTo>
                  <a:pt x="1079803" y="1757803"/>
                </a:lnTo>
                <a:lnTo>
                  <a:pt x="1125443" y="1746547"/>
                </a:lnTo>
                <a:lnTo>
                  <a:pt x="1170123" y="1732976"/>
                </a:lnTo>
                <a:lnTo>
                  <a:pt x="1213776" y="1717157"/>
                </a:lnTo>
                <a:lnTo>
                  <a:pt x="1256333" y="1699159"/>
                </a:lnTo>
                <a:lnTo>
                  <a:pt x="1297727" y="1679049"/>
                </a:lnTo>
                <a:lnTo>
                  <a:pt x="1337890" y="1656896"/>
                </a:lnTo>
                <a:lnTo>
                  <a:pt x="1376755" y="1632766"/>
                </a:lnTo>
                <a:lnTo>
                  <a:pt x="1414253" y="1606729"/>
                </a:lnTo>
                <a:lnTo>
                  <a:pt x="1450317" y="1578851"/>
                </a:lnTo>
                <a:lnTo>
                  <a:pt x="1484879" y="1549202"/>
                </a:lnTo>
                <a:lnTo>
                  <a:pt x="1517872" y="1517848"/>
                </a:lnTo>
                <a:lnTo>
                  <a:pt x="1549227" y="1484858"/>
                </a:lnTo>
                <a:lnTo>
                  <a:pt x="1578876" y="1450299"/>
                </a:lnTo>
                <a:lnTo>
                  <a:pt x="1606753" y="1414239"/>
                </a:lnTo>
                <a:lnTo>
                  <a:pt x="1632789" y="1376747"/>
                </a:lnTo>
                <a:lnTo>
                  <a:pt x="1656917" y="1337890"/>
                </a:lnTo>
                <a:lnTo>
                  <a:pt x="1679068" y="1297736"/>
                </a:lnTo>
                <a:lnTo>
                  <a:pt x="1691878" y="1271371"/>
                </a:lnTo>
                <a:lnTo>
                  <a:pt x="648373" y="1271371"/>
                </a:lnTo>
                <a:lnTo>
                  <a:pt x="506691" y="1129944"/>
                </a:lnTo>
                <a:lnTo>
                  <a:pt x="645804" y="1001993"/>
                </a:lnTo>
                <a:lnTo>
                  <a:pt x="717240" y="934297"/>
                </a:lnTo>
                <a:lnTo>
                  <a:pt x="743559" y="904316"/>
                </a:lnTo>
                <a:lnTo>
                  <a:pt x="747318" y="889508"/>
                </a:lnTo>
                <a:lnTo>
                  <a:pt x="709720" y="843457"/>
                </a:lnTo>
                <a:lnTo>
                  <a:pt x="627005" y="761612"/>
                </a:lnTo>
                <a:lnTo>
                  <a:pt x="544289" y="683510"/>
                </a:lnTo>
                <a:lnTo>
                  <a:pt x="506691" y="648690"/>
                </a:lnTo>
                <a:lnTo>
                  <a:pt x="648373" y="506945"/>
                </a:lnTo>
                <a:lnTo>
                  <a:pt x="1691880" y="506945"/>
                </a:lnTo>
                <a:lnTo>
                  <a:pt x="1679068" y="480574"/>
                </a:lnTo>
                <a:lnTo>
                  <a:pt x="1656917" y="440417"/>
                </a:lnTo>
                <a:lnTo>
                  <a:pt x="1632789" y="401557"/>
                </a:lnTo>
                <a:lnTo>
                  <a:pt x="1606753" y="364063"/>
                </a:lnTo>
                <a:lnTo>
                  <a:pt x="1578876" y="328003"/>
                </a:lnTo>
                <a:lnTo>
                  <a:pt x="1549227" y="293443"/>
                </a:lnTo>
                <a:lnTo>
                  <a:pt x="1517872" y="260453"/>
                </a:lnTo>
                <a:lnTo>
                  <a:pt x="1484879" y="229099"/>
                </a:lnTo>
                <a:lnTo>
                  <a:pt x="1450317" y="199450"/>
                </a:lnTo>
                <a:lnTo>
                  <a:pt x="1414253" y="171573"/>
                </a:lnTo>
                <a:lnTo>
                  <a:pt x="1376755" y="145537"/>
                </a:lnTo>
                <a:lnTo>
                  <a:pt x="1337890" y="121409"/>
                </a:lnTo>
                <a:lnTo>
                  <a:pt x="1297727" y="99257"/>
                </a:lnTo>
                <a:lnTo>
                  <a:pt x="1256333" y="79149"/>
                </a:lnTo>
                <a:lnTo>
                  <a:pt x="1213776" y="61152"/>
                </a:lnTo>
                <a:lnTo>
                  <a:pt x="1170123" y="45335"/>
                </a:lnTo>
                <a:lnTo>
                  <a:pt x="1125443" y="31765"/>
                </a:lnTo>
                <a:lnTo>
                  <a:pt x="1079803" y="20510"/>
                </a:lnTo>
                <a:lnTo>
                  <a:pt x="1033271" y="11639"/>
                </a:lnTo>
                <a:lnTo>
                  <a:pt x="985914" y="5218"/>
                </a:lnTo>
                <a:lnTo>
                  <a:pt x="937801" y="1315"/>
                </a:lnTo>
                <a:lnTo>
                  <a:pt x="889000" y="0"/>
                </a:lnTo>
                <a:close/>
              </a:path>
              <a:path w="1778635" h="1778635">
                <a:moveTo>
                  <a:pt x="888936" y="1030998"/>
                </a:moveTo>
                <a:lnTo>
                  <a:pt x="844404" y="1068556"/>
                </a:lnTo>
                <a:lnTo>
                  <a:pt x="762482" y="1151185"/>
                </a:lnTo>
                <a:lnTo>
                  <a:pt x="683646" y="1233813"/>
                </a:lnTo>
                <a:lnTo>
                  <a:pt x="648373" y="1271371"/>
                </a:lnTo>
                <a:lnTo>
                  <a:pt x="1129703" y="1271371"/>
                </a:lnTo>
                <a:lnTo>
                  <a:pt x="999918" y="1132406"/>
                </a:lnTo>
                <a:lnTo>
                  <a:pt x="931576" y="1061045"/>
                </a:lnTo>
                <a:lnTo>
                  <a:pt x="902106" y="1034754"/>
                </a:lnTo>
                <a:lnTo>
                  <a:pt x="888936" y="1030998"/>
                </a:lnTo>
                <a:close/>
              </a:path>
              <a:path w="1778635" h="1778635">
                <a:moveTo>
                  <a:pt x="1691880" y="506945"/>
                </a:moveTo>
                <a:lnTo>
                  <a:pt x="1129703" y="506945"/>
                </a:lnTo>
                <a:lnTo>
                  <a:pt x="1271308" y="648690"/>
                </a:lnTo>
                <a:lnTo>
                  <a:pt x="1132158" y="778469"/>
                </a:lnTo>
                <a:lnTo>
                  <a:pt x="1060704" y="846813"/>
                </a:lnTo>
                <a:lnTo>
                  <a:pt x="1034378" y="876301"/>
                </a:lnTo>
                <a:lnTo>
                  <a:pt x="1030617" y="889508"/>
                </a:lnTo>
                <a:lnTo>
                  <a:pt x="1068225" y="933810"/>
                </a:lnTo>
                <a:lnTo>
                  <a:pt x="1150962" y="1015712"/>
                </a:lnTo>
                <a:lnTo>
                  <a:pt x="1233700" y="1094621"/>
                </a:lnTo>
                <a:lnTo>
                  <a:pt x="1271308" y="1129944"/>
                </a:lnTo>
                <a:lnTo>
                  <a:pt x="1129703" y="1271371"/>
                </a:lnTo>
                <a:lnTo>
                  <a:pt x="1691878" y="1271371"/>
                </a:lnTo>
                <a:lnTo>
                  <a:pt x="1699175" y="1256354"/>
                </a:lnTo>
                <a:lnTo>
                  <a:pt x="1717171" y="1213809"/>
                </a:lnTo>
                <a:lnTo>
                  <a:pt x="1732987" y="1170172"/>
                </a:lnTo>
                <a:lnTo>
                  <a:pt x="1746555" y="1125509"/>
                </a:lnTo>
                <a:lnTo>
                  <a:pt x="1757809" y="1079889"/>
                </a:lnTo>
                <a:lnTo>
                  <a:pt x="1766679" y="1033379"/>
                </a:lnTo>
                <a:lnTo>
                  <a:pt x="1773100" y="986047"/>
                </a:lnTo>
                <a:lnTo>
                  <a:pt x="1777001" y="937967"/>
                </a:lnTo>
                <a:lnTo>
                  <a:pt x="1778317" y="889190"/>
                </a:lnTo>
                <a:lnTo>
                  <a:pt x="1777001" y="840406"/>
                </a:lnTo>
                <a:lnTo>
                  <a:pt x="1773100" y="792310"/>
                </a:lnTo>
                <a:lnTo>
                  <a:pt x="1766679" y="744969"/>
                </a:lnTo>
                <a:lnTo>
                  <a:pt x="1757809" y="698450"/>
                </a:lnTo>
                <a:lnTo>
                  <a:pt x="1746555" y="652822"/>
                </a:lnTo>
                <a:lnTo>
                  <a:pt x="1732987" y="608153"/>
                </a:lnTo>
                <a:lnTo>
                  <a:pt x="1717171" y="564510"/>
                </a:lnTo>
                <a:lnTo>
                  <a:pt x="1699175" y="521961"/>
                </a:lnTo>
                <a:lnTo>
                  <a:pt x="1691880" y="506945"/>
                </a:lnTo>
                <a:close/>
              </a:path>
              <a:path w="1778635" h="1778635">
                <a:moveTo>
                  <a:pt x="1129703" y="506945"/>
                </a:moveTo>
                <a:lnTo>
                  <a:pt x="648373" y="506945"/>
                </a:lnTo>
                <a:lnTo>
                  <a:pt x="779219" y="645984"/>
                </a:lnTo>
                <a:lnTo>
                  <a:pt x="847893" y="717383"/>
                </a:lnTo>
                <a:lnTo>
                  <a:pt x="876948" y="743687"/>
                </a:lnTo>
                <a:lnTo>
                  <a:pt x="888936" y="747445"/>
                </a:lnTo>
                <a:lnTo>
                  <a:pt x="932782" y="709867"/>
                </a:lnTo>
                <a:lnTo>
                  <a:pt x="1014853" y="627195"/>
                </a:lnTo>
                <a:lnTo>
                  <a:pt x="1094158" y="544524"/>
                </a:lnTo>
                <a:lnTo>
                  <a:pt x="1129703" y="506945"/>
                </a:lnTo>
                <a:close/>
              </a:path>
            </a:pathLst>
          </a:custGeom>
          <a:solidFill>
            <a:srgbClr val="C24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2547" y="2035721"/>
            <a:ext cx="3951588" cy="2496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ЗАБЛУЖДЕНИЕ</a:t>
            </a:r>
          </a:p>
          <a:p>
            <a:pPr marL="0" indent="0">
              <a:buNone/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гастростомы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исключает питание через рот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4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28" y="344004"/>
            <a:ext cx="8989739" cy="10109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ОПРЕДЕЛИТЬ СТЕПЕНЬ ДИСФАГИИ? 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710432" y="344004"/>
            <a:ext cx="22474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87946"/>
              </p:ext>
            </p:extLst>
          </p:nvPr>
        </p:nvGraphicFramePr>
        <p:xfrm>
          <a:off x="495655" y="1450601"/>
          <a:ext cx="7845040" cy="129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5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3265"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ru-RU" sz="16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СТЕПЕНИ</a:t>
                      </a:r>
                    </a:p>
                    <a:p>
                      <a:pPr algn="l"/>
                      <a:endParaRPr lang="ru-RU" sz="1600" dirty="0">
                        <a:solidFill>
                          <a:srgbClr val="2E418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ХАРАКТЕРИСТИКА</a:t>
                      </a:r>
                    </a:p>
                  </a:txBody>
                  <a:tcPr marL="68577" marR="68577" marT="34295" marB="342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660822" y="1450601"/>
            <a:ext cx="0" cy="1293265"/>
          </a:xfrm>
          <a:prstGeom prst="line">
            <a:avLst/>
          </a:prstGeom>
          <a:ln>
            <a:solidFill>
              <a:srgbClr val="FEF1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60822" y="2743866"/>
            <a:ext cx="0" cy="37475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61917" y="2916340"/>
            <a:ext cx="510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9014" y="2916340"/>
            <a:ext cx="3982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принимать обычную пищу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19013" y="3285672"/>
            <a:ext cx="5555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Невозможность принимать отдельные виды твердой пищи, </a:t>
            </a:r>
            <a:r>
              <a:rPr lang="ru-RU" sz="16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полутвердая пища проглатывается легко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19013" y="3978169"/>
            <a:ext cx="571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Употребление только мягкой, полужидкой пищи, при употреблении твердой пищи возникают затруднения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19013" y="4720786"/>
            <a:ext cx="5374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употреблении даже жидкой пищи возникают затруднения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19012" y="5463403"/>
            <a:ext cx="544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признаков движения при попытке произвольного напряжения мышцы-то есть пациент не может проглотить слюну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69718" y="3285672"/>
            <a:ext cx="777097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69718" y="3932003"/>
            <a:ext cx="7770977" cy="4616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9718" y="4624500"/>
            <a:ext cx="777097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9718" y="5367117"/>
            <a:ext cx="777097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46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9336" y="0"/>
            <a:ext cx="9024664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BE5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3200" b="1" dirty="0" smtClean="0">
                <a:solidFill>
                  <a:srgbClr val="FBE5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КОНТАКТЫ</a:t>
            </a:r>
            <a:endParaRPr lang="ru-RU" sz="3200" b="1" dirty="0">
              <a:solidFill>
                <a:srgbClr val="FBE5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4583" y="4203115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BE5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Брусницына Варвара Николаевна</a:t>
            </a:r>
            <a:endParaRPr lang="en-US" sz="2000" b="1" dirty="0">
              <a:solidFill>
                <a:srgbClr val="FBE5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varvarabrusnicy@mail.ru</a:t>
            </a:r>
            <a:endParaRPr lang="ru-RU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BE5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8-929-592-23-37</a:t>
            </a:r>
          </a:p>
          <a:p>
            <a:r>
              <a:rPr lang="ru-RU" sz="2000" b="1" dirty="0">
                <a:solidFill>
                  <a:srgbClr val="FBE5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8-499-940-19-50 доб.9300  </a:t>
            </a:r>
          </a:p>
          <a:p>
            <a:endParaRPr lang="ru-RU" sz="2000" b="1" dirty="0">
              <a:solidFill>
                <a:srgbClr val="FBE5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71" y="356580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ЕЩЕ МЫ МОЖЕМ ЗАМЕТИТЬ ПРОБЛЕМЫ С ГЛОТАНИЕМ?</a:t>
            </a:r>
            <a:endParaRPr lang="ru-RU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3371" y="2377560"/>
            <a:ext cx="7993364" cy="268871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Спросить пациента или родственника, есть ли у пациента проблемы с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глотанием</a:t>
            </a:r>
          </a:p>
          <a:p>
            <a:pPr marL="0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Медсестры замечают, что «пациент долго держит во рту пищу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0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 поперхивается пищей или жидкостью или кашляет после попытки проглотить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Появление «булькающих» звуков после глотания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336" cy="6858000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330" y="0"/>
            <a:ext cx="9028670" cy="6878595"/>
          </a:xfrm>
          <a:prstGeom prst="rect">
            <a:avLst/>
          </a:prstGeom>
          <a:solidFill>
            <a:srgbClr val="2E4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BF3E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860" y="1527121"/>
            <a:ext cx="6558166" cy="435238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НУЖНО ЛИ ПРОВОДИТЬ СКРИНИНГ ФУНКЦИИ ГЛОТАНИЯ В СТАЦИОНАРЕ?</a:t>
            </a:r>
            <a:b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rgbClr val="FEF1E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ОБЯЗАТЕЛЬНО!</a:t>
            </a:r>
            <a:endParaRPr lang="ru-RU" sz="3200" b="1" dirty="0">
              <a:solidFill>
                <a:srgbClr val="FEF1E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60314" y="2052011"/>
            <a:ext cx="991573" cy="1503040"/>
            <a:chOff x="3841777" y="2807778"/>
            <a:chExt cx="751840" cy="1039851"/>
          </a:xfrm>
          <a:solidFill>
            <a:srgbClr val="E1A198"/>
          </a:solidFill>
        </p:grpSpPr>
        <p:sp>
          <p:nvSpPr>
            <p:cNvPr id="6" name="object 6"/>
            <p:cNvSpPr/>
            <p:nvPr/>
          </p:nvSpPr>
          <p:spPr>
            <a:xfrm>
              <a:off x="4076580" y="3587279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>
                  <a:moveTo>
                    <a:pt x="236016" y="0"/>
                  </a:moveTo>
                  <a:lnTo>
                    <a:pt x="23825" y="0"/>
                  </a:lnTo>
                  <a:lnTo>
                    <a:pt x="16243" y="3263"/>
                  </a:lnTo>
                  <a:lnTo>
                    <a:pt x="3251" y="16256"/>
                  </a:lnTo>
                  <a:lnTo>
                    <a:pt x="0" y="23825"/>
                  </a:lnTo>
                  <a:lnTo>
                    <a:pt x="0" y="236042"/>
                  </a:lnTo>
                  <a:lnTo>
                    <a:pt x="3251" y="243636"/>
                  </a:lnTo>
                  <a:lnTo>
                    <a:pt x="16272" y="256616"/>
                  </a:lnTo>
                  <a:lnTo>
                    <a:pt x="23812" y="259854"/>
                  </a:lnTo>
                  <a:lnTo>
                    <a:pt x="236016" y="259854"/>
                  </a:lnTo>
                  <a:lnTo>
                    <a:pt x="243624" y="256603"/>
                  </a:lnTo>
                  <a:lnTo>
                    <a:pt x="256603" y="243636"/>
                  </a:lnTo>
                  <a:lnTo>
                    <a:pt x="259854" y="236042"/>
                  </a:lnTo>
                  <a:lnTo>
                    <a:pt x="259854" y="23825"/>
                  </a:lnTo>
                  <a:lnTo>
                    <a:pt x="256603" y="16256"/>
                  </a:lnTo>
                  <a:lnTo>
                    <a:pt x="243611" y="3251"/>
                  </a:lnTo>
                  <a:lnTo>
                    <a:pt x="2360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841777" y="2807778"/>
              <a:ext cx="751840" cy="727710"/>
            </a:xfrm>
            <a:custGeom>
              <a:avLst/>
              <a:gdLst/>
              <a:ahLst/>
              <a:cxnLst/>
              <a:rect l="l" t="t" r="r" b="b"/>
              <a:pathLst>
                <a:path w="751839" h="727710">
                  <a:moveTo>
                    <a:pt x="735794" y="237109"/>
                  </a:moveTo>
                  <a:lnTo>
                    <a:pt x="367169" y="237109"/>
                  </a:lnTo>
                  <a:lnTo>
                    <a:pt x="391204" y="238732"/>
                  </a:lnTo>
                  <a:lnTo>
                    <a:pt x="413762" y="243601"/>
                  </a:lnTo>
                  <a:lnTo>
                    <a:pt x="454469" y="263067"/>
                  </a:lnTo>
                  <a:lnTo>
                    <a:pt x="482776" y="291091"/>
                  </a:lnTo>
                  <a:lnTo>
                    <a:pt x="492213" y="323164"/>
                  </a:lnTo>
                  <a:lnTo>
                    <a:pt x="490944" y="341330"/>
                  </a:lnTo>
                  <a:lnTo>
                    <a:pt x="471919" y="384873"/>
                  </a:lnTo>
                  <a:lnTo>
                    <a:pt x="425933" y="419276"/>
                  </a:lnTo>
                  <a:lnTo>
                    <a:pt x="403694" y="430339"/>
                  </a:lnTo>
                  <a:lnTo>
                    <a:pt x="372694" y="446505"/>
                  </a:lnTo>
                  <a:lnTo>
                    <a:pt x="314633" y="490563"/>
                  </a:lnTo>
                  <a:lnTo>
                    <a:pt x="287591" y="518452"/>
                  </a:lnTo>
                  <a:lnTo>
                    <a:pt x="264497" y="548777"/>
                  </a:lnTo>
                  <a:lnTo>
                    <a:pt x="238108" y="612322"/>
                  </a:lnTo>
                  <a:lnTo>
                    <a:pt x="234810" y="645541"/>
                  </a:lnTo>
                  <a:lnTo>
                    <a:pt x="234810" y="682078"/>
                  </a:lnTo>
                  <a:lnTo>
                    <a:pt x="247825" y="719108"/>
                  </a:lnTo>
                  <a:lnTo>
                    <a:pt x="264045" y="727557"/>
                  </a:lnTo>
                  <a:lnTo>
                    <a:pt x="458927" y="727557"/>
                  </a:lnTo>
                  <a:lnTo>
                    <a:pt x="488961" y="702075"/>
                  </a:lnTo>
                  <a:lnTo>
                    <a:pt x="491401" y="688594"/>
                  </a:lnTo>
                  <a:lnTo>
                    <a:pt x="492796" y="677576"/>
                  </a:lnTo>
                  <a:lnTo>
                    <a:pt x="513727" y="634187"/>
                  </a:lnTo>
                  <a:lnTo>
                    <a:pt x="538799" y="603931"/>
                  </a:lnTo>
                  <a:lnTo>
                    <a:pt x="597563" y="565248"/>
                  </a:lnTo>
                  <a:lnTo>
                    <a:pt x="609082" y="558477"/>
                  </a:lnTo>
                  <a:lnTo>
                    <a:pt x="651862" y="528573"/>
                  </a:lnTo>
                  <a:lnTo>
                    <a:pt x="691173" y="492972"/>
                  </a:lnTo>
                  <a:lnTo>
                    <a:pt x="717960" y="456058"/>
                  </a:lnTo>
                  <a:lnTo>
                    <a:pt x="738670" y="406793"/>
                  </a:lnTo>
                  <a:lnTo>
                    <a:pt x="748115" y="367204"/>
                  </a:lnTo>
                  <a:lnTo>
                    <a:pt x="751255" y="324777"/>
                  </a:lnTo>
                  <a:lnTo>
                    <a:pt x="749173" y="291459"/>
                  </a:lnTo>
                  <a:lnTo>
                    <a:pt x="742927" y="258905"/>
                  </a:lnTo>
                  <a:lnTo>
                    <a:pt x="735794" y="237109"/>
                  </a:lnTo>
                  <a:close/>
                </a:path>
                <a:path w="751839" h="727710">
                  <a:moveTo>
                    <a:pt x="382587" y="0"/>
                  </a:moveTo>
                  <a:lnTo>
                    <a:pt x="329179" y="2666"/>
                  </a:lnTo>
                  <a:lnTo>
                    <a:pt x="278657" y="10666"/>
                  </a:lnTo>
                  <a:lnTo>
                    <a:pt x="231021" y="23998"/>
                  </a:lnTo>
                  <a:lnTo>
                    <a:pt x="186271" y="42664"/>
                  </a:lnTo>
                  <a:lnTo>
                    <a:pt x="144408" y="66663"/>
                  </a:lnTo>
                  <a:lnTo>
                    <a:pt x="105431" y="95995"/>
                  </a:lnTo>
                  <a:lnTo>
                    <a:pt x="69340" y="130659"/>
                  </a:lnTo>
                  <a:lnTo>
                    <a:pt x="36135" y="170657"/>
                  </a:lnTo>
                  <a:lnTo>
                    <a:pt x="5816" y="215988"/>
                  </a:lnTo>
                  <a:lnTo>
                    <a:pt x="0" y="230606"/>
                  </a:lnTo>
                  <a:lnTo>
                    <a:pt x="2717" y="246837"/>
                  </a:lnTo>
                  <a:lnTo>
                    <a:pt x="6908" y="253606"/>
                  </a:lnTo>
                  <a:lnTo>
                    <a:pt x="147116" y="360527"/>
                  </a:lnTo>
                  <a:lnTo>
                    <a:pt x="154152" y="364858"/>
                  </a:lnTo>
                  <a:lnTo>
                    <a:pt x="160921" y="367017"/>
                  </a:lnTo>
                  <a:lnTo>
                    <a:pt x="167411" y="367017"/>
                  </a:lnTo>
                  <a:lnTo>
                    <a:pt x="219943" y="320785"/>
                  </a:lnTo>
                  <a:lnTo>
                    <a:pt x="243543" y="294141"/>
                  </a:lnTo>
                  <a:lnTo>
                    <a:pt x="279488" y="260642"/>
                  </a:lnTo>
                  <a:lnTo>
                    <a:pt x="318862" y="242989"/>
                  </a:lnTo>
                  <a:lnTo>
                    <a:pt x="367169" y="237109"/>
                  </a:lnTo>
                  <a:lnTo>
                    <a:pt x="735794" y="237109"/>
                  </a:lnTo>
                  <a:lnTo>
                    <a:pt x="732524" y="227118"/>
                  </a:lnTo>
                  <a:lnTo>
                    <a:pt x="700102" y="166629"/>
                  </a:lnTo>
                  <a:lnTo>
                    <a:pt x="657063" y="114863"/>
                  </a:lnTo>
                  <a:lnTo>
                    <a:pt x="604688" y="72507"/>
                  </a:lnTo>
                  <a:lnTo>
                    <a:pt x="545406" y="38808"/>
                  </a:lnTo>
                  <a:lnTo>
                    <a:pt x="480496" y="14149"/>
                  </a:lnTo>
                  <a:lnTo>
                    <a:pt x="415125" y="1571"/>
                  </a:lnTo>
                  <a:lnTo>
                    <a:pt x="38258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30096" y="4324719"/>
            <a:ext cx="1206671" cy="1153136"/>
            <a:chOff x="1898600" y="2705383"/>
            <a:chExt cx="1244600" cy="1244600"/>
          </a:xfrm>
          <a:solidFill>
            <a:srgbClr val="E1A198"/>
          </a:solidFill>
        </p:grpSpPr>
        <p:sp>
          <p:nvSpPr>
            <p:cNvPr id="9" name="object 3"/>
            <p:cNvSpPr/>
            <p:nvPr/>
          </p:nvSpPr>
          <p:spPr>
            <a:xfrm>
              <a:off x="2444678" y="3005720"/>
              <a:ext cx="149034" cy="151307"/>
            </a:xfrm>
            <a:prstGeom prst="rect">
              <a:avLst/>
            </a:pr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0" name="object 4"/>
            <p:cNvSpPr/>
            <p:nvPr/>
          </p:nvSpPr>
          <p:spPr>
            <a:xfrm>
              <a:off x="2403724" y="3219603"/>
              <a:ext cx="234950" cy="430530"/>
            </a:xfrm>
            <a:custGeom>
              <a:avLst/>
              <a:gdLst/>
              <a:ahLst/>
              <a:cxnLst/>
              <a:rect l="l" t="t" r="r" b="b"/>
              <a:pathLst>
                <a:path w="234950" h="430529">
                  <a:moveTo>
                    <a:pt x="149034" y="0"/>
                  </a:moveTo>
                  <a:lnTo>
                    <a:pt x="29578" y="0"/>
                  </a:lnTo>
                  <a:lnTo>
                    <a:pt x="18237" y="2221"/>
                  </a:lnTo>
                  <a:lnTo>
                    <a:pt x="8816" y="8388"/>
                  </a:lnTo>
                  <a:lnTo>
                    <a:pt x="2382" y="17755"/>
                  </a:lnTo>
                  <a:lnTo>
                    <a:pt x="0" y="29578"/>
                  </a:lnTo>
                  <a:lnTo>
                    <a:pt x="0" y="91008"/>
                  </a:lnTo>
                  <a:lnTo>
                    <a:pt x="2221" y="102353"/>
                  </a:lnTo>
                  <a:lnTo>
                    <a:pt x="8388" y="111774"/>
                  </a:lnTo>
                  <a:lnTo>
                    <a:pt x="17755" y="118206"/>
                  </a:lnTo>
                  <a:lnTo>
                    <a:pt x="29578" y="120586"/>
                  </a:lnTo>
                  <a:lnTo>
                    <a:pt x="53466" y="120586"/>
                  </a:lnTo>
                  <a:lnTo>
                    <a:pt x="53466" y="309435"/>
                  </a:lnTo>
                  <a:lnTo>
                    <a:pt x="8816" y="317828"/>
                  </a:lnTo>
                  <a:lnTo>
                    <a:pt x="0" y="339013"/>
                  </a:lnTo>
                  <a:lnTo>
                    <a:pt x="0" y="400456"/>
                  </a:lnTo>
                  <a:lnTo>
                    <a:pt x="2221" y="411796"/>
                  </a:lnTo>
                  <a:lnTo>
                    <a:pt x="8388" y="421217"/>
                  </a:lnTo>
                  <a:lnTo>
                    <a:pt x="17755" y="427652"/>
                  </a:lnTo>
                  <a:lnTo>
                    <a:pt x="29578" y="430034"/>
                  </a:lnTo>
                  <a:lnTo>
                    <a:pt x="204774" y="430034"/>
                  </a:lnTo>
                  <a:lnTo>
                    <a:pt x="216115" y="427813"/>
                  </a:lnTo>
                  <a:lnTo>
                    <a:pt x="225536" y="421646"/>
                  </a:lnTo>
                  <a:lnTo>
                    <a:pt x="231971" y="412278"/>
                  </a:lnTo>
                  <a:lnTo>
                    <a:pt x="234353" y="400456"/>
                  </a:lnTo>
                  <a:lnTo>
                    <a:pt x="234353" y="339013"/>
                  </a:lnTo>
                  <a:lnTo>
                    <a:pt x="231971" y="327020"/>
                  </a:lnTo>
                  <a:lnTo>
                    <a:pt x="225536" y="317263"/>
                  </a:lnTo>
                  <a:lnTo>
                    <a:pt x="216115" y="310704"/>
                  </a:lnTo>
                  <a:lnTo>
                    <a:pt x="204774" y="308305"/>
                  </a:lnTo>
                  <a:lnTo>
                    <a:pt x="178612" y="308305"/>
                  </a:lnTo>
                  <a:lnTo>
                    <a:pt x="178612" y="29578"/>
                  </a:lnTo>
                  <a:lnTo>
                    <a:pt x="176391" y="18237"/>
                  </a:lnTo>
                  <a:lnTo>
                    <a:pt x="170224" y="8816"/>
                  </a:lnTo>
                  <a:lnTo>
                    <a:pt x="160857" y="2382"/>
                  </a:lnTo>
                  <a:lnTo>
                    <a:pt x="14903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  <p:sp>
          <p:nvSpPr>
            <p:cNvPr id="11" name="object 5"/>
            <p:cNvSpPr/>
            <p:nvPr/>
          </p:nvSpPr>
          <p:spPr>
            <a:xfrm>
              <a:off x="1898600" y="2705383"/>
              <a:ext cx="1244600" cy="1244600"/>
            </a:xfrm>
            <a:custGeom>
              <a:avLst/>
              <a:gdLst/>
              <a:ahLst/>
              <a:cxnLst/>
              <a:rect l="l" t="t" r="r" b="b"/>
              <a:pathLst>
                <a:path w="1244600" h="1244600">
                  <a:moveTo>
                    <a:pt x="622300" y="0"/>
                  </a:moveTo>
                  <a:lnTo>
                    <a:pt x="573682" y="1873"/>
                  </a:lnTo>
                  <a:lnTo>
                    <a:pt x="526085" y="7399"/>
                  </a:lnTo>
                  <a:lnTo>
                    <a:pt x="479648" y="16441"/>
                  </a:lnTo>
                  <a:lnTo>
                    <a:pt x="434508" y="28859"/>
                  </a:lnTo>
                  <a:lnTo>
                    <a:pt x="390805" y="44515"/>
                  </a:lnTo>
                  <a:lnTo>
                    <a:pt x="348677" y="63271"/>
                  </a:lnTo>
                  <a:lnTo>
                    <a:pt x="308263" y="84987"/>
                  </a:lnTo>
                  <a:lnTo>
                    <a:pt x="269701" y="109525"/>
                  </a:lnTo>
                  <a:lnTo>
                    <a:pt x="233130" y="136748"/>
                  </a:lnTo>
                  <a:lnTo>
                    <a:pt x="198689" y="166515"/>
                  </a:lnTo>
                  <a:lnTo>
                    <a:pt x="166515" y="198689"/>
                  </a:lnTo>
                  <a:lnTo>
                    <a:pt x="136748" y="233130"/>
                  </a:lnTo>
                  <a:lnTo>
                    <a:pt x="109525" y="269701"/>
                  </a:lnTo>
                  <a:lnTo>
                    <a:pt x="84987" y="308263"/>
                  </a:lnTo>
                  <a:lnTo>
                    <a:pt x="63271" y="348677"/>
                  </a:lnTo>
                  <a:lnTo>
                    <a:pt x="44513" y="390811"/>
                  </a:lnTo>
                  <a:lnTo>
                    <a:pt x="28859" y="434508"/>
                  </a:lnTo>
                  <a:lnTo>
                    <a:pt x="16441" y="479648"/>
                  </a:lnTo>
                  <a:lnTo>
                    <a:pt x="7399" y="526085"/>
                  </a:lnTo>
                  <a:lnTo>
                    <a:pt x="1873" y="573682"/>
                  </a:lnTo>
                  <a:lnTo>
                    <a:pt x="0" y="622299"/>
                  </a:lnTo>
                  <a:lnTo>
                    <a:pt x="1873" y="670917"/>
                  </a:lnTo>
                  <a:lnTo>
                    <a:pt x="7399" y="718514"/>
                  </a:lnTo>
                  <a:lnTo>
                    <a:pt x="16441" y="764951"/>
                  </a:lnTo>
                  <a:lnTo>
                    <a:pt x="28859" y="810091"/>
                  </a:lnTo>
                  <a:lnTo>
                    <a:pt x="44515" y="853794"/>
                  </a:lnTo>
                  <a:lnTo>
                    <a:pt x="63271" y="895922"/>
                  </a:lnTo>
                  <a:lnTo>
                    <a:pt x="84987" y="936336"/>
                  </a:lnTo>
                  <a:lnTo>
                    <a:pt x="109525" y="974898"/>
                  </a:lnTo>
                  <a:lnTo>
                    <a:pt x="136748" y="1011469"/>
                  </a:lnTo>
                  <a:lnTo>
                    <a:pt x="166515" y="1045910"/>
                  </a:lnTo>
                  <a:lnTo>
                    <a:pt x="198689" y="1078084"/>
                  </a:lnTo>
                  <a:lnTo>
                    <a:pt x="233130" y="1107851"/>
                  </a:lnTo>
                  <a:lnTo>
                    <a:pt x="269701" y="1135074"/>
                  </a:lnTo>
                  <a:lnTo>
                    <a:pt x="308263" y="1159612"/>
                  </a:lnTo>
                  <a:lnTo>
                    <a:pt x="348677" y="1181328"/>
                  </a:lnTo>
                  <a:lnTo>
                    <a:pt x="390805" y="1200084"/>
                  </a:lnTo>
                  <a:lnTo>
                    <a:pt x="434508" y="1215740"/>
                  </a:lnTo>
                  <a:lnTo>
                    <a:pt x="479648" y="1228158"/>
                  </a:lnTo>
                  <a:lnTo>
                    <a:pt x="526085" y="1237200"/>
                  </a:lnTo>
                  <a:lnTo>
                    <a:pt x="573682" y="1242726"/>
                  </a:lnTo>
                  <a:lnTo>
                    <a:pt x="622300" y="1244599"/>
                  </a:lnTo>
                  <a:lnTo>
                    <a:pt x="670917" y="1242726"/>
                  </a:lnTo>
                  <a:lnTo>
                    <a:pt x="718514" y="1237200"/>
                  </a:lnTo>
                  <a:lnTo>
                    <a:pt x="764951" y="1228158"/>
                  </a:lnTo>
                  <a:lnTo>
                    <a:pt x="810091" y="1215740"/>
                  </a:lnTo>
                  <a:lnTo>
                    <a:pt x="853794" y="1200084"/>
                  </a:lnTo>
                  <a:lnTo>
                    <a:pt x="895922" y="1181328"/>
                  </a:lnTo>
                  <a:lnTo>
                    <a:pt x="930618" y="1162684"/>
                  </a:lnTo>
                  <a:lnTo>
                    <a:pt x="622300" y="1162684"/>
                  </a:lnTo>
                  <a:lnTo>
                    <a:pt x="573170" y="1160473"/>
                  </a:lnTo>
                  <a:lnTo>
                    <a:pt x="525264" y="1153965"/>
                  </a:lnTo>
                  <a:lnTo>
                    <a:pt x="478775" y="1143354"/>
                  </a:lnTo>
                  <a:lnTo>
                    <a:pt x="433894" y="1128832"/>
                  </a:lnTo>
                  <a:lnTo>
                    <a:pt x="390813" y="1110589"/>
                  </a:lnTo>
                  <a:lnTo>
                    <a:pt x="349725" y="1088819"/>
                  </a:lnTo>
                  <a:lnTo>
                    <a:pt x="310820" y="1063714"/>
                  </a:lnTo>
                  <a:lnTo>
                    <a:pt x="274292" y="1035464"/>
                  </a:lnTo>
                  <a:lnTo>
                    <a:pt x="240331" y="1004263"/>
                  </a:lnTo>
                  <a:lnTo>
                    <a:pt x="209131" y="970302"/>
                  </a:lnTo>
                  <a:lnTo>
                    <a:pt x="180882" y="933773"/>
                  </a:lnTo>
                  <a:lnTo>
                    <a:pt x="155777" y="894869"/>
                  </a:lnTo>
                  <a:lnTo>
                    <a:pt x="134007" y="853780"/>
                  </a:lnTo>
                  <a:lnTo>
                    <a:pt x="115766" y="810700"/>
                  </a:lnTo>
                  <a:lnTo>
                    <a:pt x="101244" y="765820"/>
                  </a:lnTo>
                  <a:lnTo>
                    <a:pt x="90633" y="719332"/>
                  </a:lnTo>
                  <a:lnTo>
                    <a:pt x="84126" y="671428"/>
                  </a:lnTo>
                  <a:lnTo>
                    <a:pt x="81915" y="622299"/>
                  </a:lnTo>
                  <a:lnTo>
                    <a:pt x="84126" y="573169"/>
                  </a:lnTo>
                  <a:lnTo>
                    <a:pt x="90633" y="525264"/>
                  </a:lnTo>
                  <a:lnTo>
                    <a:pt x="101244" y="478774"/>
                  </a:lnTo>
                  <a:lnTo>
                    <a:pt x="115766" y="433892"/>
                  </a:lnTo>
                  <a:lnTo>
                    <a:pt x="134010" y="390805"/>
                  </a:lnTo>
                  <a:lnTo>
                    <a:pt x="155777" y="349721"/>
                  </a:lnTo>
                  <a:lnTo>
                    <a:pt x="180882" y="310816"/>
                  </a:lnTo>
                  <a:lnTo>
                    <a:pt x="209131" y="274286"/>
                  </a:lnTo>
                  <a:lnTo>
                    <a:pt x="240331" y="240325"/>
                  </a:lnTo>
                  <a:lnTo>
                    <a:pt x="274292" y="209123"/>
                  </a:lnTo>
                  <a:lnTo>
                    <a:pt x="310820" y="180873"/>
                  </a:lnTo>
                  <a:lnTo>
                    <a:pt x="349725" y="155767"/>
                  </a:lnTo>
                  <a:lnTo>
                    <a:pt x="390813" y="133997"/>
                  </a:lnTo>
                  <a:lnTo>
                    <a:pt x="433894" y="115755"/>
                  </a:lnTo>
                  <a:lnTo>
                    <a:pt x="478775" y="101232"/>
                  </a:lnTo>
                  <a:lnTo>
                    <a:pt x="525264" y="90621"/>
                  </a:lnTo>
                  <a:lnTo>
                    <a:pt x="573170" y="84114"/>
                  </a:lnTo>
                  <a:lnTo>
                    <a:pt x="622300" y="81902"/>
                  </a:lnTo>
                  <a:lnTo>
                    <a:pt x="930594" y="81902"/>
                  </a:lnTo>
                  <a:lnTo>
                    <a:pt x="895922" y="63271"/>
                  </a:lnTo>
                  <a:lnTo>
                    <a:pt x="853794" y="44515"/>
                  </a:lnTo>
                  <a:lnTo>
                    <a:pt x="810091" y="28859"/>
                  </a:lnTo>
                  <a:lnTo>
                    <a:pt x="764951" y="16441"/>
                  </a:lnTo>
                  <a:lnTo>
                    <a:pt x="718514" y="7399"/>
                  </a:lnTo>
                  <a:lnTo>
                    <a:pt x="670917" y="1873"/>
                  </a:lnTo>
                  <a:lnTo>
                    <a:pt x="622300" y="0"/>
                  </a:lnTo>
                  <a:close/>
                </a:path>
                <a:path w="1244600" h="1244600">
                  <a:moveTo>
                    <a:pt x="930594" y="81902"/>
                  </a:moveTo>
                  <a:lnTo>
                    <a:pt x="622300" y="81902"/>
                  </a:lnTo>
                  <a:lnTo>
                    <a:pt x="671429" y="84114"/>
                  </a:lnTo>
                  <a:lnTo>
                    <a:pt x="719335" y="90621"/>
                  </a:lnTo>
                  <a:lnTo>
                    <a:pt x="765824" y="101232"/>
                  </a:lnTo>
                  <a:lnTo>
                    <a:pt x="810705" y="115755"/>
                  </a:lnTo>
                  <a:lnTo>
                    <a:pt x="853786" y="133997"/>
                  </a:lnTo>
                  <a:lnTo>
                    <a:pt x="894874" y="155767"/>
                  </a:lnTo>
                  <a:lnTo>
                    <a:pt x="933779" y="180873"/>
                  </a:lnTo>
                  <a:lnTo>
                    <a:pt x="970307" y="209123"/>
                  </a:lnTo>
                  <a:lnTo>
                    <a:pt x="1004268" y="240325"/>
                  </a:lnTo>
                  <a:lnTo>
                    <a:pt x="1035468" y="274286"/>
                  </a:lnTo>
                  <a:lnTo>
                    <a:pt x="1063717" y="310816"/>
                  </a:lnTo>
                  <a:lnTo>
                    <a:pt x="1088822" y="349721"/>
                  </a:lnTo>
                  <a:lnTo>
                    <a:pt x="1110592" y="390811"/>
                  </a:lnTo>
                  <a:lnTo>
                    <a:pt x="1128833" y="433892"/>
                  </a:lnTo>
                  <a:lnTo>
                    <a:pt x="1143355" y="478774"/>
                  </a:lnTo>
                  <a:lnTo>
                    <a:pt x="1153966" y="525264"/>
                  </a:lnTo>
                  <a:lnTo>
                    <a:pt x="1160473" y="573169"/>
                  </a:lnTo>
                  <a:lnTo>
                    <a:pt x="1162685" y="622299"/>
                  </a:lnTo>
                  <a:lnTo>
                    <a:pt x="1160473" y="671428"/>
                  </a:lnTo>
                  <a:lnTo>
                    <a:pt x="1153966" y="719332"/>
                  </a:lnTo>
                  <a:lnTo>
                    <a:pt x="1143355" y="765820"/>
                  </a:lnTo>
                  <a:lnTo>
                    <a:pt x="1128833" y="810700"/>
                  </a:lnTo>
                  <a:lnTo>
                    <a:pt x="1110584" y="853794"/>
                  </a:lnTo>
                  <a:lnTo>
                    <a:pt x="1088822" y="894869"/>
                  </a:lnTo>
                  <a:lnTo>
                    <a:pt x="1063717" y="933773"/>
                  </a:lnTo>
                  <a:lnTo>
                    <a:pt x="1035468" y="970302"/>
                  </a:lnTo>
                  <a:lnTo>
                    <a:pt x="1004268" y="1004263"/>
                  </a:lnTo>
                  <a:lnTo>
                    <a:pt x="970307" y="1035464"/>
                  </a:lnTo>
                  <a:lnTo>
                    <a:pt x="933779" y="1063714"/>
                  </a:lnTo>
                  <a:lnTo>
                    <a:pt x="894874" y="1088819"/>
                  </a:lnTo>
                  <a:lnTo>
                    <a:pt x="853786" y="1110589"/>
                  </a:lnTo>
                  <a:lnTo>
                    <a:pt x="810705" y="1128832"/>
                  </a:lnTo>
                  <a:lnTo>
                    <a:pt x="765824" y="1143354"/>
                  </a:lnTo>
                  <a:lnTo>
                    <a:pt x="719335" y="1153965"/>
                  </a:lnTo>
                  <a:lnTo>
                    <a:pt x="671429" y="1160473"/>
                  </a:lnTo>
                  <a:lnTo>
                    <a:pt x="622300" y="1162684"/>
                  </a:lnTo>
                  <a:lnTo>
                    <a:pt x="930618" y="1162684"/>
                  </a:lnTo>
                  <a:lnTo>
                    <a:pt x="974898" y="1135074"/>
                  </a:lnTo>
                  <a:lnTo>
                    <a:pt x="1011469" y="1107851"/>
                  </a:lnTo>
                  <a:lnTo>
                    <a:pt x="1045910" y="1078084"/>
                  </a:lnTo>
                  <a:lnTo>
                    <a:pt x="1078084" y="1045910"/>
                  </a:lnTo>
                  <a:lnTo>
                    <a:pt x="1107851" y="1011469"/>
                  </a:lnTo>
                  <a:lnTo>
                    <a:pt x="1135074" y="974898"/>
                  </a:lnTo>
                  <a:lnTo>
                    <a:pt x="1159612" y="936336"/>
                  </a:lnTo>
                  <a:lnTo>
                    <a:pt x="1181328" y="895922"/>
                  </a:lnTo>
                  <a:lnTo>
                    <a:pt x="1200089" y="853780"/>
                  </a:lnTo>
                  <a:lnTo>
                    <a:pt x="1215740" y="810091"/>
                  </a:lnTo>
                  <a:lnTo>
                    <a:pt x="1228158" y="764951"/>
                  </a:lnTo>
                  <a:lnTo>
                    <a:pt x="1237200" y="718514"/>
                  </a:lnTo>
                  <a:lnTo>
                    <a:pt x="1242726" y="670917"/>
                  </a:lnTo>
                  <a:lnTo>
                    <a:pt x="1244600" y="622299"/>
                  </a:lnTo>
                  <a:lnTo>
                    <a:pt x="1242726" y="573682"/>
                  </a:lnTo>
                  <a:lnTo>
                    <a:pt x="1237200" y="526085"/>
                  </a:lnTo>
                  <a:lnTo>
                    <a:pt x="1228158" y="479648"/>
                  </a:lnTo>
                  <a:lnTo>
                    <a:pt x="1215740" y="434508"/>
                  </a:lnTo>
                  <a:lnTo>
                    <a:pt x="1200084" y="390805"/>
                  </a:lnTo>
                  <a:lnTo>
                    <a:pt x="1181328" y="348677"/>
                  </a:lnTo>
                  <a:lnTo>
                    <a:pt x="1159612" y="308263"/>
                  </a:lnTo>
                  <a:lnTo>
                    <a:pt x="1135074" y="269701"/>
                  </a:lnTo>
                  <a:lnTo>
                    <a:pt x="1107851" y="233130"/>
                  </a:lnTo>
                  <a:lnTo>
                    <a:pt x="1078084" y="198689"/>
                  </a:lnTo>
                  <a:lnTo>
                    <a:pt x="1045910" y="166515"/>
                  </a:lnTo>
                  <a:lnTo>
                    <a:pt x="1011469" y="136748"/>
                  </a:lnTo>
                  <a:lnTo>
                    <a:pt x="974898" y="109525"/>
                  </a:lnTo>
                  <a:lnTo>
                    <a:pt x="936336" y="84987"/>
                  </a:lnTo>
                  <a:lnTo>
                    <a:pt x="930594" y="819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FDBB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61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59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8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</TotalTime>
  <Words>2080</Words>
  <Application>Microsoft Office PowerPoint</Application>
  <PresentationFormat>Экран (4:3)</PresentationFormat>
  <Paragraphs>343</Paragraphs>
  <Slides>50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Verdana</vt:lpstr>
      <vt:lpstr>Тема Office</vt:lpstr>
      <vt:lpstr>think-cell Slide</vt:lpstr>
      <vt:lpstr>             ДИСФАГИЯ. АСПИРАЦИЯ. МЕТОДЫ ОЦЕНКИ ДИСФАГИИ И ПРОФИЛАКТИКИ АСПИРАЦИИ. ТЕХНИКА ПОСТАНОВКИ НАЗОГАСТРАЛЬНОГО ЗОНДА</vt:lpstr>
      <vt:lpstr>Презентация PowerPoint</vt:lpstr>
      <vt:lpstr>О ЧЕМ ПОГОВОРИМ…  </vt:lpstr>
      <vt:lpstr>ДИСФАГИЯ  И ЕЕ ВОСПРИЯТИЕ ПАЦИЕНТОМ</vt:lpstr>
      <vt:lpstr>КАК ОПРЕДЕЛИТЬ СТЕПЕНЬ ДИСФАГИИ? </vt:lpstr>
      <vt:lpstr>КАК ЕЩЕ МЫ МОЖЕМ ЗАМЕТИТЬ ПРОБЛЕМЫ С ГЛОТАНИЕМ?</vt:lpstr>
      <vt:lpstr>НУЖНО ЛИ ПРОВОДИТЬ СКРИНИНГ ФУНКЦИИ ГЛОТАНИЯ В СТАЦИОНАРЕ?    ОБЯЗАТЕЛЬНО!</vt:lpstr>
      <vt:lpstr>Презентация PowerPoint</vt:lpstr>
      <vt:lpstr>Презентация PowerPoint</vt:lpstr>
      <vt:lpstr>ТАКТИКА ВЕДЕНИЯ ПАЦИЕНТОВ С ДИСФАГИЕЙ</vt:lpstr>
      <vt:lpstr> ПОПЫТКА КОРМЛЕНИЯ ПАЦИЕНТА ЧЕРЕЗ РОТ ПРИ ДИСФАГИИ 3-4 СТЕПЕНИ МОЖЕТ ПРИВЕСТИ  К АСПИРАЦИИ!!!                                                                             </vt:lpstr>
      <vt:lpstr> ПОПЫТКА КОРМЛЕНИЯ ПАЦИЕНТА ЧЕРЕЗ РОТ ПРИ ДИСФАГИИ 3-4 СТЕПЕНИ МОЖЕТ ПРИВЕСТИ К АСПИРАЦИИ                                                                             Эндоскопическая картина</vt:lpstr>
      <vt:lpstr>АСПИРАЦИЯ-ЭТО…</vt:lpstr>
      <vt:lpstr>Аспирация - это это не только пневмония,   ЭТО ЕЩЕ невидимая боль!    Обращайте внимание на признаки болевого поведения у пациента! </vt:lpstr>
      <vt:lpstr>ОЦЕНКА РИСКА АСПИРАЦИИ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ПОДГОТОВИТЬ ДЛЯ ПОСТАНОВКИ ЗОНДА?</vt:lpstr>
      <vt:lpstr>ВЫБОР И ПОДГОТОВКА ЗОНДА</vt:lpstr>
      <vt:lpstr>ВИДЫ ЗОНДОВ</vt:lpstr>
      <vt:lpstr>ВИДЫ ЗОНДОВ</vt:lpstr>
      <vt:lpstr>ВСПОМНИМ АНАТОМИЮ…  ПРОДВИЖЕНИЕ ПИЩЕВОГО КОМКА </vt:lpstr>
      <vt:lpstr>ПОДГОТОВКА К ПРОЦЕДУРЕ</vt:lpstr>
      <vt:lpstr>ПОДГОТОВКА К ПРОЦЕДУРЕ</vt:lpstr>
      <vt:lpstr>ПОДГОТОВКА К ПРОЦЕДУРЕ</vt:lpstr>
      <vt:lpstr>ВЫПОЛНЕНИЕ ПРОЦЕДУРЫ  </vt:lpstr>
      <vt:lpstr> ВЫПОЛНЕНИЕ ПРОЦЕДУРЫ </vt:lpstr>
      <vt:lpstr>ВЫПОЛНЕНИЕ ПРОЦЕДУРЫ</vt:lpstr>
      <vt:lpstr>Презентация PowerPoint</vt:lpstr>
      <vt:lpstr>Презентация PowerPoint</vt:lpstr>
      <vt:lpstr>Презентация PowerPoint</vt:lpstr>
      <vt:lpstr>ЗАВЕРШЕНИЕ ПРОЦЕДУРЫ </vt:lpstr>
      <vt:lpstr>УХОД ЗА ЗОНДОМ </vt:lpstr>
      <vt:lpstr>КОГДА  МЕНЯТЬ ЗОНД? </vt:lpstr>
      <vt:lpstr>КАК И ЧЕМ КОРМИТЬ ЧЕРЕЗ НГЗ </vt:lpstr>
      <vt:lpstr>ВАРИАНТЫ ЗОНДОВОГО ПИТАНИЯ ЧЕРЕЗ НГЗ</vt:lpstr>
      <vt:lpstr>СПОСОБЫ ВВЕДЕНИЯ ЗОНДОВОГО ПИТАНИЯ</vt:lpstr>
      <vt:lpstr>ЧЕМ КОРМИТЬ?</vt:lpstr>
      <vt:lpstr>ПРАВИЛА КОРМЛЕНИЯ ЧЕРЕЗ НГЗ</vt:lpstr>
      <vt:lpstr>ПРАВИЛА КОРМЛЕНИЯ ЧЕРЕЗ НГЗ  </vt:lpstr>
      <vt:lpstr>Презентация PowerPoint</vt:lpstr>
      <vt:lpstr>ПРОФИЛАКТИКА ОСЛОЖНЕНИЙ ЗОНДОВОГО ПИТАНИЯ МЕХАНИЧЕСКИЕ ОСЛОЖНЕНИЯ (ПРИ КОРМЛЕНИИ ЧЕРЕЗ ЗОНД) </vt:lpstr>
      <vt:lpstr>ПРОФИЛАКТИКА ОСЛОЖНЕНИЙ ЗОНДОВОГО ПИТАНИЯ ЖЕЛУДОЧНО-КИШЕЧНЫЕ (НЕАСПИРАЦИОННЫЕ) ОСЛОЖЕНЕНИЯ </vt:lpstr>
      <vt:lpstr>НАШИ ЗАБЛУЖДЕНИЯ </vt:lpstr>
      <vt:lpstr>НАШИ ЗАБЛУЖДЕНИЯ </vt:lpstr>
      <vt:lpstr>НАШИ ЗАБЛУЖДЕНИЯ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занятие на тему: «Дисфагия. Аспирация. Методы оценки и профилактики».</dc:title>
  <dc:creator>ЗАВЕДУЮЩИЙ-3-ОПМП-000036</dc:creator>
  <cp:lastModifiedBy>ЗАВЕДУЮЩИЙ-3-ОПМП-000036</cp:lastModifiedBy>
  <cp:revision>211</cp:revision>
  <dcterms:created xsi:type="dcterms:W3CDTF">2018-09-03T05:39:20Z</dcterms:created>
  <dcterms:modified xsi:type="dcterms:W3CDTF">2019-11-25T08:51:38Z</dcterms:modified>
</cp:coreProperties>
</file>