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95" r:id="rId3"/>
    <p:sldId id="296" r:id="rId4"/>
    <p:sldId id="258" r:id="rId5"/>
    <p:sldId id="289" r:id="rId6"/>
    <p:sldId id="290" r:id="rId7"/>
    <p:sldId id="291" r:id="rId8"/>
    <p:sldId id="292" r:id="rId9"/>
    <p:sldId id="260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93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7" r:id="rId31"/>
    <p:sldId id="297" r:id="rId32"/>
    <p:sldId id="298" r:id="rId33"/>
  </p:sldIdLst>
  <p:sldSz cx="9001125" cy="558006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09">
          <p15:clr>
            <a:srgbClr val="A4A3A4"/>
          </p15:clr>
        </p15:guide>
        <p15:guide id="2" pos="295">
          <p15:clr>
            <a:srgbClr val="A4A3A4"/>
          </p15:clr>
        </p15:guide>
        <p15:guide id="3" orient="horz" pos="725">
          <p15:clr>
            <a:srgbClr val="A4A3A4"/>
          </p15:clr>
        </p15:guide>
        <p15:guide id="4" pos="3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973"/>
    <a:srgbClr val="2F909D"/>
    <a:srgbClr val="ABD5DD"/>
    <a:srgbClr val="207282"/>
    <a:srgbClr val="C8E8F0"/>
    <a:srgbClr val="AEE4E4"/>
    <a:srgbClr val="8DD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56" y="76"/>
      </p:cViewPr>
      <p:guideLst>
        <p:guide orient="horz" pos="3209"/>
        <p:guide pos="295"/>
        <p:guide orient="horz" pos="725"/>
        <p:guide pos="3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685800"/>
            <a:ext cx="5530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685800"/>
            <a:ext cx="5530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685800"/>
            <a:ext cx="5530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685800"/>
            <a:ext cx="5530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685800"/>
            <a:ext cx="5530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685800"/>
            <a:ext cx="5530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685800"/>
            <a:ext cx="5530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685800"/>
            <a:ext cx="5530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685800"/>
            <a:ext cx="5530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685800"/>
            <a:ext cx="5530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685800"/>
            <a:ext cx="5530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685800"/>
            <a:ext cx="5530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685800"/>
            <a:ext cx="5530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685800"/>
            <a:ext cx="5530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685800"/>
            <a:ext cx="5530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685800"/>
            <a:ext cx="5530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685800"/>
            <a:ext cx="5530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685800"/>
            <a:ext cx="5530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685800"/>
            <a:ext cx="5530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685800"/>
            <a:ext cx="5530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685800"/>
            <a:ext cx="5530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685800"/>
            <a:ext cx="5530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75086" y="1733437"/>
            <a:ext cx="7650956" cy="1196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50169" y="3162038"/>
            <a:ext cx="6300788" cy="1426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0058" y="5171893"/>
            <a:ext cx="2100262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75386" y="5171893"/>
            <a:ext cx="2850356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0808" y="5171893"/>
            <a:ext cx="2100262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0058" y="223467"/>
            <a:ext cx="8101012" cy="93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659272" y="-907195"/>
            <a:ext cx="3682584" cy="810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0058" y="5171893"/>
            <a:ext cx="2100262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75386" y="5171893"/>
            <a:ext cx="2850356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0808" y="5171893"/>
            <a:ext cx="2100262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468690" y="1423945"/>
            <a:ext cx="4498926" cy="207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247069" y="-575523"/>
            <a:ext cx="4498926" cy="6071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0058" y="5171893"/>
            <a:ext cx="2100262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75386" y="5171893"/>
            <a:ext cx="2850356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0808" y="5171893"/>
            <a:ext cx="2100262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0058" y="223467"/>
            <a:ext cx="8101012" cy="93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0058" y="1302019"/>
            <a:ext cx="8101012" cy="3682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0058" y="5171893"/>
            <a:ext cx="2100262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75386" y="5171893"/>
            <a:ext cx="2850356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0808" y="5171893"/>
            <a:ext cx="2100262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1028" y="3585708"/>
            <a:ext cx="7650956" cy="110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1028" y="2365069"/>
            <a:ext cx="7650956" cy="1220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0058" y="5171893"/>
            <a:ext cx="2100262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75386" y="5171893"/>
            <a:ext cx="2850356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0808" y="5171893"/>
            <a:ext cx="2100262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0058" y="223467"/>
            <a:ext cx="8101012" cy="93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60998" y="1229686"/>
            <a:ext cx="4070820" cy="3479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81837" y="1229686"/>
            <a:ext cx="4072384" cy="3479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0058" y="5171893"/>
            <a:ext cx="2100262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75386" y="5171893"/>
            <a:ext cx="2850356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0808" y="5171893"/>
            <a:ext cx="2100262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0058" y="223467"/>
            <a:ext cx="8101012" cy="93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0057" y="1249061"/>
            <a:ext cx="3977060" cy="520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0057" y="1769604"/>
            <a:ext cx="3977060" cy="321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572449" y="1249061"/>
            <a:ext cx="3978623" cy="520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572449" y="1769604"/>
            <a:ext cx="3978623" cy="321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0058" y="5171893"/>
            <a:ext cx="2100262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75386" y="5171893"/>
            <a:ext cx="2850356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0808" y="5171893"/>
            <a:ext cx="2100262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0058" y="223467"/>
            <a:ext cx="8101012" cy="93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0058" y="5171893"/>
            <a:ext cx="2100262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75386" y="5171893"/>
            <a:ext cx="2850356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0808" y="5171893"/>
            <a:ext cx="2100262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0058" y="5171893"/>
            <a:ext cx="2100262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75386" y="5171893"/>
            <a:ext cx="2850356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0808" y="5171893"/>
            <a:ext cx="2100262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0058" y="222169"/>
            <a:ext cx="2961308" cy="94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19192" y="222174"/>
            <a:ext cx="5031879" cy="4762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0058" y="1167680"/>
            <a:ext cx="2961308" cy="381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0058" y="5171893"/>
            <a:ext cx="2100262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75386" y="5171893"/>
            <a:ext cx="2850356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0808" y="5171893"/>
            <a:ext cx="2100262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64289" y="3906044"/>
            <a:ext cx="5400675" cy="46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64289" y="498590"/>
            <a:ext cx="5400675" cy="334803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64289" y="4367175"/>
            <a:ext cx="5400675" cy="65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0058" y="5171893"/>
            <a:ext cx="2100262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75386" y="5171893"/>
            <a:ext cx="2850356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0808" y="5171893"/>
            <a:ext cx="2100262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0058" y="223467"/>
            <a:ext cx="8101012" cy="93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0058" y="1302019"/>
            <a:ext cx="8101012" cy="3682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0058" y="5171893"/>
            <a:ext cx="2100262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75386" y="5171893"/>
            <a:ext cx="2850356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0808" y="5171893"/>
            <a:ext cx="2100262" cy="2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tsr.fss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s://ktsr.fss.r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sn.fss.ru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505637" y="1111618"/>
            <a:ext cx="6856779" cy="238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  <a:tabLst>
                <a:tab pos="3770313" algn="l"/>
              </a:tabLst>
            </a:pPr>
            <a:r>
              <a:rPr lang="ru-RU" sz="3300" i="0" u="none" strike="noStrike" cap="none" dirty="0">
                <a:solidFill>
                  <a:srgbClr val="207282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Электронный </a:t>
            </a:r>
            <a:r>
              <a:rPr lang="ru-RU" sz="3300" i="0" u="none" strike="noStrike" cap="none" dirty="0" smtClean="0">
                <a:solidFill>
                  <a:srgbClr val="207282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сертификат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  <a:tabLst>
                <a:tab pos="3770313" algn="l"/>
              </a:tabLst>
            </a:pPr>
            <a:r>
              <a:rPr lang="ru-RU" sz="3300" i="0" u="none" strike="noStrike" cap="none" dirty="0" smtClean="0">
                <a:solidFill>
                  <a:srgbClr val="207282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на приобретение технических</a:t>
            </a:r>
          </a:p>
          <a:p>
            <a:pPr marL="0" marR="0" lvl="0" indent="0" rtl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770313" algn="l"/>
              </a:tabLst>
            </a:pPr>
            <a:r>
              <a:rPr lang="ru-RU" sz="3300" i="0" u="none" strike="noStrike" cap="none" dirty="0" smtClean="0">
                <a:solidFill>
                  <a:srgbClr val="207282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средств реабилитации</a:t>
            </a:r>
            <a:endParaRPr sz="3300" i="0" u="none" strike="noStrike" cap="none" dirty="0">
              <a:solidFill>
                <a:srgbClr val="207282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332;p41"/>
          <p:cNvSpPr txBox="1">
            <a:spLocks noGrp="1"/>
          </p:cNvSpPr>
          <p:nvPr>
            <p:ph type="subTitle" idx="1"/>
          </p:nvPr>
        </p:nvSpPr>
        <p:spPr>
          <a:xfrm>
            <a:off x="505637" y="4130190"/>
            <a:ext cx="4185046" cy="126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>
              <a:spcBef>
                <a:spcPts val="0"/>
              </a:spcBef>
              <a:buClr>
                <a:srgbClr val="205867"/>
              </a:buClr>
              <a:buSzPts val="2000"/>
            </a:pP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Анна Повалихина, </a:t>
            </a:r>
          </a:p>
          <a:p>
            <a:pPr marL="0" lvl="0" indent="0" algn="l">
              <a:spcBef>
                <a:spcPts val="0"/>
              </a:spcBef>
              <a:buClr>
                <a:srgbClr val="205867"/>
              </a:buClr>
              <a:buSzPts val="2000"/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старший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юрисконсульт </a:t>
            </a:r>
            <a:br>
              <a:rPr lang="ru-RU" sz="14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проекта «Помощь детям» Благотворительного </a:t>
            </a:r>
            <a:br>
              <a:rPr lang="ru-RU" sz="14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фонда помощи хосписам «Вера»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1850">
            <a:off x="6978693" y="2217452"/>
            <a:ext cx="1221491" cy="97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960258">
            <a:off x="5090892" y="3312286"/>
            <a:ext cx="532467" cy="68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40"/>
          <p:cNvGrpSpPr>
            <a:grpSpLocks/>
          </p:cNvGrpSpPr>
          <p:nvPr/>
        </p:nvGrpSpPr>
        <p:grpSpPr bwMode="auto">
          <a:xfrm>
            <a:off x="6082802" y="4319530"/>
            <a:ext cx="2305366" cy="622343"/>
            <a:chOff x="4132554" y="-1458559"/>
            <a:chExt cx="4337096" cy="1169439"/>
          </a:xfrm>
        </p:grpSpPr>
        <p:pic>
          <p:nvPicPr>
            <p:cNvPr id="9" name="Рисунок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3443" y="-1458559"/>
              <a:ext cx="1666207" cy="1169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554" y="-1150714"/>
              <a:ext cx="2436604" cy="633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311" y="21925"/>
            <a:ext cx="8404868" cy="472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516733" y="442542"/>
            <a:ext cx="8101012" cy="93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Calibri"/>
              <a:buNone/>
            </a:pPr>
            <a:r>
              <a:rPr lang="ru-RU" sz="2500" b="1" dirty="0" smtClean="0">
                <a:solidFill>
                  <a:srgbClr val="207282"/>
                </a:solidFill>
                <a:latin typeface="Georgia" pitchFamily="18" charset="0"/>
              </a:rPr>
              <a:t/>
            </a:r>
            <a:br>
              <a:rPr lang="ru-RU" sz="2500" b="1" dirty="0" smtClean="0">
                <a:solidFill>
                  <a:srgbClr val="207282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Сертификат содержит </a:t>
            </a:r>
            <a:b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следующую </a:t>
            </a:r>
            <a:r>
              <a:rPr lang="ru-RU" sz="2200" dirty="0">
                <a:solidFill>
                  <a:srgbClr val="207282"/>
                </a:solidFill>
                <a:latin typeface="Georgia" pitchFamily="18" charset="0"/>
              </a:rPr>
              <a:t>информацию:</a:t>
            </a:r>
            <a:endParaRPr sz="2200" dirty="0">
              <a:solidFill>
                <a:srgbClr val="207282"/>
              </a:solidFill>
              <a:latin typeface="Georgia" pitchFamily="18" charset="0"/>
            </a:endParaRPr>
          </a:p>
        </p:txBody>
      </p:sp>
      <p:pic>
        <p:nvPicPr>
          <p:cNvPr id="11" name="Google Shape;13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311" y="1806821"/>
            <a:ext cx="1561982" cy="1041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3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8124" y="3076262"/>
            <a:ext cx="769178" cy="774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9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8811" y="4079006"/>
            <a:ext cx="1622351" cy="98394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6;p18"/>
          <p:cNvSpPr txBox="1">
            <a:spLocks/>
          </p:cNvSpPr>
          <p:nvPr/>
        </p:nvSpPr>
        <p:spPr>
          <a:xfrm>
            <a:off x="2500439" y="3097748"/>
            <a:ext cx="4871405" cy="77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Arial"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Calibri"/>
                <a:cs typeface="Calibri"/>
                <a:sym typeface="Calibri"/>
              </a:rPr>
              <a:t>Максимальная цена за единицу средства реабилитации, которую можно оплатить сертификатом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6;p18"/>
          <p:cNvSpPr txBox="1">
            <a:spLocks/>
          </p:cNvSpPr>
          <p:nvPr/>
        </p:nvSpPr>
        <p:spPr>
          <a:xfrm>
            <a:off x="2500439" y="4119400"/>
            <a:ext cx="4928049" cy="903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Arial"/>
              <a:buNone/>
              <a:tabLst/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Calibri"/>
                <a:cs typeface="Calibri"/>
                <a:sym typeface="Calibri"/>
              </a:rPr>
              <a:t>Срок действия, в течение которого можно использовать сертификат для оплаты средств реабилитации</a:t>
            </a:r>
            <a:endParaRPr kumimoji="0" lang="ru-RU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6;p18"/>
          <p:cNvSpPr txBox="1">
            <a:spLocks/>
          </p:cNvSpPr>
          <p:nvPr/>
        </p:nvSpPr>
        <p:spPr>
          <a:xfrm>
            <a:off x="2500439" y="1920111"/>
            <a:ext cx="3615803" cy="92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Arial"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Calibri"/>
                <a:cs typeface="Calibri"/>
                <a:sym typeface="Calibri"/>
              </a:rPr>
              <a:t>Вид и количество средств реабилитации, </a:t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Calibri"/>
                <a:cs typeface="Calibri"/>
                <a:sym typeface="Calibri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Calibri"/>
                <a:cs typeface="Calibri"/>
                <a:sym typeface="Calibri"/>
              </a:rPr>
              <a:t>которые можно приобрести </a:t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Calibri"/>
                <a:cs typeface="Calibri"/>
                <a:sym typeface="Calibri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Calibri"/>
                <a:cs typeface="Calibri"/>
                <a:sym typeface="Calibri"/>
              </a:rPr>
              <a:t>по сертификату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4463"/>
            <a:ext cx="900112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522287" y="366342"/>
            <a:ext cx="4297363" cy="93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800"/>
              <a:buFont typeface="Calibri"/>
              <a:buNone/>
            </a:pPr>
            <a:r>
              <a:rPr lang="ru-RU" sz="2600" b="1" dirty="0" smtClean="0">
                <a:solidFill>
                  <a:srgbClr val="207282"/>
                </a:solidFill>
                <a:latin typeface="Georgia" pitchFamily="18" charset="0"/>
              </a:rPr>
              <a:t/>
            </a:r>
            <a:br>
              <a:rPr lang="ru-RU" sz="2600" b="1" dirty="0" smtClean="0">
                <a:solidFill>
                  <a:srgbClr val="207282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Особенности ЭС:</a:t>
            </a:r>
            <a:endParaRPr sz="2200" dirty="0">
              <a:solidFill>
                <a:srgbClr val="207282"/>
              </a:solidFill>
              <a:latin typeface="Georgia" pitchFamily="18" charset="0"/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1"/>
          </p:nvPr>
        </p:nvSpPr>
        <p:spPr>
          <a:xfrm>
            <a:off x="522287" y="1683946"/>
            <a:ext cx="8478838" cy="3682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Предоставляется только в цифровом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виде (представляет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собой запись в электронном реестре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Государственной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информационной системы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электронных сертификатов- ГИС ЭС)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  <a:p>
            <a:pPr marL="342900" lvl="0" indent="-342900" algn="l" rtl="0">
              <a:lnSpc>
                <a:spcPts val="1800"/>
              </a:lnSpc>
              <a:spcBef>
                <a:spcPts val="444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Расчеты производятся через карту МИР 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  <a:p>
            <a:pPr marL="342900" lvl="0" indent="-342900" algn="l" rtl="0">
              <a:lnSpc>
                <a:spcPts val="1800"/>
              </a:lnSpc>
              <a:spcBef>
                <a:spcPts val="444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На каждое ТСР выдаётся отдельный сертификат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  <a:p>
            <a:pPr marL="342900" lvl="0" indent="-342900" algn="l" rtl="0">
              <a:lnSpc>
                <a:spcPts val="1800"/>
              </a:lnSpc>
              <a:spcBef>
                <a:spcPts val="444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В одном заявлении можно указать несколько видов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ТСР, рекомендованных </a:t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программе реабилитации.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этом случае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на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карту МИР будет записано несколько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электронных сертификатов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Данные сертификаты можно </a:t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независимо использовать в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любое время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течении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их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сроков действия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2600"/>
            <a:ext cx="900112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516732" y="443482"/>
            <a:ext cx="6682353" cy="77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800"/>
              <a:buFont typeface="Calibri"/>
              <a:buNone/>
            </a:pPr>
            <a:r>
              <a:rPr lang="ru-RU" sz="2500" b="1" dirty="0" smtClean="0">
                <a:solidFill>
                  <a:srgbClr val="207282"/>
                </a:solidFill>
                <a:latin typeface="Georgia" pitchFamily="18" charset="0"/>
              </a:rPr>
              <a:t/>
            </a:r>
            <a:br>
              <a:rPr lang="ru-RU" sz="2500" b="1" dirty="0" smtClean="0">
                <a:solidFill>
                  <a:srgbClr val="207282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В </a:t>
            </a:r>
            <a:r>
              <a:rPr lang="ru-RU" sz="2200" dirty="0">
                <a:solidFill>
                  <a:srgbClr val="207282"/>
                </a:solidFill>
                <a:latin typeface="Georgia" pitchFamily="18" charset="0"/>
              </a:rPr>
              <a:t>ГИС ЭС </a:t>
            </a: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содержатся:</a:t>
            </a:r>
            <a:endParaRPr sz="2200" dirty="0">
              <a:solidFill>
                <a:srgbClr val="207282"/>
              </a:solidFill>
              <a:latin typeface="Georgia" pitchFamily="18" charset="0"/>
            </a:endParaRPr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1"/>
          </p:nvPr>
        </p:nvSpPr>
        <p:spPr>
          <a:xfrm>
            <a:off x="516733" y="1635394"/>
            <a:ext cx="6232025" cy="3682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н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омер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электронного сертификата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  <a:p>
            <a:pPr marL="342900" lvl="0" indent="-342900" rtl="0">
              <a:lnSpc>
                <a:spcPts val="1800"/>
              </a:lnSpc>
              <a:spcBef>
                <a:spcPts val="496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д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ата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начала и окончания срока действия сертификата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  <a:p>
            <a:pPr marL="342900" lvl="0" indent="-342900" rtl="0">
              <a:lnSpc>
                <a:spcPts val="1800"/>
              </a:lnSpc>
              <a:spcBef>
                <a:spcPts val="496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р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еквизиты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карты МИР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  <a:p>
            <a:pPr marL="342900" lvl="0" indent="-342900" rtl="0">
              <a:lnSpc>
                <a:spcPts val="1800"/>
              </a:lnSpc>
              <a:spcBef>
                <a:spcPts val="496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С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НИЛС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  <a:p>
            <a:pPr marL="342900" lvl="0" indent="-342900" rtl="0">
              <a:lnSpc>
                <a:spcPts val="1800"/>
              </a:lnSpc>
              <a:spcBef>
                <a:spcPts val="496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к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онтактный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телефон получателя услуги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  <a:p>
            <a:pPr marL="342900" lvl="0" indent="-342900" rtl="0">
              <a:lnSpc>
                <a:spcPts val="1800"/>
              </a:lnSpc>
              <a:spcBef>
                <a:spcPts val="496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о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рган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, предоставляющий меры поддержки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  <a:p>
            <a:pPr marL="342900" lvl="0" indent="-342900" rtl="0">
              <a:lnSpc>
                <a:spcPts val="1800"/>
              </a:lnSpc>
              <a:spcBef>
                <a:spcPts val="496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редельная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стоимость единицы и количество товаров,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работ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, услуг,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которых нуждается получатель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  <a:p>
            <a:pPr marL="342900" lvl="0" indent="-342900" rtl="0">
              <a:lnSpc>
                <a:spcPts val="1800"/>
              </a:lnSpc>
              <a:spcBef>
                <a:spcPts val="496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в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ид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ТСР, которое можно приобрести </a:t>
            </a:r>
            <a:r>
              <a:rPr lang="en-US" sz="1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с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использованием ЭС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20503"/>
            <a:ext cx="9001126" cy="505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516733" y="128217"/>
            <a:ext cx="4674392" cy="1405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Calibri"/>
              <a:buNone/>
            </a:pPr>
            <a:r>
              <a:rPr lang="ru-RU" sz="2600" b="1" dirty="0" smtClean="0">
                <a:solidFill>
                  <a:srgbClr val="207282"/>
                </a:solidFill>
                <a:latin typeface="Georgia" pitchFamily="18" charset="0"/>
              </a:rPr>
              <a:t/>
            </a:r>
            <a:br>
              <a:rPr lang="ru-RU" sz="2600" b="1" dirty="0" smtClean="0">
                <a:solidFill>
                  <a:srgbClr val="207282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Получатель ЭС </a:t>
            </a:r>
            <a:r>
              <a:rPr lang="ru-RU" sz="2200" dirty="0">
                <a:solidFill>
                  <a:srgbClr val="207282"/>
                </a:solidFill>
                <a:latin typeface="Georgia" pitchFamily="18" charset="0"/>
              </a:rPr>
              <a:t>может</a:t>
            </a:r>
            <a:endParaRPr sz="2200" dirty="0">
              <a:solidFill>
                <a:srgbClr val="207282"/>
              </a:solidFill>
              <a:latin typeface="Georgia" pitchFamily="18" charset="0"/>
            </a:endParaRPr>
          </a:p>
        </p:txBody>
      </p:sp>
      <p:sp>
        <p:nvSpPr>
          <p:cNvPr id="169" name="Google Shape;169;p22"/>
          <p:cNvSpPr txBox="1">
            <a:spLocks noGrp="1"/>
          </p:cNvSpPr>
          <p:nvPr>
            <p:ph type="body" idx="1"/>
          </p:nvPr>
        </p:nvSpPr>
        <p:spPr>
          <a:xfrm>
            <a:off x="516733" y="1418228"/>
            <a:ext cx="8101012" cy="3682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ts val="1800"/>
              </a:lnSpc>
              <a:spcBef>
                <a:spcPts val="448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любое время по заявлению отказаться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от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ЭС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и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воспользоваться натуральным обеспечением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или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компенсацией;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  <a:p>
            <a:pPr marL="342900" lvl="0" indent="-342900" algn="l" rtl="0">
              <a:lnSpc>
                <a:spcPts val="1800"/>
              </a:lnSpc>
              <a:spcBef>
                <a:spcPts val="448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доплатить за счет собственных средств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за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более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функциональное </a:t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изделие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такого же вида;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  <a:p>
            <a:pPr marL="342900" lvl="0" indent="-342900" algn="l" rtl="0">
              <a:lnSpc>
                <a:spcPts val="1800"/>
              </a:lnSpc>
              <a:spcBef>
                <a:spcPts val="448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в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озвратить ТСР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;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  <a:p>
            <a:pPr marL="342900" lvl="0" indent="-342900" algn="l" rtl="0">
              <a:lnSpc>
                <a:spcPts val="1800"/>
              </a:lnSpc>
              <a:spcBef>
                <a:spcPts val="448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использовать ЭС на всей территории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Российской Федерации </a:t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независимо от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региона проживания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2600"/>
            <a:ext cx="900112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516733" y="452067"/>
            <a:ext cx="8101012" cy="93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Calibri"/>
              <a:buNone/>
            </a:pPr>
            <a:r>
              <a:rPr lang="ru-RU" sz="2500" b="1" dirty="0" smtClean="0">
                <a:solidFill>
                  <a:srgbClr val="207282"/>
                </a:solidFill>
                <a:latin typeface="Georgia" pitchFamily="18" charset="0"/>
              </a:rPr>
              <a:t/>
            </a:r>
            <a:br>
              <a:rPr lang="ru-RU" sz="2500" b="1" dirty="0" smtClean="0">
                <a:solidFill>
                  <a:srgbClr val="207282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Как </a:t>
            </a:r>
            <a:r>
              <a:rPr lang="ru-RU" sz="2200" dirty="0">
                <a:solidFill>
                  <a:srgbClr val="207282"/>
                </a:solidFill>
                <a:latin typeface="Georgia" pitchFamily="18" charset="0"/>
              </a:rPr>
              <a:t>работает </a:t>
            </a: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электронный </a:t>
            </a:r>
            <a:r>
              <a:rPr lang="ru-RU" sz="2200" dirty="0">
                <a:solidFill>
                  <a:srgbClr val="207282"/>
                </a:solidFill>
                <a:latin typeface="Georgia" pitchFamily="18" charset="0"/>
              </a:rPr>
              <a:t>сертификат?</a:t>
            </a:r>
            <a:endParaRPr sz="2200" dirty="0">
              <a:solidFill>
                <a:srgbClr val="207282"/>
              </a:solidFill>
              <a:latin typeface="Georgia" pitchFamily="18" charset="0"/>
            </a:endParaRPr>
          </a:p>
        </p:txBody>
      </p:sp>
      <p:sp>
        <p:nvSpPr>
          <p:cNvPr id="175" name="Google Shape;175;p23"/>
          <p:cNvSpPr txBox="1">
            <a:spLocks noGrp="1"/>
          </p:cNvSpPr>
          <p:nvPr>
            <p:ph type="body" idx="1"/>
          </p:nvPr>
        </p:nvSpPr>
        <p:spPr>
          <a:xfrm>
            <a:off x="516733" y="1635394"/>
            <a:ext cx="8101012" cy="3682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Деньги от Фонда социального страхования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поступают </a:t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на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карту МИР, но не напрямую,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а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резервируются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Федеральном Казначействе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до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момента покупки. 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  <a:p>
            <a:pPr marL="342900" lvl="0" indent="-342900" algn="l" rtl="0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Как только происходит транзакция по карте,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казначейство </a:t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перечисляет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деньги продавцу.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  <a:p>
            <a:pPr marL="342900" lvl="0">
              <a:lnSpc>
                <a:spcPts val="1800"/>
              </a:lnSpc>
              <a:spcBef>
                <a:spcPts val="400"/>
              </a:spcBef>
              <a:buClr>
                <a:srgbClr val="17365D"/>
              </a:buClr>
              <a:buSzPts val="2000"/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Если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выбрано ТСР по цене, превышающей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номинал </a:t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сертификата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можно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оплатить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покупку средствами ЭС,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доплатив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из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собственных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средств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разницу до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фактической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стоимости. </a:t>
            </a:r>
            <a:endParaRPr lang="ru-RU" sz="1400" dirty="0">
              <a:solidFill>
                <a:schemeClr val="tx1"/>
              </a:solidFill>
              <a:latin typeface="Georgia" pitchFamily="18" charset="0"/>
            </a:endParaRPr>
          </a:p>
          <a:p>
            <a:pPr marL="342900" lvl="0" indent="-342900" algn="l" rtl="0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Изделие должно соответствовать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ИПРА.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title"/>
          </p:nvPr>
        </p:nvSpPr>
        <p:spPr>
          <a:xfrm>
            <a:off x="507208" y="594942"/>
            <a:ext cx="8101012" cy="62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Calibri"/>
              <a:buNone/>
            </a:pPr>
            <a:r>
              <a:rPr lang="ru-RU" sz="2500" b="1" dirty="0" smtClean="0">
                <a:solidFill>
                  <a:srgbClr val="207282"/>
                </a:solidFill>
                <a:latin typeface="Georgia" pitchFamily="18" charset="0"/>
              </a:rPr>
              <a:t/>
            </a:r>
            <a:br>
              <a:rPr lang="ru-RU" sz="2500" b="1" dirty="0" smtClean="0">
                <a:solidFill>
                  <a:srgbClr val="207282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Какие </a:t>
            </a:r>
            <a:r>
              <a:rPr lang="ru-RU" sz="2200" dirty="0">
                <a:solidFill>
                  <a:srgbClr val="207282"/>
                </a:solidFill>
                <a:latin typeface="Georgia" pitchFamily="18" charset="0"/>
              </a:rPr>
              <a:t>ТСР </a:t>
            </a: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можно приобрести с </a:t>
            </a:r>
            <a:r>
              <a:rPr lang="ru-RU" sz="2200" dirty="0">
                <a:solidFill>
                  <a:srgbClr val="207282"/>
                </a:solidFill>
                <a:latin typeface="Georgia" pitchFamily="18" charset="0"/>
              </a:rPr>
              <a:t>использованием ЭС?</a:t>
            </a:r>
            <a:r>
              <a:rPr lang="ru-RU" sz="2200" b="1" dirty="0">
                <a:solidFill>
                  <a:srgbClr val="207282"/>
                </a:solidFill>
                <a:latin typeface="Georgia" pitchFamily="18" charset="0"/>
              </a:rPr>
              <a:t> </a:t>
            </a:r>
            <a:endParaRPr sz="2200" b="1" dirty="0">
              <a:solidFill>
                <a:srgbClr val="207282"/>
              </a:solidFill>
              <a:latin typeface="Georgia" pitchFamily="18" charset="0"/>
            </a:endParaRPr>
          </a:p>
        </p:txBody>
      </p:sp>
      <p:sp>
        <p:nvSpPr>
          <p:cNvPr id="181" name="Google Shape;181;p24"/>
          <p:cNvSpPr txBox="1">
            <a:spLocks noGrp="1"/>
          </p:cNvSpPr>
          <p:nvPr>
            <p:ph type="body" idx="1"/>
          </p:nvPr>
        </p:nvSpPr>
        <p:spPr>
          <a:xfrm>
            <a:off x="516733" y="1641246"/>
            <a:ext cx="6693692" cy="787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320"/>
              </a:spcBef>
              <a:spcAft>
                <a:spcPts val="0"/>
              </a:spcAft>
              <a:buClr>
                <a:srgbClr val="17365D"/>
              </a:buClr>
              <a:buSzPts val="1600"/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Каталог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ТСР можно посмотреть на сайте ФСС </a:t>
            </a:r>
            <a:r>
              <a:rPr lang="ru-RU" sz="1400" u="sng" dirty="0">
                <a:solidFill>
                  <a:schemeClr val="tx1"/>
                </a:solidFill>
                <a:latin typeface="Georgia" pitchFamily="18" charset="0"/>
                <a:hlinkClick r:id="rId3"/>
              </a:rPr>
              <a:t>https://ktsr.fss.ru</a:t>
            </a:r>
            <a:r>
              <a:rPr lang="ru-RU" sz="1400" u="sng" dirty="0" smtClean="0">
                <a:solidFill>
                  <a:schemeClr val="tx1"/>
                </a:solidFill>
                <a:latin typeface="Georgia" pitchFamily="18" charset="0"/>
                <a:hlinkClick r:id="rId3"/>
              </a:rPr>
              <a:t>/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82" name="Google Shape;18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208" y="2035060"/>
            <a:ext cx="7507287" cy="29837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76250" y="5143500"/>
            <a:ext cx="7897812" cy="436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/>
          <p:nvPr/>
        </p:nvSpPr>
        <p:spPr>
          <a:xfrm>
            <a:off x="354010" y="1863147"/>
            <a:ext cx="5789615" cy="3570288"/>
          </a:xfrm>
          <a:prstGeom prst="roundRect">
            <a:avLst>
              <a:gd name="adj" fmla="val 16667"/>
            </a:avLst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171450" marR="0" lvl="0" indent="-171450" algn="l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Трости опорные и тактильные, костыли, опоры,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поручни</a:t>
            </a:r>
            <a:endParaRPr lang="en-US" dirty="0" smtClean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100"/>
              <a:buFont typeface="Wingdings" panose="05000000000000000000" pitchFamily="2" charset="2"/>
              <a:buChar char="Ø"/>
            </a:pPr>
            <a:endParaRPr dirty="0">
              <a:solidFill>
                <a:schemeClr val="tx1"/>
              </a:solidFill>
              <a:latin typeface="Georgia" pitchFamily="18" charset="0"/>
            </a:endParaRPr>
          </a:p>
          <a:p>
            <a:pPr marL="171450" marR="0" lvl="0" indent="-171450" algn="l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Кресла-коляски с ручным приводом (комнатные, прогулочные,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</a:b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активного типа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), с электроприводом и аккумуляторные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батареи к 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ним,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малогабаритные</a:t>
            </a:r>
            <a:endParaRPr lang="en-US" dirty="0" smtClean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  <a:p>
            <a:pPr marL="171450" lvl="0" indent="-171450">
              <a:lnSpc>
                <a:spcPts val="400"/>
              </a:lnSpc>
              <a:buClr>
                <a:srgbClr val="17365D"/>
              </a:buClr>
              <a:buSzPts val="1100"/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171450" marR="0" lvl="0" indent="-171450" algn="l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Протезы 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и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ортезы</a:t>
            </a:r>
            <a:endParaRPr lang="en-US" dirty="0" smtClean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  <a:p>
            <a:pPr marL="171450" lvl="0" indent="-171450">
              <a:lnSpc>
                <a:spcPts val="400"/>
              </a:lnSpc>
              <a:buClr>
                <a:srgbClr val="17365D"/>
              </a:buClr>
              <a:buSzPts val="1100"/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171450" marR="0" lvl="0" indent="-171450" algn="l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200"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Ортопедическая обувь</a:t>
            </a:r>
            <a:endParaRPr lang="en-US" dirty="0" smtClean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  <a:p>
            <a:pPr marL="171450" lvl="0" indent="-171450">
              <a:lnSpc>
                <a:spcPts val="400"/>
              </a:lnSpc>
              <a:buClr>
                <a:srgbClr val="17365D"/>
              </a:buClr>
              <a:buSzPts val="1100"/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171450" marR="0" lvl="0" indent="-171450" algn="l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200"/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Противопролежневые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матрацы и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подушки</a:t>
            </a:r>
            <a:endParaRPr lang="en-US" dirty="0" smtClean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  <a:p>
            <a:pPr marL="171450" lvl="0" indent="-171450">
              <a:lnSpc>
                <a:spcPts val="400"/>
              </a:lnSpc>
              <a:buClr>
                <a:srgbClr val="17365D"/>
              </a:buClr>
              <a:buSzPts val="1100"/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171450" marR="0" lvl="0" indent="-171450" algn="l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200"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Приспособления 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для одевания, раздевания и захвата предметов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.</a:t>
            </a:r>
            <a:endParaRPr lang="en-US" dirty="0" smtClean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  <a:p>
            <a:pPr marL="171450" lvl="0" indent="-171450">
              <a:lnSpc>
                <a:spcPts val="400"/>
              </a:lnSpc>
              <a:buClr>
                <a:srgbClr val="17365D"/>
              </a:buClr>
              <a:buSzPts val="1100"/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171450" marR="0" lvl="0" indent="-171450" algn="l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200"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Специальная одежда</a:t>
            </a:r>
            <a:endParaRPr lang="en-US" dirty="0" smtClean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  <a:p>
            <a:pPr marL="171450" lvl="0" indent="-171450">
              <a:lnSpc>
                <a:spcPts val="400"/>
              </a:lnSpc>
              <a:buClr>
                <a:srgbClr val="17365D"/>
              </a:buClr>
              <a:buSzPts val="1100"/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171450" marR="0" lvl="0" indent="-171450" algn="l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200"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Абсорбирующее 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белье,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подгузники</a:t>
            </a:r>
            <a:endParaRPr lang="en-US" dirty="0" smtClean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  <a:p>
            <a:pPr marL="171450" lvl="0" indent="-171450">
              <a:lnSpc>
                <a:spcPts val="400"/>
              </a:lnSpc>
              <a:buClr>
                <a:srgbClr val="17365D"/>
              </a:buClr>
              <a:buSzPts val="1100"/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171450" marR="0" lvl="0" indent="-171450" algn="l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200"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Кресла-стулья 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с санитарным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оснащением</a:t>
            </a:r>
          </a:p>
          <a:p>
            <a:pPr marL="171450" marR="0" lvl="0" indent="-171450" algn="l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200"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Другие изделия</a:t>
            </a:r>
            <a:endParaRPr lang="en-US" dirty="0" smtClean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5879275" y="1933967"/>
            <a:ext cx="3177852" cy="3374891"/>
          </a:xfrm>
          <a:prstGeom prst="roundRect">
            <a:avLst>
              <a:gd name="adj" fmla="val 16667"/>
            </a:avLst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600"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Ремонт ТСР</a:t>
            </a:r>
            <a:endParaRPr lang="en-US" dirty="0" smtClean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  <a:p>
            <a:pPr marL="171450" lvl="0" indent="-171450">
              <a:lnSpc>
                <a:spcPts val="400"/>
              </a:lnSpc>
              <a:buClr>
                <a:srgbClr val="17365D"/>
              </a:buClr>
              <a:buSzPts val="1100"/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171450" indent="-171450">
              <a:lnSpc>
                <a:spcPts val="400"/>
              </a:lnSpc>
              <a:buClr>
                <a:srgbClr val="17365D"/>
              </a:buClr>
              <a:buSzPts val="1100"/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171450" lvl="0" indent="-171450">
              <a:lnSpc>
                <a:spcPts val="400"/>
              </a:lnSpc>
              <a:buClr>
                <a:srgbClr val="17365D"/>
              </a:buClr>
              <a:buSzPts val="1100"/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285750" marR="0" lvl="0" indent="-285750" algn="l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600"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Индивидуальное </a:t>
            </a:r>
            <a:b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</a:b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изготовление ТСР</a:t>
            </a:r>
            <a:endParaRPr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171450" indent="-171450">
              <a:lnSpc>
                <a:spcPts val="400"/>
              </a:lnSpc>
              <a:buClr>
                <a:srgbClr val="17365D"/>
              </a:buClr>
              <a:buSzPts val="1100"/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171450" indent="-171450">
              <a:lnSpc>
                <a:spcPts val="400"/>
              </a:lnSpc>
              <a:buClr>
                <a:srgbClr val="17365D"/>
              </a:buClr>
              <a:buSzPts val="1100"/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171450" lvl="0" indent="-171450">
              <a:lnSpc>
                <a:spcPts val="400"/>
              </a:lnSpc>
              <a:buClr>
                <a:srgbClr val="17365D"/>
              </a:buClr>
              <a:buSzPts val="1100"/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285750" marR="0" lvl="0" indent="-285750" algn="l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600"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Подбор </a:t>
            </a:r>
            <a:b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</a:b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и 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настройка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ТСР</a:t>
            </a:r>
            <a:endParaRPr dirty="0">
              <a:solidFill>
                <a:schemeClr val="tx1"/>
              </a:solidFill>
              <a:latin typeface="Georgia" pitchFamily="18" charset="0"/>
            </a:endParaRPr>
          </a:p>
          <a:p>
            <a:pPr marL="0" marR="0" lvl="0" indent="0" algn="ctr" rtl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80;p24"/>
          <p:cNvSpPr txBox="1">
            <a:spLocks noGrp="1"/>
          </p:cNvSpPr>
          <p:nvPr>
            <p:ph type="title"/>
          </p:nvPr>
        </p:nvSpPr>
        <p:spPr>
          <a:xfrm>
            <a:off x="507208" y="594942"/>
            <a:ext cx="8101012" cy="62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Calibri"/>
              <a:buNone/>
            </a:pPr>
            <a:r>
              <a:rPr lang="ru-RU" sz="2500" b="1" dirty="0" smtClean="0">
                <a:solidFill>
                  <a:srgbClr val="207282"/>
                </a:solidFill>
                <a:latin typeface="Georgia" pitchFamily="18" charset="0"/>
              </a:rPr>
              <a:t/>
            </a:r>
            <a:br>
              <a:rPr lang="ru-RU" sz="2500" b="1" dirty="0" smtClean="0">
                <a:solidFill>
                  <a:srgbClr val="207282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Какие </a:t>
            </a:r>
            <a:r>
              <a:rPr lang="ru-RU" sz="2200" dirty="0">
                <a:solidFill>
                  <a:srgbClr val="207282"/>
                </a:solidFill>
                <a:latin typeface="Georgia" pitchFamily="18" charset="0"/>
              </a:rPr>
              <a:t>ТСР </a:t>
            </a: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можно </a:t>
            </a:r>
            <a:r>
              <a:rPr lang="ru-RU" sz="2200" dirty="0">
                <a:solidFill>
                  <a:srgbClr val="207282"/>
                </a:solidFill>
                <a:latin typeface="Georgia" pitchFamily="18" charset="0"/>
              </a:rPr>
              <a:t>приобрести </a:t>
            </a: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с </a:t>
            </a:r>
            <a:r>
              <a:rPr lang="ru-RU" sz="2200" dirty="0">
                <a:solidFill>
                  <a:srgbClr val="207282"/>
                </a:solidFill>
                <a:latin typeface="Georgia" pitchFamily="18" charset="0"/>
              </a:rPr>
              <a:t>использованием ЭС? </a:t>
            </a:r>
            <a:endParaRPr sz="2200" dirty="0">
              <a:solidFill>
                <a:srgbClr val="207282"/>
              </a:solidFill>
              <a:latin typeface="Georgia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93738" y="1924050"/>
            <a:ext cx="4754562" cy="0"/>
          </a:xfrm>
          <a:prstGeom prst="line">
            <a:avLst/>
          </a:prstGeom>
          <a:ln w="12700">
            <a:solidFill>
              <a:srgbClr val="2F90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912223" y="1924050"/>
            <a:ext cx="2276475" cy="0"/>
          </a:xfrm>
          <a:prstGeom prst="line">
            <a:avLst/>
          </a:prstGeom>
          <a:ln w="12700">
            <a:solidFill>
              <a:srgbClr val="2F90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Google Shape;188;p25"/>
          <p:cNvSpPr>
            <a:spLocks noGrp="1"/>
          </p:cNvSpPr>
          <p:nvPr>
            <p:ph type="body" idx="1"/>
          </p:nvPr>
        </p:nvSpPr>
        <p:spPr>
          <a:xfrm>
            <a:off x="627063" y="1619250"/>
            <a:ext cx="1596679" cy="312738"/>
          </a:xfrm>
          <a:prstGeom prst="roundRect">
            <a:avLst>
              <a:gd name="adj" fmla="val 9523"/>
            </a:avLst>
          </a:prstGeom>
          <a:solidFill>
            <a:srgbClr val="2F909D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45700" rIns="91425" bIns="45700" anchor="ctr" anchorCtr="0">
            <a:norm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125"/>
              <a:buNone/>
            </a:pPr>
            <a:r>
              <a:rPr lang="ru-RU" sz="1500" b="1">
                <a:solidFill>
                  <a:schemeClr val="bg1"/>
                </a:solidFill>
                <a:latin typeface="Georgia" pitchFamily="18" charset="0"/>
                <a:sym typeface="Calibri"/>
              </a:rPr>
              <a:t>Товары </a:t>
            </a:r>
            <a:endParaRPr sz="1500" b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9" name="Google Shape;189;p25"/>
          <p:cNvSpPr/>
          <p:nvPr/>
        </p:nvSpPr>
        <p:spPr>
          <a:xfrm>
            <a:off x="5879275" y="1619250"/>
            <a:ext cx="1528373" cy="312738"/>
          </a:xfrm>
          <a:prstGeom prst="roundRect">
            <a:avLst>
              <a:gd name="adj" fmla="val 16667"/>
            </a:avLst>
          </a:prstGeom>
          <a:solidFill>
            <a:srgbClr val="2F909D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>
                <a:solidFill>
                  <a:schemeClr val="bg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Услуги</a:t>
            </a:r>
            <a:endParaRPr sz="1500" b="1">
              <a:solidFill>
                <a:schemeClr val="bg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title"/>
          </p:nvPr>
        </p:nvSpPr>
        <p:spPr>
          <a:xfrm>
            <a:off x="516733" y="347292"/>
            <a:ext cx="6493667" cy="93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Calibri"/>
              <a:buNone/>
            </a:pPr>
            <a:r>
              <a:rPr lang="ru-RU" sz="2600" b="1" dirty="0" smtClean="0">
                <a:solidFill>
                  <a:srgbClr val="207282"/>
                </a:solidFill>
                <a:latin typeface="Georgia" pitchFamily="18" charset="0"/>
              </a:rPr>
              <a:t/>
            </a:r>
            <a:br>
              <a:rPr lang="ru-RU" sz="2600" b="1" dirty="0" smtClean="0">
                <a:solidFill>
                  <a:srgbClr val="207282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Как </a:t>
            </a:r>
            <a:r>
              <a:rPr lang="ru-RU" sz="2200" dirty="0">
                <a:solidFill>
                  <a:srgbClr val="207282"/>
                </a:solidFill>
                <a:latin typeface="Georgia" pitchFamily="18" charset="0"/>
              </a:rPr>
              <a:t>воспользоваться сервисом?</a:t>
            </a:r>
            <a:endParaRPr sz="2200" dirty="0">
              <a:solidFill>
                <a:srgbClr val="207282"/>
              </a:solidFill>
              <a:latin typeface="Georgia" pitchFamily="18" charset="0"/>
            </a:endParaRPr>
          </a:p>
        </p:txBody>
      </p:sp>
      <p:sp>
        <p:nvSpPr>
          <p:cNvPr id="197" name="Google Shape;197;p26"/>
          <p:cNvSpPr txBox="1">
            <a:spLocks noGrp="1"/>
          </p:cNvSpPr>
          <p:nvPr>
            <p:ph type="body" idx="1"/>
          </p:nvPr>
        </p:nvSpPr>
        <p:spPr>
          <a:xfrm>
            <a:off x="1400175" y="1456506"/>
            <a:ext cx="6956244" cy="3994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rt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200"/>
              <a:buChar char="•"/>
            </a:pPr>
            <a:r>
              <a:rPr lang="ru-RU" sz="1300" b="1" dirty="0">
                <a:solidFill>
                  <a:schemeClr val="tx1"/>
                </a:solidFill>
                <a:latin typeface="Georgia" pitchFamily="18" charset="0"/>
              </a:rPr>
              <a:t>Найдите в «Каталоге технических средств реабилитации» </a:t>
            </a:r>
            <a:r>
              <a:rPr lang="en-US" sz="1300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13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Georgia" pitchFamily="18" charset="0"/>
              </a:rPr>
              <a:t>на </a:t>
            </a:r>
            <a:r>
              <a:rPr lang="ru-RU" sz="1300" b="1" dirty="0">
                <a:solidFill>
                  <a:schemeClr val="tx1"/>
                </a:solidFill>
                <a:latin typeface="Georgia" pitchFamily="18" charset="0"/>
              </a:rPr>
              <a:t>сайте ФСС необходимый товар</a:t>
            </a:r>
            <a:endParaRPr sz="1300" b="1" dirty="0">
              <a:solidFill>
                <a:schemeClr val="tx1"/>
              </a:solidFill>
              <a:latin typeface="Georgia" pitchFamily="18" charset="0"/>
            </a:endParaRPr>
          </a:p>
          <a:p>
            <a:pPr marL="342900" lvl="0" indent="-266700" rtl="0">
              <a:lnSpc>
                <a:spcPts val="11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300" b="1" dirty="0">
              <a:solidFill>
                <a:schemeClr val="tx1"/>
              </a:solidFill>
              <a:latin typeface="Georgia" pitchFamily="18" charset="0"/>
            </a:endParaRPr>
          </a:p>
          <a:p>
            <a:pPr marL="342900" lvl="0" indent="-342900" rtl="0">
              <a:lnSpc>
                <a:spcPts val="1500"/>
              </a:lnSpc>
              <a:spcBef>
                <a:spcPts val="240"/>
              </a:spcBef>
              <a:spcAft>
                <a:spcPts val="0"/>
              </a:spcAft>
              <a:buClr>
                <a:srgbClr val="17365D"/>
              </a:buClr>
              <a:buSzPts val="1200"/>
              <a:buChar char="•"/>
            </a:pPr>
            <a:r>
              <a:rPr lang="ru-RU" sz="1300" b="1" dirty="0" smtClean="0">
                <a:solidFill>
                  <a:schemeClr val="tx1"/>
                </a:solidFill>
                <a:latin typeface="Georgia" pitchFamily="18" charset="0"/>
              </a:rPr>
              <a:t>Выбрав </a:t>
            </a:r>
            <a:r>
              <a:rPr lang="ru-RU" sz="1300" b="1" dirty="0">
                <a:solidFill>
                  <a:schemeClr val="tx1"/>
                </a:solidFill>
                <a:latin typeface="Georgia" pitchFamily="18" charset="0"/>
              </a:rPr>
              <a:t>изделие в «Каталоге технических средств </a:t>
            </a:r>
            <a:r>
              <a:rPr lang="ru-RU" sz="1300" b="1" dirty="0" smtClean="0">
                <a:solidFill>
                  <a:schemeClr val="tx1"/>
                </a:solidFill>
                <a:latin typeface="Georgia" pitchFamily="18" charset="0"/>
              </a:rPr>
              <a:t>реабилитации»</a:t>
            </a:r>
            <a:r>
              <a:rPr lang="en-US" sz="1300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13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Georgia" pitchFamily="18" charset="0"/>
              </a:rPr>
              <a:t>в </a:t>
            </a:r>
            <a:r>
              <a:rPr lang="ru-RU" sz="1300" b="1" dirty="0">
                <a:solidFill>
                  <a:schemeClr val="tx1"/>
                </a:solidFill>
                <a:latin typeface="Georgia" pitchFamily="18" charset="0"/>
              </a:rPr>
              <a:t>разделе «карточка товара</a:t>
            </a:r>
            <a:r>
              <a:rPr lang="ru-RU" sz="1300" b="1" dirty="0" smtClean="0">
                <a:solidFill>
                  <a:schemeClr val="tx1"/>
                </a:solidFill>
                <a:latin typeface="Georgia" pitchFamily="18" charset="0"/>
              </a:rPr>
              <a:t>»:</a:t>
            </a:r>
            <a:endParaRPr lang="en-US" sz="13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342900" lvl="0" indent="-342900" rtl="0">
              <a:lnSpc>
                <a:spcPts val="500"/>
              </a:lnSpc>
              <a:spcBef>
                <a:spcPts val="240"/>
              </a:spcBef>
              <a:spcAft>
                <a:spcPts val="0"/>
              </a:spcAft>
              <a:buClr>
                <a:srgbClr val="17365D"/>
              </a:buClr>
              <a:buSzPts val="1200"/>
              <a:buChar char="•"/>
            </a:pPr>
            <a:endParaRPr lang="en-US" sz="13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0" lvl="0" indent="0" rtl="0">
              <a:lnSpc>
                <a:spcPts val="1500"/>
              </a:lnSpc>
              <a:spcBef>
                <a:spcPts val="240"/>
              </a:spcBef>
              <a:spcAft>
                <a:spcPts val="0"/>
              </a:spcAft>
              <a:buClr>
                <a:srgbClr val="17365D"/>
              </a:buClr>
              <a:buSzPts val="1200"/>
              <a:buNone/>
            </a:pP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</a:rPr>
              <a:t>-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</a:rPr>
              <a:t>Найдите </a:t>
            </a:r>
            <a:r>
              <a:rPr lang="ru-RU" sz="1300" dirty="0">
                <a:solidFill>
                  <a:schemeClr val="tx1"/>
                </a:solidFill>
                <a:latin typeface="Georgia" pitchFamily="18" charset="0"/>
              </a:rPr>
              <a:t>поставщиков средств реабилитации в своем городе на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</a:rPr>
              <a:t>карте</a:t>
            </a: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</a:rPr>
              <a:t>или </a:t>
            </a:r>
            <a:r>
              <a:rPr lang="ru-RU" sz="1300" dirty="0" err="1">
                <a:solidFill>
                  <a:schemeClr val="tx1"/>
                </a:solidFill>
                <a:latin typeface="Georgia" pitchFamily="18" charset="0"/>
              </a:rPr>
              <a:t>online</a:t>
            </a:r>
            <a:r>
              <a:rPr lang="ru-RU" sz="13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13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</a:rPr>
              <a:t>  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</a:rPr>
              <a:t>поставщиков, </a:t>
            </a:r>
            <a:r>
              <a:rPr lang="ru-RU" sz="1300" dirty="0">
                <a:solidFill>
                  <a:schemeClr val="tx1"/>
                </a:solidFill>
                <a:latin typeface="Georgia" pitchFamily="18" charset="0"/>
              </a:rPr>
              <a:t>осуществляющих доставку по вашему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</a:rPr>
              <a:t>адресу</a:t>
            </a:r>
            <a:endParaRPr lang="en-US" sz="13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0" indent="0">
              <a:lnSpc>
                <a:spcPts val="1500"/>
              </a:lnSpc>
              <a:spcBef>
                <a:spcPts val="240"/>
              </a:spcBef>
              <a:buClr>
                <a:srgbClr val="17365D"/>
              </a:buClr>
              <a:buSzPts val="1200"/>
              <a:buNone/>
            </a:pP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</a:rPr>
              <a:t>-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</a:rPr>
              <a:t>Сравните цены на необходимый товар в таблице «Ценовые предложения».</a:t>
            </a:r>
            <a:endParaRPr lang="en-US" sz="13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0" lvl="0" indent="0" rtl="0">
              <a:lnSpc>
                <a:spcPts val="1500"/>
              </a:lnSpc>
              <a:spcBef>
                <a:spcPts val="240"/>
              </a:spcBef>
              <a:spcAft>
                <a:spcPts val="0"/>
              </a:spcAft>
              <a:buClr>
                <a:srgbClr val="17365D"/>
              </a:buClr>
              <a:buSzPts val="1200"/>
              <a:buNone/>
            </a:pP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</a:rPr>
              <a:t>-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</a:rPr>
              <a:t>Узнайте текущую предельную стоимость электронного сертификата на данный</a:t>
            </a: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13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</a:rPr>
              <a:t>  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</a:rPr>
              <a:t>товар в конкретном регионе</a:t>
            </a: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13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</a:rPr>
              <a:t>-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</a:rPr>
              <a:t>Узнайте сколько вы получите при оформлении компенсации на данный товар </a:t>
            </a: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13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</a:rPr>
              <a:t>  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</a:rPr>
              <a:t>в конкретном регионе</a:t>
            </a:r>
            <a:endParaRPr sz="13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342900" lvl="0" indent="-266700">
              <a:lnSpc>
                <a:spcPts val="1100"/>
              </a:lnSpc>
              <a:spcBef>
                <a:spcPts val="240"/>
              </a:spcBef>
              <a:buSzPts val="1200"/>
              <a:buNone/>
            </a:pPr>
            <a:endParaRPr lang="ru-RU" sz="13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342900" lvl="0" indent="-342900" rtl="0">
              <a:lnSpc>
                <a:spcPts val="1500"/>
              </a:lnSpc>
              <a:spcBef>
                <a:spcPts val="240"/>
              </a:spcBef>
              <a:spcAft>
                <a:spcPts val="0"/>
              </a:spcAft>
              <a:buClr>
                <a:srgbClr val="17365D"/>
              </a:buClr>
              <a:buSzPts val="1200"/>
              <a:buChar char="•"/>
            </a:pPr>
            <a:r>
              <a:rPr lang="ru-RU" sz="1300" b="1" dirty="0" smtClean="0">
                <a:solidFill>
                  <a:schemeClr val="tx1"/>
                </a:solidFill>
                <a:latin typeface="Georgia" pitchFamily="18" charset="0"/>
              </a:rPr>
              <a:t>Примите </a:t>
            </a:r>
            <a:r>
              <a:rPr lang="ru-RU" sz="1300" b="1" dirty="0">
                <a:solidFill>
                  <a:schemeClr val="tx1"/>
                </a:solidFill>
                <a:latin typeface="Georgia" pitchFamily="18" charset="0"/>
              </a:rPr>
              <a:t>решение о необходимости оформления сертификата.</a:t>
            </a:r>
            <a:endParaRPr sz="1300" b="1" dirty="0">
              <a:solidFill>
                <a:schemeClr val="tx1"/>
              </a:solidFill>
              <a:latin typeface="Georgia" pitchFamily="18" charset="0"/>
            </a:endParaRPr>
          </a:p>
          <a:p>
            <a:pPr marL="342900" lvl="0" indent="-266700">
              <a:lnSpc>
                <a:spcPts val="1100"/>
              </a:lnSpc>
              <a:spcBef>
                <a:spcPts val="240"/>
              </a:spcBef>
              <a:buSzPts val="1200"/>
              <a:buNone/>
            </a:pPr>
            <a:endParaRPr lang="ru-RU" sz="13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342900" lvl="0" indent="-342900" rtl="0">
              <a:lnSpc>
                <a:spcPts val="1500"/>
              </a:lnSpc>
              <a:spcBef>
                <a:spcPts val="240"/>
              </a:spcBef>
              <a:spcAft>
                <a:spcPts val="0"/>
              </a:spcAft>
              <a:buClr>
                <a:srgbClr val="17365D"/>
              </a:buClr>
              <a:buSzPts val="1200"/>
              <a:buChar char="•"/>
            </a:pPr>
            <a:r>
              <a:rPr lang="ru-RU" sz="1300" b="1" dirty="0" smtClean="0">
                <a:solidFill>
                  <a:schemeClr val="tx1"/>
                </a:solidFill>
                <a:latin typeface="Georgia" pitchFamily="18" charset="0"/>
              </a:rPr>
              <a:t>Подайте </a:t>
            </a:r>
            <a:r>
              <a:rPr lang="ru-RU" sz="1300" b="1" dirty="0">
                <a:solidFill>
                  <a:schemeClr val="tx1"/>
                </a:solidFill>
                <a:latin typeface="Georgia" pitchFamily="18" charset="0"/>
              </a:rPr>
              <a:t>заявление на сертификат в сети интернет через </a:t>
            </a:r>
            <a:r>
              <a:rPr lang="ru-RU" sz="1300" b="1" dirty="0" err="1">
                <a:solidFill>
                  <a:schemeClr val="tx1"/>
                </a:solidFill>
                <a:latin typeface="Georgia" pitchFamily="18" charset="0"/>
              </a:rPr>
              <a:t>госуслуги</a:t>
            </a:r>
            <a:r>
              <a:rPr lang="ru-RU" sz="1300" b="1" dirty="0">
                <a:solidFill>
                  <a:schemeClr val="tx1"/>
                </a:solidFill>
                <a:latin typeface="Georgia" pitchFamily="18" charset="0"/>
              </a:rPr>
              <a:t> или </a:t>
            </a:r>
            <a:r>
              <a:rPr lang="ru-RU" sz="1300" b="1" dirty="0" err="1">
                <a:solidFill>
                  <a:schemeClr val="tx1"/>
                </a:solidFill>
                <a:latin typeface="Georgia" pitchFamily="18" charset="0"/>
              </a:rPr>
              <a:t>очно</a:t>
            </a:r>
            <a:r>
              <a:rPr lang="ru-RU" sz="1300" b="1" dirty="0">
                <a:solidFill>
                  <a:schemeClr val="tx1"/>
                </a:solidFill>
                <a:latin typeface="Georgia" pitchFamily="18" charset="0"/>
              </a:rPr>
              <a:t> в территориальном органе ФСС, либо через МФЦ.</a:t>
            </a:r>
            <a:endParaRPr sz="13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98" name="Google Shape;19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695" y="3986836"/>
            <a:ext cx="667088" cy="52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7810" y="4537493"/>
            <a:ext cx="615909" cy="53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0125" y="2040735"/>
            <a:ext cx="720100" cy="535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3619" y="1403167"/>
            <a:ext cx="720100" cy="534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0504"/>
            <a:ext cx="9001126" cy="505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" name="Google Shape;206;p27"/>
          <p:cNvSpPr txBox="1">
            <a:spLocks noGrp="1"/>
          </p:cNvSpPr>
          <p:nvPr>
            <p:ph type="title"/>
          </p:nvPr>
        </p:nvSpPr>
        <p:spPr>
          <a:xfrm>
            <a:off x="526258" y="290142"/>
            <a:ext cx="8101012" cy="107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Calibri"/>
              <a:buNone/>
            </a:pPr>
            <a:r>
              <a:rPr lang="ru-RU" sz="2500" b="1" dirty="0" smtClean="0">
                <a:solidFill>
                  <a:srgbClr val="207282"/>
                </a:solidFill>
                <a:latin typeface="Georgia" pitchFamily="18" charset="0"/>
              </a:rPr>
              <a:t/>
            </a:r>
            <a:br>
              <a:rPr lang="ru-RU" sz="2500" b="1" dirty="0" smtClean="0">
                <a:solidFill>
                  <a:srgbClr val="207282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Что </a:t>
            </a:r>
            <a:r>
              <a:rPr lang="ru-RU" sz="2200" dirty="0">
                <a:solidFill>
                  <a:srgbClr val="207282"/>
                </a:solidFill>
                <a:latin typeface="Georgia" pitchFamily="18" charset="0"/>
              </a:rPr>
              <a:t>нужно </a:t>
            </a: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для </a:t>
            </a:r>
            <a:r>
              <a:rPr lang="ru-RU" sz="2200" dirty="0">
                <a:solidFill>
                  <a:srgbClr val="207282"/>
                </a:solidFill>
                <a:latin typeface="Georgia" pitchFamily="18" charset="0"/>
              </a:rPr>
              <a:t>оформления ЭС? </a:t>
            </a:r>
            <a:endParaRPr sz="2200" dirty="0">
              <a:solidFill>
                <a:srgbClr val="207282"/>
              </a:solidFill>
              <a:latin typeface="Georgia" pitchFamily="18" charset="0"/>
            </a:endParaRPr>
          </a:p>
        </p:txBody>
      </p:sp>
      <p:sp>
        <p:nvSpPr>
          <p:cNvPr id="210" name="Google Shape;210;p27"/>
          <p:cNvSpPr/>
          <p:nvPr/>
        </p:nvSpPr>
        <p:spPr>
          <a:xfrm>
            <a:off x="2331261" y="2875642"/>
            <a:ext cx="3250389" cy="1171576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00" b="1" dirty="0" smtClean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</a:t>
            </a:r>
            <a:r>
              <a:rPr lang="ru-RU" sz="1500" b="1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Оформить карту МИР </a:t>
            </a:r>
            <a:endParaRPr lang="en-US" sz="1500" b="1" dirty="0" smtClean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</a:t>
            </a:r>
            <a:r>
              <a:rPr lang="ru-RU" sz="1500" b="1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в </a:t>
            </a:r>
            <a:r>
              <a:rPr lang="ru-RU" sz="1500" b="1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отделении </a:t>
            </a:r>
            <a:endParaRPr lang="en-US" sz="1500" b="1" dirty="0" smtClean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</a:t>
            </a:r>
            <a:r>
              <a:rPr lang="ru-RU" sz="1500" b="1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банка </a:t>
            </a:r>
            <a:endParaRPr sz="1500" b="1" dirty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99219">
            <a:off x="4295776" y="3643454"/>
            <a:ext cx="1832782" cy="11276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10;p27"/>
          <p:cNvSpPr/>
          <p:nvPr/>
        </p:nvSpPr>
        <p:spPr>
          <a:xfrm>
            <a:off x="2331260" y="1650226"/>
            <a:ext cx="3250389" cy="740157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00" b="1" dirty="0" smtClean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  <a:p>
            <a:pPr lvl="0">
              <a:lnSpc>
                <a:spcPts val="1800"/>
              </a:lnSpc>
            </a:pPr>
            <a:r>
              <a:rPr lang="en-US" sz="1500" b="1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</a:t>
            </a:r>
            <a:r>
              <a:rPr lang="ru-RU" sz="1500" b="1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Внести ТСР в ИПРА</a:t>
            </a:r>
            <a:endParaRPr sz="1500" b="1" dirty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923151" y="851545"/>
            <a:ext cx="7144643" cy="36163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ts val="2067"/>
              </a:lnSpc>
            </a:pPr>
            <a:r>
              <a:rPr lang="ru-RU" sz="2200" dirty="0">
                <a:solidFill>
                  <a:srgbClr val="207282"/>
                </a:solidFill>
                <a:latin typeface="Georgia" pitchFamily="18" charset="0"/>
                <a:cs typeface="Arial" panose="020B0604020202020204" pitchFamily="34" charset="0"/>
              </a:rPr>
              <a:t>Порядок приобретения ТСР с использованием ЭС</a:t>
            </a:r>
          </a:p>
        </p:txBody>
      </p:sp>
      <p:sp>
        <p:nvSpPr>
          <p:cNvPr id="37" name="Стрелка вниз 36"/>
          <p:cNvSpPr/>
          <p:nvPr/>
        </p:nvSpPr>
        <p:spPr>
          <a:xfrm>
            <a:off x="4441593" y="1941590"/>
            <a:ext cx="165858" cy="449587"/>
          </a:xfrm>
          <a:prstGeom prst="downArrow">
            <a:avLst/>
          </a:prstGeom>
          <a:solidFill>
            <a:srgbClr val="71B0B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34">
              <a:latin typeface="Georgia" pitchFamily="18" charset="0"/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4448625" y="2752832"/>
            <a:ext cx="165858" cy="449587"/>
          </a:xfrm>
          <a:prstGeom prst="downArrow">
            <a:avLst/>
          </a:prstGeom>
          <a:solidFill>
            <a:srgbClr val="71B0B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34">
              <a:latin typeface="Georgia" pitchFamily="18" charset="0"/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4455657" y="3604860"/>
            <a:ext cx="165858" cy="449587"/>
          </a:xfrm>
          <a:prstGeom prst="downArrow">
            <a:avLst/>
          </a:prstGeom>
          <a:solidFill>
            <a:srgbClr val="71B0B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34">
              <a:latin typeface="Georgia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914114" y="3209952"/>
            <a:ext cx="3251656" cy="561764"/>
          </a:xfrm>
          <a:prstGeom prst="roundRect">
            <a:avLst/>
          </a:prstGeom>
          <a:solidFill>
            <a:srgbClr val="EEF8F8"/>
          </a:solidFill>
          <a:ln w="28575">
            <a:solidFill>
              <a:srgbClr val="B5D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3156" rtlCol="0" anchor="t"/>
          <a:lstStyle/>
          <a:p>
            <a:pPr algn="ctr"/>
            <a:r>
              <a:rPr lang="ru-RU" sz="1181" dirty="0">
                <a:solidFill>
                  <a:schemeClr val="tx1"/>
                </a:solidFill>
                <a:latin typeface="Georgia" pitchFamily="18" charset="0"/>
              </a:rPr>
              <a:t>Письменное уведомление инвалида </a:t>
            </a:r>
            <a:br>
              <a:rPr lang="ru-RU" sz="118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181" dirty="0">
                <a:solidFill>
                  <a:schemeClr val="tx1"/>
                </a:solidFill>
                <a:latin typeface="Georgia" pitchFamily="18" charset="0"/>
              </a:rPr>
              <a:t>с выпиской из реестра – в течение </a:t>
            </a:r>
            <a:r>
              <a:rPr lang="ru-RU" sz="1181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 дней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857857" y="1558638"/>
            <a:ext cx="3341668" cy="522554"/>
          </a:xfrm>
          <a:prstGeom prst="roundRect">
            <a:avLst/>
          </a:prstGeom>
          <a:solidFill>
            <a:srgbClr val="EEF8F8"/>
          </a:solidFill>
          <a:ln w="28575">
            <a:solidFill>
              <a:srgbClr val="B5D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3156" rtlCol="0" anchor="t"/>
          <a:lstStyle/>
          <a:p>
            <a:pPr algn="ctr">
              <a:lnSpc>
                <a:spcPts val="1329"/>
              </a:lnSpc>
            </a:pPr>
            <a:r>
              <a:rPr lang="ru-RU" sz="1181" dirty="0">
                <a:solidFill>
                  <a:schemeClr val="tx1"/>
                </a:solidFill>
                <a:latin typeface="Georgia" pitchFamily="18" charset="0"/>
              </a:rPr>
              <a:t>Оформить заявление в отделении ФСС, </a:t>
            </a:r>
            <a:br>
              <a:rPr lang="ru-RU" sz="118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181" dirty="0">
                <a:solidFill>
                  <a:schemeClr val="tx1"/>
                </a:solidFill>
                <a:latin typeface="Georgia" pitchFamily="18" charset="0"/>
              </a:rPr>
              <a:t>МФЦ или через портал </a:t>
            </a:r>
            <a:r>
              <a:rPr lang="ru-RU" sz="1181" dirty="0" err="1">
                <a:solidFill>
                  <a:schemeClr val="tx1"/>
                </a:solidFill>
                <a:latin typeface="Georgia" pitchFamily="18" charset="0"/>
              </a:rPr>
              <a:t>Госуслуг</a:t>
            </a:r>
            <a:endParaRPr lang="ru-RU" sz="118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082885" y="2413649"/>
            <a:ext cx="2902863" cy="533902"/>
          </a:xfrm>
          <a:prstGeom prst="roundRect">
            <a:avLst/>
          </a:prstGeom>
          <a:solidFill>
            <a:srgbClr val="3C959E"/>
          </a:solidFill>
          <a:ln w="28575">
            <a:solidFill>
              <a:srgbClr val="3C95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56" tIns="53156" rtlCol="0" anchor="t"/>
          <a:lstStyle/>
          <a:p>
            <a:pPr algn="ctr"/>
            <a:r>
              <a:rPr lang="ru-RU" sz="1181" dirty="0">
                <a:solidFill>
                  <a:schemeClr val="bg1"/>
                </a:solidFill>
                <a:latin typeface="Georgia" pitchFamily="18" charset="0"/>
              </a:rPr>
              <a:t>Рассмотрение заявления – </a:t>
            </a:r>
            <a:r>
              <a:rPr lang="ru-RU" sz="1181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1181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181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5</a:t>
            </a:r>
            <a:r>
              <a:rPr lang="ru-RU" sz="1181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181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рабочих дней </a:t>
            </a:r>
            <a:r>
              <a:rPr lang="ru-RU" sz="1181" dirty="0">
                <a:solidFill>
                  <a:schemeClr val="bg1"/>
                </a:solidFill>
                <a:latin typeface="Georgia" pitchFamily="18" charset="0"/>
              </a:rPr>
              <a:t>с подачи заявления</a:t>
            </a:r>
          </a:p>
          <a:p>
            <a:pPr algn="ctr"/>
            <a:endParaRPr lang="ru-RU" sz="1255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sz="1255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914114" y="4064253"/>
            <a:ext cx="3251656" cy="720090"/>
          </a:xfrm>
          <a:prstGeom prst="roundRect">
            <a:avLst/>
          </a:prstGeom>
          <a:solidFill>
            <a:srgbClr val="EEF8F8"/>
          </a:solidFill>
          <a:ln w="28575">
            <a:solidFill>
              <a:srgbClr val="B5D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6578" rtlCol="0" anchor="ctr"/>
          <a:lstStyle/>
          <a:p>
            <a:pPr algn="ctr">
              <a:lnSpc>
                <a:spcPts val="1255"/>
              </a:lnSpc>
            </a:pPr>
            <a:r>
              <a:rPr lang="ru-RU" sz="1107" dirty="0">
                <a:solidFill>
                  <a:schemeClr val="tx1"/>
                </a:solidFill>
                <a:latin typeface="Georgia" pitchFamily="18" charset="0"/>
              </a:rPr>
              <a:t>Покупка ТСР с использованием ЭС </a:t>
            </a:r>
            <a:br>
              <a:rPr lang="ru-RU" sz="1107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107" dirty="0">
                <a:solidFill>
                  <a:schemeClr val="tx1"/>
                </a:solidFill>
                <a:latin typeface="Georgia" pitchFamily="18" charset="0"/>
              </a:rPr>
              <a:t>в магазинах, которые подключены </a:t>
            </a:r>
            <a:br>
              <a:rPr lang="ru-RU" sz="1107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107" dirty="0">
                <a:solidFill>
                  <a:schemeClr val="tx1"/>
                </a:solidFill>
                <a:latin typeface="Georgia" pitchFamily="18" charset="0"/>
              </a:rPr>
              <a:t>к национальной системе платежных карт</a:t>
            </a:r>
          </a:p>
        </p:txBody>
      </p:sp>
      <p:grpSp>
        <p:nvGrpSpPr>
          <p:cNvPr id="60" name="Группа 59"/>
          <p:cNvGrpSpPr/>
          <p:nvPr/>
        </p:nvGrpSpPr>
        <p:grpSpPr>
          <a:xfrm>
            <a:off x="931757" y="2804344"/>
            <a:ext cx="2163729" cy="762034"/>
            <a:chOff x="1493520" y="3204547"/>
            <a:chExt cx="2930765" cy="103217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3" name="Равнобедренный треугольник 52"/>
            <p:cNvSpPr/>
            <p:nvPr/>
          </p:nvSpPr>
          <p:spPr>
            <a:xfrm rot="3398703" flipH="1">
              <a:off x="3519556" y="2676383"/>
              <a:ext cx="376565" cy="1432893"/>
            </a:xfrm>
            <a:prstGeom prst="triangle">
              <a:avLst>
                <a:gd name="adj" fmla="val 42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7"/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1493520" y="3235733"/>
              <a:ext cx="1905000" cy="1000987"/>
              <a:chOff x="1215016" y="3219491"/>
              <a:chExt cx="1963102" cy="1031467"/>
            </a:xfrm>
            <a:grpFill/>
          </p:grpSpPr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1215016" y="3219491"/>
                <a:ext cx="1963102" cy="103146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7" dirty="0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347159" y="3366704"/>
                <a:ext cx="1788097" cy="809036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181"/>
                  </a:lnSpc>
                </a:pPr>
                <a:r>
                  <a:rPr lang="ru-RU" sz="1107" i="1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Паллиативный пациент —</a:t>
                </a:r>
              </a:p>
              <a:p>
                <a:pPr>
                  <a:lnSpc>
                    <a:spcPts val="1403"/>
                  </a:lnSpc>
                </a:pPr>
                <a:r>
                  <a:rPr lang="ru-RU" sz="1107" b="1" i="1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3 дня!</a:t>
                </a:r>
              </a:p>
            </p:txBody>
          </p:sp>
        </p:grpSp>
      </p:grpSp>
      <p:sp>
        <p:nvSpPr>
          <p:cNvPr id="55" name="Прямоугольник 54"/>
          <p:cNvSpPr/>
          <p:nvPr/>
        </p:nvSpPr>
        <p:spPr>
          <a:xfrm>
            <a:off x="534441" y="1563627"/>
            <a:ext cx="2154645" cy="1020128"/>
          </a:xfrm>
          <a:prstGeom prst="rect">
            <a:avLst/>
          </a:prstGeom>
          <a:solidFill>
            <a:srgbClr val="F5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34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14465" y="1693175"/>
            <a:ext cx="1753812" cy="802784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>
              <a:lnSpc>
                <a:spcPts val="1181"/>
              </a:lnSpc>
            </a:pPr>
            <a:r>
              <a:rPr lang="en-US" sz="1107" b="1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ru-RU" sz="1107" b="1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ПРЕДВАРИТЕЛЬНО:</a:t>
            </a:r>
          </a:p>
          <a:p>
            <a:pPr>
              <a:lnSpc>
                <a:spcPts val="886"/>
              </a:lnSpc>
            </a:pPr>
            <a:endParaRPr lang="ru-RU" sz="1107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10969" indent="-210969">
              <a:lnSpc>
                <a:spcPts val="1181"/>
              </a:lnSpc>
            </a:pPr>
            <a:r>
              <a:rPr lang="ru-RU" sz="1107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- Оформить карту МИР</a:t>
            </a:r>
          </a:p>
          <a:p>
            <a:pPr marL="210969" indent="-210969">
              <a:lnSpc>
                <a:spcPts val="591"/>
              </a:lnSpc>
            </a:pPr>
            <a:r>
              <a:rPr lang="ru-RU" sz="1107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marL="210969" indent="-210969">
              <a:lnSpc>
                <a:spcPts val="1034"/>
              </a:lnSpc>
            </a:pPr>
            <a:r>
              <a:rPr lang="ru-RU" sz="1107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- ТСР должно быть </a:t>
            </a:r>
            <a:endParaRPr lang="en-US" sz="1107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10969" indent="-210969">
              <a:lnSpc>
                <a:spcPts val="1034"/>
              </a:lnSpc>
            </a:pPr>
            <a:r>
              <a:rPr lang="en-US" sz="1107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  </a:t>
            </a:r>
            <a:r>
              <a:rPr lang="ru-RU" sz="1107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внесено в ИПРА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6170153" y="3605758"/>
            <a:ext cx="2414670" cy="738374"/>
            <a:chOff x="8403176" y="2420938"/>
            <a:chExt cx="3270664" cy="1000125"/>
          </a:xfrm>
        </p:grpSpPr>
        <p:sp>
          <p:nvSpPr>
            <p:cNvPr id="57" name="Равнобедренный треугольник 56"/>
            <p:cNvSpPr/>
            <p:nvPr/>
          </p:nvSpPr>
          <p:spPr>
            <a:xfrm rot="14475014" flipH="1">
              <a:off x="8747119" y="2665953"/>
              <a:ext cx="391150" cy="1079035"/>
            </a:xfrm>
            <a:prstGeom prst="triangle">
              <a:avLst>
                <a:gd name="adj" fmla="val 4242"/>
              </a:avLst>
            </a:prstGeom>
            <a:solidFill>
              <a:srgbClr val="C9D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7"/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9083040" y="2420938"/>
              <a:ext cx="2590800" cy="1000125"/>
            </a:xfrm>
            <a:prstGeom prst="roundRect">
              <a:avLst/>
            </a:prstGeom>
            <a:solidFill>
              <a:srgbClr val="C9D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7" dirty="0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9220201" y="2519952"/>
              <a:ext cx="2453639" cy="802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329"/>
                </a:lnSpc>
              </a:pPr>
              <a:r>
                <a:rPr lang="ru-RU" sz="1107" i="1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Каталог товаров </a:t>
              </a:r>
              <a:br>
                <a:rPr lang="ru-RU" sz="1107" i="1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</a:br>
              <a:r>
                <a:rPr lang="ru-RU" sz="1107" i="1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и где купить</a:t>
              </a:r>
              <a:r>
                <a:rPr lang="en-US" sz="1107" i="1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r>
                <a:rPr lang="en-US" sz="1107" b="1" i="1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https://ktsr.fss.ru/</a:t>
              </a:r>
              <a:endParaRPr lang="ru-RU" sz="1107" b="1" i="1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136398" y="1676142"/>
            <a:ext cx="2448425" cy="776347"/>
            <a:chOff x="8357455" y="2192338"/>
            <a:chExt cx="3316385" cy="1051560"/>
          </a:xfrm>
        </p:grpSpPr>
        <p:sp>
          <p:nvSpPr>
            <p:cNvPr id="46" name="Равнобедренный треугольник 45"/>
            <p:cNvSpPr/>
            <p:nvPr/>
          </p:nvSpPr>
          <p:spPr>
            <a:xfrm rot="16660521" flipH="1">
              <a:off x="8701398" y="2163033"/>
              <a:ext cx="391150" cy="1079035"/>
            </a:xfrm>
            <a:prstGeom prst="triangle">
              <a:avLst>
                <a:gd name="adj" fmla="val 4242"/>
              </a:avLst>
            </a:prstGeom>
            <a:solidFill>
              <a:srgbClr val="C9D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7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9083040" y="2192338"/>
              <a:ext cx="2590800" cy="1051560"/>
            </a:xfrm>
            <a:prstGeom prst="roundRect">
              <a:avLst/>
            </a:prstGeom>
            <a:solidFill>
              <a:srgbClr val="C9D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7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9220199" y="2350406"/>
              <a:ext cx="2453639" cy="802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55"/>
                </a:lnSpc>
              </a:pPr>
              <a:r>
                <a:rPr lang="ru-RU" sz="1107" i="1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Инвалидом либо</a:t>
              </a:r>
              <a:r>
                <a:rPr lang="en-US" sz="1107" i="1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r>
                <a:rPr lang="ru-RU" sz="1107" i="1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лицом,</a:t>
              </a:r>
              <a:r>
                <a:rPr lang="en-US" sz="1107" i="1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r>
                <a:rPr lang="ru-RU" sz="1107" i="1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представляющим его интересы</a:t>
              </a:r>
            </a:p>
          </p:txBody>
        </p:sp>
      </p:grpSp>
      <p:cxnSp>
        <p:nvCxnSpPr>
          <p:cNvPr id="62" name="Прямая соединительная линия 61"/>
          <p:cNvCxnSpPr/>
          <p:nvPr/>
        </p:nvCxnSpPr>
        <p:spPr>
          <a:xfrm>
            <a:off x="705892" y="1877027"/>
            <a:ext cx="187898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3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58465"/>
            <a:ext cx="9001125" cy="506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CustomShape 1"/>
          <p:cNvSpPr/>
          <p:nvPr/>
        </p:nvSpPr>
        <p:spPr>
          <a:xfrm>
            <a:off x="4005557" y="1726788"/>
            <a:ext cx="4034675" cy="14815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445" tIns="33223" rIns="66445" bIns="33223"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Georgia" pitchFamily="18" charset="0"/>
              </a:rPr>
              <a:t>Информационный проект </a:t>
            </a:r>
            <a:br>
              <a:rPr lang="ru-RU" dirty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>Благотворительного фонда помощи хосписам «Вера» о паллиативной помощи</a:t>
            </a:r>
          </a:p>
          <a:p>
            <a:pPr>
              <a:lnSpc>
                <a:spcPct val="100000"/>
              </a:lnSpc>
            </a:pPr>
            <a:endParaRPr lang="ru-RU" sz="1034" dirty="0">
              <a:latin typeface="Georgia" pitchFamily="18" charset="0"/>
            </a:endParaRPr>
          </a:p>
          <a:p>
            <a:r>
              <a:rPr lang="ru-RU" sz="1772" dirty="0">
                <a:solidFill>
                  <a:srgbClr val="006766"/>
                </a:solidFill>
                <a:latin typeface="Georgia" pitchFamily="18" charset="0"/>
              </a:rPr>
              <a:t>www.pro-palliativ.ru</a:t>
            </a:r>
          </a:p>
        </p:txBody>
      </p:sp>
      <p:grpSp>
        <p:nvGrpSpPr>
          <p:cNvPr id="20" name="Группа 40"/>
          <p:cNvGrpSpPr>
            <a:grpSpLocks/>
          </p:cNvGrpSpPr>
          <p:nvPr/>
        </p:nvGrpSpPr>
        <p:grpSpPr bwMode="auto">
          <a:xfrm>
            <a:off x="6082802" y="4319530"/>
            <a:ext cx="2305366" cy="622343"/>
            <a:chOff x="4132554" y="-1458559"/>
            <a:chExt cx="4337096" cy="1169439"/>
          </a:xfrm>
        </p:grpSpPr>
        <p:pic>
          <p:nvPicPr>
            <p:cNvPr id="21" name="Рисунок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3443" y="-1458559"/>
              <a:ext cx="1666207" cy="1169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Рисунок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554" y="-1150714"/>
              <a:ext cx="2436604" cy="633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Прямоугольник 14"/>
          <p:cNvSpPr/>
          <p:nvPr/>
        </p:nvSpPr>
        <p:spPr>
          <a:xfrm>
            <a:off x="4005557" y="954231"/>
            <a:ext cx="35766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200" dirty="0">
                <a:solidFill>
                  <a:srgbClr val="006766"/>
                </a:solidFill>
                <a:latin typeface="Georgia" pitchFamily="18" charset="0"/>
              </a:rPr>
              <a:t>Портал «Про паллиатив»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00" y="258465"/>
            <a:ext cx="2819543" cy="506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3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743" y="1"/>
            <a:ext cx="6838495" cy="384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3" name="Google Shape;253;p30"/>
          <p:cNvSpPr txBox="1">
            <a:spLocks noGrp="1"/>
          </p:cNvSpPr>
          <p:nvPr>
            <p:ph type="title"/>
          </p:nvPr>
        </p:nvSpPr>
        <p:spPr>
          <a:xfrm>
            <a:off x="516733" y="347292"/>
            <a:ext cx="4521992" cy="93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Calibri"/>
              <a:buNone/>
            </a:pPr>
            <a:r>
              <a:rPr lang="ru-RU" sz="2600" b="1" dirty="0" smtClean="0">
                <a:solidFill>
                  <a:srgbClr val="207282"/>
                </a:solidFill>
                <a:latin typeface="Georgia" pitchFamily="18" charset="0"/>
              </a:rPr>
              <a:t/>
            </a:r>
            <a:br>
              <a:rPr lang="ru-RU" sz="2600" b="1" dirty="0" smtClean="0">
                <a:solidFill>
                  <a:srgbClr val="207282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Где </a:t>
            </a:r>
            <a:r>
              <a:rPr lang="ru-RU" sz="2200" dirty="0">
                <a:solidFill>
                  <a:srgbClr val="207282"/>
                </a:solidFill>
                <a:latin typeface="Georgia" pitchFamily="18" charset="0"/>
              </a:rPr>
              <a:t>приобрести ТСР? </a:t>
            </a:r>
            <a:endParaRPr sz="2200" dirty="0">
              <a:solidFill>
                <a:srgbClr val="207282"/>
              </a:solidFill>
              <a:latin typeface="Georgia" pitchFamily="18" charset="0"/>
            </a:endParaRPr>
          </a:p>
        </p:txBody>
      </p:sp>
      <p:sp>
        <p:nvSpPr>
          <p:cNvPr id="254" name="Google Shape;254;p30"/>
          <p:cNvSpPr txBox="1">
            <a:spLocks noGrp="1"/>
          </p:cNvSpPr>
          <p:nvPr>
            <p:ph type="body" idx="1"/>
          </p:nvPr>
        </p:nvSpPr>
        <p:spPr>
          <a:xfrm>
            <a:off x="450058" y="1641066"/>
            <a:ext cx="5083967" cy="429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Char char="•"/>
            </a:pP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Можно узнать на сайте ФСС </a:t>
            </a:r>
            <a:r>
              <a:rPr lang="ru-RU" sz="1400" u="sng" dirty="0">
                <a:solidFill>
                  <a:schemeClr val="tx1"/>
                </a:solidFill>
                <a:latin typeface="Georgia" pitchFamily="18" charset="0"/>
                <a:hlinkClick r:id="rId4"/>
              </a:rPr>
              <a:t>https://ktsr.fss.ru/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4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255" name="Google Shape;255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7063" y="2045836"/>
            <a:ext cx="7478712" cy="223587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0"/>
          <p:cNvSpPr/>
          <p:nvPr/>
        </p:nvSpPr>
        <p:spPr>
          <a:xfrm>
            <a:off x="526298" y="4369889"/>
            <a:ext cx="7769977" cy="93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ТСР по электронному сертификату можно купить в магазинах, </a:t>
            </a:r>
            <a:r>
              <a:rPr lang="ru-RU" sz="12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которые подключены к </a:t>
            </a:r>
            <a:r>
              <a:rPr lang="ru-RU" sz="12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национальной системе платежных карт (НСПК). </a:t>
            </a:r>
            <a:endParaRPr lang="ru-RU" sz="1200" dirty="0" smtClean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Если ЭС выдан в </a:t>
            </a:r>
            <a:r>
              <a:rPr lang="ru-RU" sz="12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одном регионе, купить ТСР по нему можно по всей России. </a:t>
            </a:r>
            <a:r>
              <a:rPr lang="ru-RU" sz="12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</a:t>
            </a:r>
            <a:br>
              <a:rPr lang="ru-RU" sz="12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</a:br>
            <a:r>
              <a:rPr lang="ru-RU" sz="12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Купить </a:t>
            </a:r>
            <a:r>
              <a:rPr lang="ru-RU" sz="12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ТСР </a:t>
            </a:r>
            <a:r>
              <a:rPr lang="ru-RU" sz="12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по </a:t>
            </a:r>
            <a:r>
              <a:rPr lang="ru-RU" sz="12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ЭС можно на партнерских </a:t>
            </a:r>
            <a:r>
              <a:rPr lang="ru-RU" sz="1200" dirty="0" err="1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онлайн-площадках</a:t>
            </a:r>
            <a:r>
              <a:rPr lang="ru-RU" sz="12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(OZON)</a:t>
            </a:r>
            <a:endParaRPr sz="1200" dirty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16050"/>
            <a:ext cx="9001124" cy="50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" name="Google Shape;261;p31"/>
          <p:cNvSpPr txBox="1">
            <a:spLocks noGrp="1"/>
          </p:cNvSpPr>
          <p:nvPr>
            <p:ph type="title"/>
          </p:nvPr>
        </p:nvSpPr>
        <p:spPr>
          <a:xfrm>
            <a:off x="526258" y="633042"/>
            <a:ext cx="8101012" cy="93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Calibri"/>
              <a:buNone/>
            </a:pPr>
            <a:r>
              <a:rPr lang="ru-RU" sz="2200" dirty="0">
                <a:solidFill>
                  <a:srgbClr val="207282"/>
                </a:solidFill>
                <a:latin typeface="Georgia" pitchFamily="18" charset="0"/>
              </a:rPr>
              <a:t>Срок действия </a:t>
            </a: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электронного </a:t>
            </a:r>
            <a:r>
              <a:rPr lang="ru-RU" sz="2200" dirty="0">
                <a:solidFill>
                  <a:srgbClr val="207282"/>
                </a:solidFill>
                <a:latin typeface="Georgia" pitchFamily="18" charset="0"/>
              </a:rPr>
              <a:t>сертификата</a:t>
            </a:r>
            <a:endParaRPr sz="2200" dirty="0">
              <a:solidFill>
                <a:srgbClr val="207282"/>
              </a:solidFill>
              <a:latin typeface="Georgia" pitchFamily="18" charset="0"/>
            </a:endParaRPr>
          </a:p>
        </p:txBody>
      </p:sp>
      <p:sp>
        <p:nvSpPr>
          <p:cNvPr id="262" name="Google Shape;262;p31"/>
          <p:cNvSpPr txBox="1">
            <a:spLocks noGrp="1"/>
          </p:cNvSpPr>
          <p:nvPr>
            <p:ph type="body" idx="1"/>
          </p:nvPr>
        </p:nvSpPr>
        <p:spPr>
          <a:xfrm>
            <a:off x="507208" y="1635394"/>
            <a:ext cx="8101012" cy="3682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12 месяцев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  <a:p>
            <a:pPr marL="342900" lvl="0" indent="-342900" algn="l" rtl="0">
              <a:lnSpc>
                <a:spcPts val="18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 для абсорбирующего белья и подгузников – 90 дней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  <a:p>
            <a:pPr marL="342900" lvl="0" indent="-342900" algn="l" rtl="0">
              <a:lnSpc>
                <a:spcPts val="18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при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этом, если срок действия ИПРА или срок проведения </a:t>
            </a:r>
            <a:r>
              <a:rPr lang="en-US" sz="1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реабилитационных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мероприятий по обеспечению </a:t>
            </a:r>
            <a:r>
              <a:rPr lang="en-US" sz="1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данным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видом изделий заканчивается раньше, </a:t>
            </a:r>
            <a:r>
              <a:rPr lang="en-US" sz="1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то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срок действия электронного сертификата </a:t>
            </a:r>
            <a:r>
              <a:rPr lang="en-US" sz="1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будет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соответственно сокращён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  <a:p>
            <a:pPr marL="342900" lvl="0" indent="-342900" algn="l" rtl="0">
              <a:lnSpc>
                <a:spcPts val="18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если не успели потратить ЭС, продлить его не получится, </a:t>
            </a:r>
            <a:r>
              <a:rPr lang="en-US" sz="1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нужно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будет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подать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новое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заявление на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оформление ЭС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"/>
          <p:cNvSpPr txBox="1">
            <a:spLocks noGrp="1"/>
          </p:cNvSpPr>
          <p:nvPr>
            <p:ph type="title"/>
          </p:nvPr>
        </p:nvSpPr>
        <p:spPr>
          <a:xfrm>
            <a:off x="516733" y="633042"/>
            <a:ext cx="8101012" cy="93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Calibri"/>
              <a:buNone/>
            </a:pPr>
            <a:r>
              <a:rPr lang="ru-RU" sz="2200" dirty="0">
                <a:solidFill>
                  <a:srgbClr val="207282"/>
                </a:solidFill>
                <a:latin typeface="Georgia" pitchFamily="18" charset="0"/>
              </a:rPr>
              <a:t>Предельная стоимость ЭС </a:t>
            </a: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/>
            </a:r>
            <a:b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определяется</a:t>
            </a:r>
            <a:endParaRPr sz="2200" dirty="0">
              <a:solidFill>
                <a:srgbClr val="207282"/>
              </a:solidFill>
              <a:latin typeface="Georgia" pitchFamily="18" charset="0"/>
            </a:endParaRPr>
          </a:p>
        </p:txBody>
      </p:sp>
      <p:sp>
        <p:nvSpPr>
          <p:cNvPr id="269" name="Google Shape;269;p32"/>
          <p:cNvSpPr/>
          <p:nvPr/>
        </p:nvSpPr>
        <p:spPr>
          <a:xfrm>
            <a:off x="612023" y="1631553"/>
            <a:ext cx="3960550" cy="1683147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08000" rIns="91425" bIns="45700" anchor="t" anchorCtr="0">
            <a:noAutofit/>
          </a:bodyPr>
          <a:lstStyle/>
          <a:p>
            <a:pPr marL="0" marR="0" lvl="0" indent="0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территориальными </a:t>
            </a:r>
            <a:r>
              <a:rPr lang="ru-RU" sz="13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органами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ФСС</a:t>
            </a:r>
            <a:endParaRPr lang="en-US" sz="1300" dirty="0" smtClean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 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либо </a:t>
            </a:r>
            <a:r>
              <a:rPr lang="ru-RU" sz="13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исполнительным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органом</a:t>
            </a:r>
            <a:endParaRPr lang="en-US" sz="1300" dirty="0" smtClean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 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государственной </a:t>
            </a:r>
            <a:r>
              <a:rPr lang="ru-RU" sz="13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власти субъекта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РФ</a:t>
            </a:r>
            <a:endParaRPr lang="en-US" sz="1300" dirty="0" smtClean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 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в </a:t>
            </a:r>
            <a:r>
              <a:rPr lang="ru-RU" sz="13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случае передачи ему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части</a:t>
            </a:r>
            <a:endParaRPr lang="en-US" sz="1300" dirty="0" smtClean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 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полномочий </a:t>
            </a:r>
            <a:r>
              <a:rPr lang="ru-RU" sz="13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по предоставлению </a:t>
            </a:r>
            <a:endParaRPr lang="en-US" sz="1300" dirty="0" smtClean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 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мер </a:t>
            </a:r>
            <a:r>
              <a:rPr lang="ru-RU" sz="13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социальной защиты</a:t>
            </a:r>
            <a:endParaRPr sz="13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70" name="Google Shape;270;p32"/>
          <p:cNvSpPr/>
          <p:nvPr/>
        </p:nvSpPr>
        <p:spPr>
          <a:xfrm>
            <a:off x="4781550" y="1631553"/>
            <a:ext cx="3679563" cy="1683147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08000" rIns="91425" bIns="45700" anchor="t" anchorCtr="0">
            <a:noAutofit/>
          </a:bodyPr>
          <a:lstStyle/>
          <a:p>
            <a:pPr marL="0" marR="0" lvl="0" indent="0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в </a:t>
            </a:r>
            <a:r>
              <a:rPr lang="ru-RU" sz="13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срок не позднее 1 рабочего дня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,</a:t>
            </a:r>
            <a:endParaRPr lang="en-US" sz="1300" dirty="0" smtClean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 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следующего </a:t>
            </a:r>
            <a:r>
              <a:rPr lang="ru-RU" sz="13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за днем принятия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им</a:t>
            </a:r>
            <a:endParaRPr lang="en-US" sz="1300" dirty="0" smtClean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 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решения </a:t>
            </a:r>
            <a:r>
              <a:rPr lang="ru-RU" sz="13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об обеспечении товаром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,</a:t>
            </a:r>
            <a:endParaRPr lang="en-US" sz="1300" dirty="0" smtClean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 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работой</a:t>
            </a:r>
            <a:r>
              <a:rPr lang="ru-RU" sz="13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, услугой,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приобретаемыми </a:t>
            </a: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/>
            </a:r>
            <a:br>
              <a:rPr lang="en-US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</a:b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 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с </a:t>
            </a:r>
            <a:r>
              <a:rPr lang="ru-RU" sz="13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использованием ЭС</a:t>
            </a:r>
            <a:endParaRPr sz="1300" dirty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2"/>
          <p:cNvSpPr/>
          <p:nvPr/>
        </p:nvSpPr>
        <p:spPr>
          <a:xfrm>
            <a:off x="1002182" y="3419419"/>
            <a:ext cx="5150967" cy="1676456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08000" rIns="91425" bIns="45700" anchor="t" anchorCtr="0">
            <a:noAutofit/>
          </a:bodyPr>
          <a:lstStyle/>
          <a:p>
            <a:pPr marL="0" marR="0" lvl="0" indent="0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по </a:t>
            </a:r>
            <a:r>
              <a:rPr lang="ru-RU" sz="13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результатам последней по времени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осуществления</a:t>
            </a:r>
            <a:endParaRPr lang="en-US" sz="1300" dirty="0" smtClean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 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закупки </a:t>
            </a:r>
            <a:r>
              <a:rPr lang="ru-RU" sz="13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однородных товара, работы, услуги, </a:t>
            </a: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/>
            </a:r>
            <a:br>
              <a:rPr lang="en-US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</a:b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 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приобретаемых </a:t>
            </a:r>
            <a:r>
              <a:rPr lang="ru-RU" sz="13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с использованием электронного </a:t>
            </a:r>
            <a:endParaRPr lang="en-US" sz="1300" dirty="0" smtClean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 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сертификата</a:t>
            </a:r>
            <a:r>
              <a:rPr lang="ru-RU" sz="13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, информация о которой размещена </a:t>
            </a: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/>
            </a:r>
            <a:br>
              <a:rPr lang="en-US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</a:b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 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в </a:t>
            </a:r>
            <a:r>
              <a:rPr lang="ru-RU" sz="13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единой информационной системе в сфере закупок</a:t>
            </a:r>
            <a:endParaRPr sz="13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"/>
          <p:cNvSpPr txBox="1">
            <a:spLocks noGrp="1"/>
          </p:cNvSpPr>
          <p:nvPr>
            <p:ph type="title"/>
          </p:nvPr>
        </p:nvSpPr>
        <p:spPr>
          <a:xfrm>
            <a:off x="530505" y="186117"/>
            <a:ext cx="8101012" cy="99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</a:pPr>
            <a:r>
              <a:rPr lang="ru-RU" sz="2600" b="1" dirty="0" smtClean="0">
                <a:solidFill>
                  <a:srgbClr val="207282"/>
                </a:solidFill>
                <a:latin typeface="Georgia" pitchFamily="18" charset="0"/>
              </a:rPr>
              <a:t/>
            </a:r>
            <a:br>
              <a:rPr lang="ru-RU" sz="2600" b="1" dirty="0" smtClean="0">
                <a:solidFill>
                  <a:srgbClr val="207282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Последняя </a:t>
            </a:r>
            <a:r>
              <a:rPr lang="ru-RU" sz="2200" dirty="0">
                <a:solidFill>
                  <a:srgbClr val="207282"/>
                </a:solidFill>
                <a:latin typeface="Georgia" pitchFamily="18" charset="0"/>
              </a:rPr>
              <a:t>по времени </a:t>
            </a: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закупка</a:t>
            </a:r>
            <a:endParaRPr sz="2200" dirty="0">
              <a:solidFill>
                <a:srgbClr val="207282"/>
              </a:solidFill>
              <a:latin typeface="Georgia" pitchFamily="18" charset="0"/>
            </a:endParaRPr>
          </a:p>
        </p:txBody>
      </p:sp>
      <p:sp>
        <p:nvSpPr>
          <p:cNvPr id="280" name="Google Shape;280;p33"/>
          <p:cNvSpPr/>
          <p:nvPr/>
        </p:nvSpPr>
        <p:spPr>
          <a:xfrm>
            <a:off x="612023" y="2465036"/>
            <a:ext cx="3588502" cy="2160300"/>
          </a:xfrm>
          <a:prstGeom prst="roundRect">
            <a:avLst>
              <a:gd name="adj" fmla="val 16667"/>
            </a:avLst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последняя завершенная процедура осуществления закупки ТСР </a:t>
            </a: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/>
            </a:r>
            <a:br>
              <a:rPr lang="en-US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</a:b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(</a:t>
            </a:r>
            <a:r>
              <a:rPr lang="ru-RU" sz="13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заключенный </a:t>
            </a:r>
            <a:r>
              <a:rPr lang="ru-RU" sz="1300" dirty="0" err="1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госконтракт</a:t>
            </a:r>
            <a:r>
              <a:rPr lang="ru-RU" sz="13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, </a:t>
            </a: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/>
            </a:r>
            <a:br>
              <a:rPr lang="en-US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</a:b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обязательства </a:t>
            </a:r>
            <a:r>
              <a:rPr lang="ru-RU" sz="13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по которому исполнены сторонами контракта в полном объеме </a:t>
            </a: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/>
            </a:r>
            <a:br>
              <a:rPr lang="en-US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</a:b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на </a:t>
            </a:r>
            <a:r>
              <a:rPr lang="ru-RU" sz="13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дату подачи инвалидом </a:t>
            </a: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/>
            </a:r>
            <a:br>
              <a:rPr lang="en-US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</a:b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(</a:t>
            </a:r>
            <a:r>
              <a:rPr lang="ru-RU" sz="13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лицом, представляющим его интересы) заявления об обеспечении ТСР с использованием ЭС)</a:t>
            </a:r>
            <a:endParaRPr sz="1300" dirty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3"/>
          <p:cNvSpPr/>
          <p:nvPr/>
        </p:nvSpPr>
        <p:spPr>
          <a:xfrm>
            <a:off x="4276724" y="2465036"/>
            <a:ext cx="4200526" cy="2160300"/>
          </a:xfrm>
          <a:prstGeom prst="roundRect">
            <a:avLst>
              <a:gd name="adj" fmla="val 16667"/>
            </a:avLst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последняя процедура осуществления закупки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ТСР</a:t>
            </a:r>
            <a:r>
              <a:rPr lang="ru-RU" sz="13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, по результатам которой заключен </a:t>
            </a:r>
            <a:r>
              <a:rPr lang="ru-RU" sz="1300" dirty="0" err="1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госконтракт</a:t>
            </a:r>
            <a:r>
              <a:rPr lang="ru-RU" sz="13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и </a:t>
            </a:r>
            <a:r>
              <a:rPr lang="ru-RU" sz="13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в рамках исполнения этого </a:t>
            </a:r>
            <a:r>
              <a:rPr lang="ru-RU" sz="1300" dirty="0" err="1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госконтракта</a:t>
            </a:r>
            <a:r>
              <a:rPr lang="ru-RU" sz="13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</a:t>
            </a:r>
            <a:r>
              <a:rPr lang="ru-RU" sz="1300" b="1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поставщиком осуществлена </a:t>
            </a:r>
            <a:r>
              <a:rPr lang="ru-RU" sz="1300" b="1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не </a:t>
            </a:r>
            <a:r>
              <a:rPr lang="ru-RU" sz="1300" b="1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менее чем одна поставка </a:t>
            </a:r>
            <a:r>
              <a:rPr lang="ru-RU" sz="1300" b="1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ТСР</a:t>
            </a:r>
            <a:r>
              <a:rPr lang="en-US" sz="1300" b="1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</a:t>
            </a:r>
            <a:r>
              <a:rPr lang="ru-RU" sz="1300" b="1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(</a:t>
            </a:r>
            <a:r>
              <a:rPr lang="ru-RU" sz="1300" b="1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подписан акт и </a:t>
            </a:r>
            <a:r>
              <a:rPr lang="ru-RU" sz="1300" b="1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проведена оплата</a:t>
            </a:r>
            <a:r>
              <a:rPr lang="ru-RU" sz="1300" b="1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) в течение </a:t>
            </a:r>
            <a:r>
              <a:rPr lang="ru-RU" sz="1300" b="1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60 </a:t>
            </a:r>
            <a:r>
              <a:rPr lang="ru-RU" sz="1300" b="1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календарных дней </a:t>
            </a:r>
            <a:r>
              <a:rPr lang="ru-RU" sz="1300" b="1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до </a:t>
            </a:r>
            <a:r>
              <a:rPr lang="ru-RU" sz="1300" b="1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даты подачи </a:t>
            </a:r>
            <a:r>
              <a:rPr lang="ru-RU" sz="1300" b="1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заявления</a:t>
            </a: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об </a:t>
            </a:r>
            <a:r>
              <a:rPr lang="ru-RU" sz="13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обеспечении ТСР </a:t>
            </a:r>
            <a:r>
              <a:rPr lang="en-US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/>
            </a:r>
            <a:br>
              <a:rPr lang="en-US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</a:b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с </a:t>
            </a:r>
            <a:r>
              <a:rPr lang="ru-RU" sz="13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использованием ЭС</a:t>
            </a:r>
            <a:endParaRPr sz="1300" dirty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3"/>
          <p:cNvSpPr/>
          <p:nvPr/>
        </p:nvSpPr>
        <p:spPr>
          <a:xfrm>
            <a:off x="2169955" y="1724025"/>
            <a:ext cx="373219" cy="91520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BD5DD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3"/>
          <p:cNvSpPr/>
          <p:nvPr/>
        </p:nvSpPr>
        <p:spPr>
          <a:xfrm>
            <a:off x="612022" y="4629422"/>
            <a:ext cx="801949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Comic Sans MS"/>
                <a:cs typeface="Comic Sans MS"/>
                <a:sym typeface="Comic Sans MS"/>
              </a:rPr>
              <a:t>Постановление Правительства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Comic Sans MS"/>
                <a:cs typeface="Comic Sans MS"/>
                <a:sym typeface="Comic Sans MS"/>
              </a:rPr>
              <a:t>РФ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Comic Sans MS"/>
                <a:cs typeface="Comic Sans MS"/>
                <a:sym typeface="Comic Sans MS"/>
              </a:rPr>
              <a:t>от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Comic Sans MS"/>
                <a:cs typeface="Comic Sans MS"/>
                <a:sym typeface="Comic Sans MS"/>
              </a:rPr>
              <a:t>29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Comic Sans MS"/>
                <a:cs typeface="Comic Sans MS"/>
                <a:sym typeface="Comic Sans MS"/>
              </a:rPr>
              <a:t>апреля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Comic Sans MS"/>
                <a:cs typeface="Comic Sans MS"/>
                <a:sym typeface="Comic Sans MS"/>
              </a:rPr>
              <a:t>2021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Comic Sans MS"/>
                <a:cs typeface="Comic Sans MS"/>
                <a:sym typeface="Comic Sans MS"/>
              </a:rPr>
              <a:t>года №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Comic Sans MS"/>
                <a:cs typeface="Comic Sans MS"/>
                <a:sym typeface="Comic Sans MS"/>
              </a:rPr>
              <a:t>678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  <a:p>
            <a:pPr marL="0" marR="0" lvl="0" indent="0" algn="l" rtl="0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  <a:ea typeface="Comic Sans MS"/>
              <a:cs typeface="Comic Sans MS"/>
              <a:sym typeface="Comic Sans MS"/>
            </a:endParaRPr>
          </a:p>
          <a:p>
            <a:pPr lvl="0">
              <a:lnSpc>
                <a:spcPts val="1100"/>
              </a:lnSpc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Comic Sans MS"/>
                <a:cs typeface="Comic Sans MS"/>
                <a:sym typeface="Comic Sans MS"/>
              </a:rPr>
              <a:t>«Об утверждении Правил определения предельной стоимости единицы отдельного вида товара, работы, услуги, приобретаемых с использованием электронного сертификата за счет средств федерального бюджета и бюджета Фонда социального страхования Российской Федерации» 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" name="Google Shape;282;p33"/>
          <p:cNvSpPr/>
          <p:nvPr/>
        </p:nvSpPr>
        <p:spPr>
          <a:xfrm>
            <a:off x="5894230" y="1724025"/>
            <a:ext cx="373219" cy="91520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BD5DD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3"/>
          <p:cNvSpPr/>
          <p:nvPr/>
        </p:nvSpPr>
        <p:spPr>
          <a:xfrm>
            <a:off x="612021" y="1343278"/>
            <a:ext cx="3540879" cy="885338"/>
          </a:xfrm>
          <a:prstGeom prst="roundRect">
            <a:avLst>
              <a:gd name="adj" fmla="val 16667"/>
            </a:avLst>
          </a:prstGeom>
          <a:solidFill>
            <a:srgbClr val="2F909D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720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Действие 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правила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приостановлено до </a:t>
            </a:r>
            <a:r>
              <a:rPr lang="ru-RU" b="1" dirty="0">
                <a:solidFill>
                  <a:schemeClr val="bg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1 января 2023 года</a:t>
            </a:r>
            <a:endParaRPr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79" name="Google Shape;279;p33"/>
          <p:cNvSpPr/>
          <p:nvPr/>
        </p:nvSpPr>
        <p:spPr>
          <a:xfrm>
            <a:off x="4324350" y="1343278"/>
            <a:ext cx="3943350" cy="885339"/>
          </a:xfrm>
          <a:prstGeom prst="roundRect">
            <a:avLst>
              <a:gd name="adj" fmla="val 16667"/>
            </a:avLst>
          </a:prstGeom>
          <a:solidFill>
            <a:srgbClr val="2F909D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720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Правило применяется 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Georgia" pitchFamily="18" charset="0"/>
                <a:ea typeface="Calibri"/>
                <a:cs typeface="Calibri"/>
                <a:sym typeface="Calibri"/>
              </a:rPr>
            </a:br>
            <a:r>
              <a:rPr lang="ru-RU" b="1" dirty="0" smtClean="0">
                <a:solidFill>
                  <a:schemeClr val="bg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до </a:t>
            </a:r>
            <a:r>
              <a:rPr lang="ru-RU" b="1" dirty="0">
                <a:solidFill>
                  <a:schemeClr val="bg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1 января 2023 года </a:t>
            </a:r>
            <a:endParaRPr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5"/>
          <p:cNvSpPr txBox="1">
            <a:spLocks noGrp="1"/>
          </p:cNvSpPr>
          <p:nvPr>
            <p:ph type="title"/>
          </p:nvPr>
        </p:nvSpPr>
        <p:spPr>
          <a:xfrm>
            <a:off x="531813" y="223466"/>
            <a:ext cx="7850187" cy="171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Calibri"/>
              <a:buNone/>
            </a:pPr>
            <a:r>
              <a:rPr lang="ru-RU" sz="2500" b="1" dirty="0" smtClean="0">
                <a:solidFill>
                  <a:srgbClr val="207282"/>
                </a:solidFill>
                <a:latin typeface="Georgia" pitchFamily="18" charset="0"/>
              </a:rPr>
              <a:t/>
            </a:r>
            <a:br>
              <a:rPr lang="ru-RU" sz="2500" b="1" dirty="0" smtClean="0">
                <a:solidFill>
                  <a:srgbClr val="207282"/>
                </a:solidFill>
                <a:latin typeface="Georgia" pitchFamily="18" charset="0"/>
              </a:rPr>
            </a:br>
            <a:r>
              <a:rPr lang="ru-RU" sz="2500" b="1" dirty="0" smtClean="0">
                <a:solidFill>
                  <a:srgbClr val="207282"/>
                </a:solidFill>
                <a:latin typeface="Georgia" pitchFamily="18" charset="0"/>
              </a:rPr>
              <a:t/>
            </a:r>
            <a:br>
              <a:rPr lang="ru-RU" sz="2500" b="1" dirty="0" smtClean="0">
                <a:solidFill>
                  <a:srgbClr val="207282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Если получателем </a:t>
            </a: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электронного сертификата </a:t>
            </a: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является законный </a:t>
            </a: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представитель</a:t>
            </a:r>
            <a:endParaRPr sz="2200" dirty="0">
              <a:solidFill>
                <a:srgbClr val="207282"/>
              </a:solidFill>
              <a:latin typeface="Georgia" pitchFamily="18" charset="0"/>
            </a:endParaRPr>
          </a:p>
        </p:txBody>
      </p:sp>
      <p:sp>
        <p:nvSpPr>
          <p:cNvPr id="295" name="Google Shape;295;p35"/>
          <p:cNvSpPr txBox="1">
            <a:spLocks noGrp="1"/>
          </p:cNvSpPr>
          <p:nvPr>
            <p:ph type="body" idx="1"/>
          </p:nvPr>
        </p:nvSpPr>
        <p:spPr>
          <a:xfrm>
            <a:off x="516733" y="1635394"/>
            <a:ext cx="8101012" cy="3682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100000"/>
              <a:buChar char="•"/>
            </a:pPr>
            <a:endParaRPr lang="ru-RU" sz="14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342900" lvl="0" indent="-342900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100000"/>
              <a:buChar char="•"/>
            </a:pPr>
            <a:endParaRPr lang="ru-RU" sz="14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342900" lvl="0" indent="-342900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данном случае надо подать заявление на ребенка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и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указать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родителя в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качестве представителя.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Необходимо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указать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карту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МИР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законного представителя и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электронный сертификат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будет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привязан к ней.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  <a:p>
            <a:pPr marL="412750" lvl="0" indent="-285750" rtl="0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endParaRPr sz="1400" dirty="0">
              <a:solidFill>
                <a:schemeClr val="tx1"/>
              </a:solidFill>
              <a:latin typeface="Georgia" pitchFamily="18" charset="0"/>
            </a:endParaRPr>
          </a:p>
          <a:p>
            <a:pPr marL="342900" lvl="0" indent="-342900" rtl="0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Если в семье два ребенка инвалида, которым положена,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например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одно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и то же ТСР, то необходимо подать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два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заявления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на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каждого ребенка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и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указать себя в качестве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представителя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При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этом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заявлениях </a:t>
            </a: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нужно </a:t>
            </a:r>
            <a:r>
              <a:rPr lang="ru-RU" sz="1400" b="1" dirty="0">
                <a:solidFill>
                  <a:schemeClr val="tx1"/>
                </a:solidFill>
                <a:latin typeface="Georgia" pitchFamily="18" charset="0"/>
              </a:rPr>
              <a:t>указать разные </a:t>
            </a: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карты </a:t>
            </a:r>
            <a:r>
              <a:rPr lang="ru-RU" sz="1400" b="1" dirty="0">
                <a:solidFill>
                  <a:schemeClr val="tx1"/>
                </a:solidFill>
                <a:latin typeface="Georgia" pitchFamily="18" charset="0"/>
              </a:rPr>
              <a:t>МИР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так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как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из-за </a:t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технических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ограничений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на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одну карту МИР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нельзя одновременно </a:t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записать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более одного электронного сертификата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на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однотипные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виды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технических средств реабилитации.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1" y="550864"/>
            <a:ext cx="8939244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0" name="Google Shape;300;p36"/>
          <p:cNvSpPr txBox="1">
            <a:spLocks noGrp="1"/>
          </p:cNvSpPr>
          <p:nvPr>
            <p:ph type="title"/>
          </p:nvPr>
        </p:nvSpPr>
        <p:spPr>
          <a:xfrm>
            <a:off x="526258" y="413967"/>
            <a:ext cx="8101012" cy="93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Calibri"/>
              <a:buNone/>
            </a:pPr>
            <a:r>
              <a:rPr lang="ru-RU" sz="2500" b="1" dirty="0" smtClean="0">
                <a:solidFill>
                  <a:srgbClr val="207282"/>
                </a:solidFill>
                <a:latin typeface="Georgia" pitchFamily="18" charset="0"/>
              </a:rPr>
              <a:t/>
            </a:r>
            <a:br>
              <a:rPr lang="ru-RU" sz="2500" b="1" dirty="0" smtClean="0">
                <a:solidFill>
                  <a:srgbClr val="207282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Что </a:t>
            </a:r>
            <a:r>
              <a:rPr lang="ru-RU" sz="2200" dirty="0">
                <a:solidFill>
                  <a:srgbClr val="207282"/>
                </a:solidFill>
                <a:latin typeface="Georgia" pitchFamily="18" charset="0"/>
              </a:rPr>
              <a:t>делать, если не воспользовались электронным сертификатом </a:t>
            </a: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в </a:t>
            </a:r>
            <a:r>
              <a:rPr lang="ru-RU" sz="2200" dirty="0">
                <a:solidFill>
                  <a:srgbClr val="207282"/>
                </a:solidFill>
                <a:latin typeface="Georgia" pitchFamily="18" charset="0"/>
              </a:rPr>
              <a:t>течении </a:t>
            </a: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его </a:t>
            </a:r>
            <a:r>
              <a:rPr lang="ru-RU" sz="2200" dirty="0">
                <a:solidFill>
                  <a:srgbClr val="207282"/>
                </a:solidFill>
                <a:latin typeface="Georgia" pitchFamily="18" charset="0"/>
              </a:rPr>
              <a:t>срока действия? </a:t>
            </a:r>
            <a:endParaRPr sz="2200" dirty="0">
              <a:solidFill>
                <a:srgbClr val="207282"/>
              </a:solidFill>
              <a:latin typeface="Georgia" pitchFamily="18" charset="0"/>
            </a:endParaRPr>
          </a:p>
        </p:txBody>
      </p:sp>
      <p:sp>
        <p:nvSpPr>
          <p:cNvPr id="301" name="Google Shape;301;p36"/>
          <p:cNvSpPr txBox="1">
            <a:spLocks noGrp="1"/>
          </p:cNvSpPr>
          <p:nvPr>
            <p:ph type="body" idx="1"/>
          </p:nvPr>
        </p:nvSpPr>
        <p:spPr>
          <a:xfrm>
            <a:off x="516733" y="2092594"/>
            <a:ext cx="8101012" cy="3682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Нужно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подать новое заявление на обеспечение ТСР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с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использованием электронного сертификата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или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иным способом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заявление на обеспечение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натуральном виде,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заявление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на компенсацию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за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самостоятельно приобретённое ТСР)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536620"/>
            <a:ext cx="8964561" cy="504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6" name="Google Shape;306;p37"/>
          <p:cNvSpPr txBox="1">
            <a:spLocks noGrp="1"/>
          </p:cNvSpPr>
          <p:nvPr>
            <p:ph type="title"/>
          </p:nvPr>
        </p:nvSpPr>
        <p:spPr>
          <a:xfrm>
            <a:off x="526258" y="413967"/>
            <a:ext cx="8101012" cy="148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Calibri"/>
              <a:buNone/>
              <a:tabLst>
                <a:tab pos="4484688" algn="l"/>
              </a:tabLst>
            </a:pPr>
            <a:r>
              <a:rPr lang="ru-RU" sz="2500" b="1" dirty="0" smtClean="0">
                <a:solidFill>
                  <a:srgbClr val="207282"/>
                </a:solidFill>
                <a:latin typeface="Georgia" pitchFamily="18" charset="0"/>
              </a:rPr>
              <a:t/>
            </a:r>
            <a:br>
              <a:rPr lang="ru-RU" sz="2500" b="1" dirty="0" smtClean="0">
                <a:solidFill>
                  <a:srgbClr val="207282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У </a:t>
            </a:r>
            <a:r>
              <a:rPr lang="ru-RU" sz="2200" dirty="0">
                <a:solidFill>
                  <a:srgbClr val="207282"/>
                </a:solidFill>
                <a:latin typeface="Georgia" pitchFamily="18" charset="0"/>
              </a:rPr>
              <a:t>карты МИР, на которую </a:t>
            </a: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записан </a:t>
            </a:r>
            <a:r>
              <a:rPr lang="ru-RU" sz="2200" dirty="0">
                <a:solidFill>
                  <a:srgbClr val="207282"/>
                </a:solidFill>
                <a:latin typeface="Georgia" pitchFamily="18" charset="0"/>
              </a:rPr>
              <a:t>электронный сертификат, </a:t>
            </a: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истёк </a:t>
            </a: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срок </a:t>
            </a:r>
            <a:r>
              <a:rPr lang="ru-RU" sz="2200" dirty="0">
                <a:solidFill>
                  <a:srgbClr val="207282"/>
                </a:solidFill>
                <a:latin typeface="Georgia" pitchFamily="18" charset="0"/>
              </a:rPr>
              <a:t>действия. Что делать?</a:t>
            </a:r>
            <a:endParaRPr sz="2200" dirty="0">
              <a:solidFill>
                <a:srgbClr val="207282"/>
              </a:solidFill>
              <a:latin typeface="Georgia" pitchFamily="18" charset="0"/>
            </a:endParaRPr>
          </a:p>
        </p:txBody>
      </p:sp>
      <p:sp>
        <p:nvSpPr>
          <p:cNvPr id="307" name="Google Shape;307;p37"/>
          <p:cNvSpPr txBox="1">
            <a:spLocks noGrp="1"/>
          </p:cNvSpPr>
          <p:nvPr>
            <p:ph type="body" idx="1"/>
          </p:nvPr>
        </p:nvSpPr>
        <p:spPr>
          <a:xfrm>
            <a:off x="526258" y="2097504"/>
            <a:ext cx="8101012" cy="3682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Нужно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подать заявление на внесение изменений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электронный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сертификат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и указать номер новой действующей карты МИР.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ЭС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с сохранением всей информации прикрепят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к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новой карте МИР.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001124" cy="50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" name="Google Shape;312;p38"/>
          <p:cNvSpPr txBox="1">
            <a:spLocks noGrp="1"/>
          </p:cNvSpPr>
          <p:nvPr>
            <p:ph type="title"/>
          </p:nvPr>
        </p:nvSpPr>
        <p:spPr>
          <a:xfrm>
            <a:off x="516733" y="442542"/>
            <a:ext cx="8101012" cy="93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Calibri"/>
              <a:buNone/>
            </a:pPr>
            <a:r>
              <a:rPr lang="ru-RU" sz="2500" b="1" dirty="0" smtClean="0">
                <a:solidFill>
                  <a:srgbClr val="207282"/>
                </a:solidFill>
                <a:latin typeface="Georgia" pitchFamily="18" charset="0"/>
              </a:rPr>
              <a:t/>
            </a:r>
            <a:br>
              <a:rPr lang="ru-RU" sz="2500" b="1" dirty="0" smtClean="0">
                <a:solidFill>
                  <a:srgbClr val="207282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Возврат товара </a:t>
            </a:r>
            <a:r>
              <a:rPr lang="en-US" sz="2200" dirty="0" smtClean="0">
                <a:solidFill>
                  <a:srgbClr val="207282"/>
                </a:solidFill>
                <a:latin typeface="Georgia" pitchFamily="18" charset="0"/>
              </a:rPr>
              <a:t/>
            </a:r>
            <a:br>
              <a:rPr lang="en-US" sz="2200" dirty="0" smtClean="0">
                <a:solidFill>
                  <a:srgbClr val="207282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по электронному сертификату</a:t>
            </a:r>
            <a:endParaRPr sz="2200" dirty="0">
              <a:solidFill>
                <a:srgbClr val="207282"/>
              </a:solidFill>
              <a:latin typeface="Georgia" pitchFamily="18" charset="0"/>
            </a:endParaRPr>
          </a:p>
        </p:txBody>
      </p:sp>
      <p:sp>
        <p:nvSpPr>
          <p:cNvPr id="313" name="Google Shape;313;p38"/>
          <p:cNvSpPr txBox="1">
            <a:spLocks noGrp="1"/>
          </p:cNvSpPr>
          <p:nvPr>
            <p:ph type="body" idx="1"/>
          </p:nvPr>
        </p:nvSpPr>
        <p:spPr>
          <a:xfrm>
            <a:off x="516733" y="1644919"/>
            <a:ext cx="8101012" cy="3682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100000"/>
              <a:buNone/>
            </a:pP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Возврат происходит в ту торговую точку или торговую сеть, </a:t>
            </a:r>
            <a:r>
              <a:rPr lang="en-US" sz="1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где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было приобретение. Для этого необходимо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предъявить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карту «МИР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».</a:t>
            </a:r>
            <a:endParaRPr lang="en-US" sz="14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0" lvl="0" indent="0" rtl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100000"/>
              <a:buNone/>
            </a:pPr>
            <a:endParaRPr sz="1400" dirty="0">
              <a:solidFill>
                <a:schemeClr val="tx1"/>
              </a:solidFill>
              <a:latin typeface="Georgia" pitchFamily="18" charset="0"/>
            </a:endParaRPr>
          </a:p>
          <a:p>
            <a:pPr marL="0" lvl="0" indent="0" rtl="0">
              <a:lnSpc>
                <a:spcPts val="1800"/>
              </a:lnSpc>
              <a:spcBef>
                <a:spcPts val="444"/>
              </a:spcBef>
              <a:spcAft>
                <a:spcPts val="0"/>
              </a:spcAft>
              <a:buClr>
                <a:srgbClr val="17365D"/>
              </a:buClr>
              <a:buSzPct val="100000"/>
              <a:buNone/>
            </a:pP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Возвращенное количество будет добавлено на сертификат. </a:t>
            </a:r>
            <a:r>
              <a:rPr lang="en-US" sz="1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Если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срок действия сертификата не истек, то снова можно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использовать </a:t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сертификат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для приобретения ТСР.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Срок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действия сертификата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при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возврате не изменяется.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  <a:p>
            <a:pPr marL="0" lvl="0" indent="0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dirty="0">
              <a:solidFill>
                <a:schemeClr val="tx1"/>
              </a:solidFill>
              <a:latin typeface="Georgia" pitchFamily="18" charset="0"/>
            </a:endParaRPr>
          </a:p>
          <a:p>
            <a:pPr marL="0" lvl="0" indent="0" rtl="0">
              <a:lnSpc>
                <a:spcPts val="1200"/>
              </a:lnSpc>
              <a:spcBef>
                <a:spcPts val="222"/>
              </a:spcBef>
              <a:spcAft>
                <a:spcPts val="0"/>
              </a:spcAft>
              <a:buClr>
                <a:srgbClr val="17365D"/>
              </a:buClr>
              <a:buSzPct val="100000"/>
              <a:buNone/>
            </a:pPr>
            <a:r>
              <a:rPr lang="ru-RU" sz="1000" i="1" dirty="0">
                <a:solidFill>
                  <a:schemeClr val="tx1"/>
                </a:solidFill>
                <a:latin typeface="Georgia" pitchFamily="18" charset="0"/>
                <a:ea typeface="Comic Sans MS"/>
                <a:cs typeface="Comic Sans MS"/>
                <a:sym typeface="Comic Sans MS"/>
              </a:rPr>
              <a:t>Исключение: отдельные товары, которые возврату и обмену не подлежат  (см. Постановление Правительства РФ от 31.12.2020 N 2463 "Об утверждении Правил продажи товаров по договору розничной купли-продажи, перечня товаров длительного пользования, на которые не распространяется требование потребителя о безвозмездном предоставлении ему товара, обладающего этими же основными потребительскими свойствами, на период ремонта или замены такого товара, и перечня непродовольственных товаров надлежащего качества, не подлежащих обмену, а также о внесении изменений в некоторые акты Правительства Российской Федерации«)</a:t>
            </a:r>
            <a:endParaRPr sz="1000" i="1" dirty="0">
              <a:solidFill>
                <a:schemeClr val="tx1"/>
              </a:solidFill>
              <a:latin typeface="Georgia" pitchFamily="18" charset="0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536620"/>
            <a:ext cx="8964561" cy="504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" name="Google Shape;318;p39"/>
          <p:cNvSpPr txBox="1">
            <a:spLocks noGrp="1"/>
          </p:cNvSpPr>
          <p:nvPr>
            <p:ph type="title"/>
          </p:nvPr>
        </p:nvSpPr>
        <p:spPr>
          <a:xfrm>
            <a:off x="518638" y="440637"/>
            <a:ext cx="8101012" cy="93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Calibri"/>
              <a:buNone/>
            </a:pPr>
            <a:r>
              <a:rPr lang="ru-RU" sz="2500" b="1" dirty="0" smtClean="0">
                <a:solidFill>
                  <a:srgbClr val="207282"/>
                </a:solidFill>
                <a:latin typeface="Georgia" pitchFamily="18" charset="0"/>
              </a:rPr>
              <a:t/>
            </a:r>
            <a:br>
              <a:rPr lang="ru-RU" sz="2500" b="1" dirty="0" smtClean="0">
                <a:solidFill>
                  <a:srgbClr val="207282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Отказ </a:t>
            </a:r>
            <a:r>
              <a:rPr lang="ru-RU" sz="2200" dirty="0">
                <a:solidFill>
                  <a:srgbClr val="207282"/>
                </a:solidFill>
                <a:latin typeface="Georgia" pitchFamily="18" charset="0"/>
              </a:rPr>
              <a:t>от использования </a:t>
            </a: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электронного </a:t>
            </a:r>
            <a:r>
              <a:rPr lang="ru-RU" sz="2200" dirty="0">
                <a:solidFill>
                  <a:srgbClr val="207282"/>
                </a:solidFill>
                <a:latin typeface="Georgia" pitchFamily="18" charset="0"/>
              </a:rPr>
              <a:t>сертификата  </a:t>
            </a:r>
            <a:endParaRPr sz="2200" dirty="0">
              <a:solidFill>
                <a:srgbClr val="207282"/>
              </a:solidFill>
              <a:latin typeface="Georgia" pitchFamily="18" charset="0"/>
            </a:endParaRPr>
          </a:p>
        </p:txBody>
      </p:sp>
      <p:sp>
        <p:nvSpPr>
          <p:cNvPr id="319" name="Google Shape;319;p39"/>
          <p:cNvSpPr txBox="1">
            <a:spLocks noGrp="1"/>
          </p:cNvSpPr>
          <p:nvPr>
            <p:ph type="body" idx="1"/>
          </p:nvPr>
        </p:nvSpPr>
        <p:spPr>
          <a:xfrm>
            <a:off x="503398" y="1644919"/>
            <a:ext cx="8101012" cy="3682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Отказаться от электронного сертификата </a:t>
            </a:r>
            <a:r>
              <a:rPr lang="en-US" sz="1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можно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в любое время в течении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его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срока действия.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  <a:p>
            <a:pPr marL="342900" lvl="0" indent="-342900" rtl="0">
              <a:lnSpc>
                <a:spcPts val="18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Для этого нужно подать заявление </a:t>
            </a:r>
            <a:r>
              <a:rPr lang="en-US" sz="1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об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отказе от электронного сертификата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0"/>
            <a:ext cx="8964561" cy="504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4" name="Google Shape;324;p40"/>
          <p:cNvSpPr txBox="1">
            <a:spLocks noGrp="1"/>
          </p:cNvSpPr>
          <p:nvPr>
            <p:ph type="title"/>
          </p:nvPr>
        </p:nvSpPr>
        <p:spPr>
          <a:xfrm>
            <a:off x="511018" y="438732"/>
            <a:ext cx="8101012" cy="93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Calibri"/>
              <a:buNone/>
            </a:pPr>
            <a:r>
              <a:rPr lang="ru-RU" sz="2500" b="1" dirty="0" smtClean="0">
                <a:solidFill>
                  <a:srgbClr val="207282"/>
                </a:solidFill>
                <a:latin typeface="Georgia" pitchFamily="18" charset="0"/>
              </a:rPr>
              <a:t/>
            </a:r>
            <a:br>
              <a:rPr lang="ru-RU" sz="2500" b="1" dirty="0" smtClean="0">
                <a:solidFill>
                  <a:srgbClr val="207282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Снятие </a:t>
            </a:r>
            <a:r>
              <a:rPr lang="ru-RU" sz="2200" dirty="0">
                <a:solidFill>
                  <a:srgbClr val="207282"/>
                </a:solidFill>
                <a:latin typeface="Georgia" pitchFamily="18" charset="0"/>
              </a:rPr>
              <a:t>инвалида </a:t>
            </a: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с </a:t>
            </a:r>
            <a:r>
              <a:rPr lang="ru-RU" sz="2200" dirty="0">
                <a:solidFill>
                  <a:srgbClr val="207282"/>
                </a:solidFill>
                <a:latin typeface="Georgia" pitchFamily="18" charset="0"/>
              </a:rPr>
              <a:t>учета </a:t>
            </a: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по </a:t>
            </a:r>
            <a:r>
              <a:rPr lang="ru-RU" sz="2200" dirty="0">
                <a:solidFill>
                  <a:srgbClr val="207282"/>
                </a:solidFill>
                <a:latin typeface="Georgia" pitchFamily="18" charset="0"/>
              </a:rPr>
              <a:t>обеспечению ТСР</a:t>
            </a:r>
            <a:endParaRPr sz="2200" dirty="0">
              <a:solidFill>
                <a:srgbClr val="207282"/>
              </a:solidFill>
              <a:latin typeface="Georgia" pitchFamily="18" charset="0"/>
            </a:endParaRPr>
          </a:p>
        </p:txBody>
      </p:sp>
      <p:sp>
        <p:nvSpPr>
          <p:cNvPr id="325" name="Google Shape;325;p40"/>
          <p:cNvSpPr txBox="1">
            <a:spLocks noGrp="1"/>
          </p:cNvSpPr>
          <p:nvPr>
            <p:ph type="body" idx="1"/>
          </p:nvPr>
        </p:nvSpPr>
        <p:spPr>
          <a:xfrm>
            <a:off x="520383" y="1642428"/>
            <a:ext cx="8101012" cy="3682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Если инвалид 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либо лицо, представляющее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его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интересы,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приобрели (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оплатили)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ТСР или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услугу по ремонту ТСР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с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использованием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электронного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сертификата</a:t>
            </a:r>
            <a:endParaRPr sz="14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94901">
            <a:off x="5528951" y="822620"/>
            <a:ext cx="367028" cy="46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70369">
            <a:off x="5900333" y="597678"/>
            <a:ext cx="240649" cy="35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753939" y="916643"/>
            <a:ext cx="6795076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40"/>
              </a:lnSpc>
            </a:pPr>
            <a:r>
              <a:rPr lang="ru-RU" sz="2200" dirty="0">
                <a:solidFill>
                  <a:srgbClr val="286E84"/>
                </a:solidFill>
                <a:latin typeface="Georgia" pitchFamily="18" charset="0"/>
              </a:rPr>
              <a:t>Рассмотрим вопросы: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42843" y="1613929"/>
            <a:ext cx="725021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137" indent="-311137">
              <a:lnSpc>
                <a:spcPts val="1633"/>
              </a:lnSpc>
              <a:spcAft>
                <a:spcPts val="803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Что такое электронный сертификат?</a:t>
            </a:r>
          </a:p>
          <a:p>
            <a:pPr marL="311137" indent="-311137">
              <a:lnSpc>
                <a:spcPts val="1633"/>
              </a:lnSpc>
              <a:spcAft>
                <a:spcPts val="803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Какие средства реабилитации можно приобрести с использованием ЭС?</a:t>
            </a:r>
          </a:p>
          <a:p>
            <a:pPr marL="311137" indent="-311137">
              <a:lnSpc>
                <a:spcPts val="1633"/>
              </a:lnSpc>
              <a:spcAft>
                <a:spcPts val="803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В чем плюсы и минусы данного способа обеспечения инвалидов ТСР?</a:t>
            </a:r>
          </a:p>
          <a:p>
            <a:pPr marL="311137" indent="-311137">
              <a:lnSpc>
                <a:spcPts val="1633"/>
              </a:lnSpc>
              <a:spcAft>
                <a:spcPts val="803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Как работает сертификат и как определяется его стоимость?</a:t>
            </a:r>
          </a:p>
          <a:p>
            <a:pPr marL="311137" indent="-311137">
              <a:lnSpc>
                <a:spcPts val="1633"/>
              </a:lnSpc>
              <a:spcAft>
                <a:spcPts val="803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Что важно выяснить до оформления сертификата?</a:t>
            </a:r>
          </a:p>
          <a:p>
            <a:pPr marL="311137" indent="-311137">
              <a:lnSpc>
                <a:spcPts val="1633"/>
              </a:lnSpc>
              <a:spcAft>
                <a:spcPts val="803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Как получить сертификат и как от него отказаться в случае необходимости?</a:t>
            </a:r>
          </a:p>
          <a:p>
            <a:pPr marL="311137" indent="-311137">
              <a:lnSpc>
                <a:spcPts val="1633"/>
              </a:lnSpc>
              <a:spcAft>
                <a:spcPts val="803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Этапы приобретения средств реабилитации с помощью электронного сертификата- пошаговая инструкция.</a:t>
            </a:r>
          </a:p>
        </p:txBody>
      </p:sp>
      <p:grpSp>
        <p:nvGrpSpPr>
          <p:cNvPr id="32" name="Группа 16"/>
          <p:cNvGrpSpPr/>
          <p:nvPr/>
        </p:nvGrpSpPr>
        <p:grpSpPr>
          <a:xfrm>
            <a:off x="826463" y="1381257"/>
            <a:ext cx="7382048" cy="11120"/>
            <a:chOff x="540122" y="1764556"/>
            <a:chExt cx="8135731" cy="13444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540122" y="1764556"/>
              <a:ext cx="8135731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540122" y="1778000"/>
              <a:ext cx="1584176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842843" y="5011560"/>
            <a:ext cx="7382048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848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solidFill>
                  <a:srgbClr val="207282"/>
                </a:solidFill>
                <a:latin typeface="Georgia" pitchFamily="18" charset="0"/>
              </a:rPr>
              <a:t>Приложение «Социальный навигатор»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982" y="845761"/>
            <a:ext cx="8234480" cy="50747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содержит подробную информацию обо всей государственной поддержке, которую ФСС оказывает людям с инвалидностью.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8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Скачать мобильное приложение Фонда Социального Страхования можно на официальном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сайте: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hlinkClick r:id="rId2"/>
              </a:rPr>
              <a:t>http://sn.fss.ru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hlinkClick r:id="rId2"/>
              </a:rPr>
              <a:t>/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Социальный навигатор мобильное прило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72" y="2501991"/>
            <a:ext cx="1613290" cy="280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50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58465"/>
            <a:ext cx="9001125" cy="506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750713"/>
            <a:ext cx="6188273" cy="792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34"/>
          </a:p>
        </p:txBody>
      </p:sp>
      <p:sp>
        <p:nvSpPr>
          <p:cNvPr id="15" name="Прямоугольник 14"/>
          <p:cNvSpPr/>
          <p:nvPr/>
        </p:nvSpPr>
        <p:spPr>
          <a:xfrm>
            <a:off x="866008" y="844881"/>
            <a:ext cx="3583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63"/>
              </a:lnSpc>
              <a:spcBef>
                <a:spcPts val="443"/>
              </a:spcBef>
              <a:spcAft>
                <a:spcPts val="886"/>
              </a:spcAft>
            </a:pPr>
            <a:r>
              <a:rPr lang="ru-RU" sz="2000" dirty="0">
                <a:solidFill>
                  <a:srgbClr val="207282"/>
                </a:solidFill>
                <a:latin typeface="Georgia" pitchFamily="18" charset="0"/>
              </a:rPr>
              <a:t>Портал «Про паллиатив» </a:t>
            </a:r>
            <a:r>
              <a:rPr lang="en-US" sz="2000" dirty="0">
                <a:solidFill>
                  <a:srgbClr val="207282"/>
                </a:solidFill>
                <a:latin typeface="Georgia" pitchFamily="18" charset="0"/>
              </a:rPr>
              <a:t/>
            </a:r>
            <a:br>
              <a:rPr lang="en-US" sz="2000" dirty="0">
                <a:solidFill>
                  <a:srgbClr val="207282"/>
                </a:solidFill>
                <a:latin typeface="Georgia" pitchFamily="18" charset="0"/>
              </a:rPr>
            </a:br>
            <a:r>
              <a:rPr lang="ru-RU" sz="2000" dirty="0">
                <a:solidFill>
                  <a:srgbClr val="207282"/>
                </a:solidFill>
                <a:latin typeface="Georgia" pitchFamily="18" charset="0"/>
              </a:rPr>
              <a:t>www.pro-palliativ.ru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2513961"/>
            <a:ext cx="4521837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0969" indent="-210969">
              <a:lnSpc>
                <a:spcPts val="1329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Georgia" pitchFamily="18" charset="0"/>
              </a:rPr>
              <a:t>оказание круглосуточной бесплатной информационной,</a:t>
            </a: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социально-правовой, психологической поддержки</a:t>
            </a: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людям, нуждающимся в паллиативной помощи, и их близким</a:t>
            </a:r>
            <a:r>
              <a:rPr lang="en-US" dirty="0">
                <a:latin typeface="Georgia" pitchFamily="18" charset="0"/>
              </a:rPr>
              <a:t>, </a:t>
            </a:r>
            <a:endParaRPr lang="ru-RU" dirty="0">
              <a:latin typeface="Georgia" pitchFamily="18" charset="0"/>
            </a:endParaRPr>
          </a:p>
          <a:p>
            <a:pPr marL="210969" indent="-210969">
              <a:lnSpc>
                <a:spcPts val="1329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Georgia" pitchFamily="18" charset="0"/>
              </a:rPr>
              <a:t>консультирование</a:t>
            </a: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специалистов, оказывающих симптоматическое лечение и уход </a:t>
            </a:r>
            <a:br>
              <a:rPr lang="ru-RU" dirty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>за неизлечимо больными гражданами на всей территории</a:t>
            </a:r>
            <a:r>
              <a:rPr lang="en-US" dirty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России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91859" y="2513961"/>
            <a:ext cx="2544359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24"/>
              </a:lnSpc>
              <a:tabLst>
                <a:tab pos="1856529" algn="l"/>
              </a:tabLst>
            </a:pPr>
            <a:r>
              <a:rPr lang="ru-RU" sz="1800" dirty="0">
                <a:solidFill>
                  <a:srgbClr val="207282"/>
                </a:solidFill>
                <a:latin typeface="Georgia" pitchFamily="18" charset="0"/>
              </a:rPr>
              <a:t>Горячая линия </a:t>
            </a:r>
          </a:p>
          <a:p>
            <a:pPr>
              <a:lnSpc>
                <a:spcPts val="1920"/>
              </a:lnSpc>
            </a:pPr>
            <a:r>
              <a:rPr lang="ru-RU" sz="1800" dirty="0">
                <a:solidFill>
                  <a:srgbClr val="207282"/>
                </a:solidFill>
                <a:latin typeface="Georgia" pitchFamily="18" charset="0"/>
              </a:rPr>
              <a:t>помощи</a:t>
            </a:r>
            <a:r>
              <a:rPr lang="en-US" sz="1800" dirty="0">
                <a:solidFill>
                  <a:srgbClr val="207282"/>
                </a:solidFill>
                <a:latin typeface="Georgia" pitchFamily="18" charset="0"/>
              </a:rPr>
              <a:t> </a:t>
            </a:r>
            <a:r>
              <a:rPr lang="ru-RU" sz="1800" dirty="0" smtClean="0">
                <a:solidFill>
                  <a:srgbClr val="207282"/>
                </a:solidFill>
                <a:latin typeface="Georgia" pitchFamily="18" charset="0"/>
              </a:rPr>
              <a:t>неизлечимо </a:t>
            </a:r>
            <a:endParaRPr lang="ru-RU" sz="1800" dirty="0">
              <a:solidFill>
                <a:srgbClr val="207282"/>
              </a:solidFill>
              <a:latin typeface="Georgia" pitchFamily="18" charset="0"/>
            </a:endParaRPr>
          </a:p>
          <a:p>
            <a:pPr>
              <a:lnSpc>
                <a:spcPts val="1624"/>
              </a:lnSpc>
            </a:pPr>
            <a:r>
              <a:rPr lang="ru-RU" sz="1800" dirty="0">
                <a:solidFill>
                  <a:srgbClr val="207282"/>
                </a:solidFill>
                <a:latin typeface="Georgia" pitchFamily="18" charset="0"/>
              </a:rPr>
              <a:t>больным людям</a:t>
            </a:r>
            <a:endParaRPr lang="ru-RU" sz="1800" dirty="0">
              <a:solidFill>
                <a:srgbClr val="207282"/>
              </a:solidFill>
              <a:latin typeface="Georgia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32891" y="256486"/>
            <a:ext cx="0" cy="1302751"/>
          </a:xfrm>
          <a:prstGeom prst="line">
            <a:avLst/>
          </a:prstGeom>
          <a:ln w="3175">
            <a:solidFill>
              <a:srgbClr val="6BAE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859" y="3401794"/>
            <a:ext cx="2185820" cy="22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632891" y="2513961"/>
            <a:ext cx="0" cy="1108367"/>
          </a:xfrm>
          <a:prstGeom prst="line">
            <a:avLst/>
          </a:prstGeom>
          <a:ln w="28575">
            <a:solidFill>
              <a:srgbClr val="247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679767" y="882847"/>
            <a:ext cx="3798521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29"/>
              </a:lnSpc>
            </a:pPr>
            <a:r>
              <a:rPr lang="ru-RU" dirty="0">
                <a:latin typeface="Georgia" pitchFamily="18" charset="0"/>
              </a:rPr>
              <a:t>информационный проект </a:t>
            </a:r>
            <a:br>
              <a:rPr lang="ru-RU" dirty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>благотворительного фонда</a:t>
            </a: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помощи </a:t>
            </a:r>
          </a:p>
          <a:p>
            <a:pPr>
              <a:lnSpc>
                <a:spcPts val="1329"/>
              </a:lnSpc>
            </a:pPr>
            <a:r>
              <a:rPr lang="ru-RU" dirty="0">
                <a:latin typeface="Georgia" pitchFamily="18" charset="0"/>
              </a:rPr>
              <a:t>хосписам «Вера» о паллиативной помощи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36173" y="894066"/>
            <a:ext cx="0" cy="573925"/>
          </a:xfrm>
          <a:prstGeom prst="line">
            <a:avLst/>
          </a:prstGeom>
          <a:ln w="28575">
            <a:solidFill>
              <a:srgbClr val="247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40"/>
          <p:cNvGrpSpPr>
            <a:grpSpLocks/>
          </p:cNvGrpSpPr>
          <p:nvPr/>
        </p:nvGrpSpPr>
        <p:grpSpPr bwMode="auto">
          <a:xfrm>
            <a:off x="6195316" y="4432044"/>
            <a:ext cx="2305366" cy="622343"/>
            <a:chOff x="4132554" y="-1458559"/>
            <a:chExt cx="4337096" cy="1169439"/>
          </a:xfrm>
        </p:grpSpPr>
        <p:pic>
          <p:nvPicPr>
            <p:cNvPr id="20" name="Рисунок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3443" y="-1458559"/>
              <a:ext cx="1666207" cy="1169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554" y="-1150714"/>
              <a:ext cx="2436604" cy="633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58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668" y="-132065"/>
            <a:ext cx="9001125" cy="506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" name="CustomShape 1"/>
          <p:cNvSpPr/>
          <p:nvPr/>
        </p:nvSpPr>
        <p:spPr>
          <a:xfrm>
            <a:off x="601819" y="2258409"/>
            <a:ext cx="7194797" cy="6578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6445" tIns="33223" rIns="66445" bIns="33223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839" spc="-1" dirty="0">
                <a:solidFill>
                  <a:srgbClr val="006766"/>
                </a:solidFill>
                <a:latin typeface="Georgia" pitchFamily="18" charset="0"/>
                <a:ea typeface="DejaVu Sans"/>
              </a:rPr>
              <a:t>Спасибо за внимание!</a:t>
            </a:r>
            <a:endParaRPr lang="ru-RU" sz="3839" spc="-1" dirty="0">
              <a:solidFill>
                <a:srgbClr val="006766"/>
              </a:solidFill>
              <a:latin typeface="Georgia" pitchFamily="18" charset="0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616860" y="982518"/>
            <a:ext cx="7711377" cy="7383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445" tIns="33223" rIns="66445" bIns="33223">
            <a:noAutofit/>
          </a:bodyPr>
          <a:lstStyle/>
          <a:p>
            <a:r>
              <a:rPr lang="ru-RU" dirty="0">
                <a:solidFill>
                  <a:srgbClr val="006766"/>
                </a:solidFill>
                <a:latin typeface="Georgia" pitchFamily="18" charset="0"/>
              </a:rPr>
              <a:t>Портал «Про паллиатив» </a:t>
            </a:r>
            <a:r>
              <a:rPr lang="en-US" b="1" dirty="0">
                <a:solidFill>
                  <a:srgbClr val="006766"/>
                </a:solidFill>
                <a:latin typeface="Georgia" pitchFamily="18" charset="0"/>
              </a:rPr>
              <a:t>| </a:t>
            </a:r>
            <a:r>
              <a:rPr lang="ru-RU" b="1" dirty="0" err="1">
                <a:solidFill>
                  <a:srgbClr val="006766"/>
                </a:solidFill>
                <a:latin typeface="Georgia" pitchFamily="18" charset="0"/>
              </a:rPr>
              <a:t>www.pro-palliativ.ru</a:t>
            </a:r>
            <a:endParaRPr lang="ru-RU" b="1" dirty="0">
              <a:solidFill>
                <a:srgbClr val="006766"/>
              </a:solidFill>
              <a:latin typeface="Georgia" pitchFamily="18" charset="0"/>
            </a:endParaRPr>
          </a:p>
          <a:p>
            <a:pPr>
              <a:tabLst>
                <a:tab pos="2712127" algn="l"/>
              </a:tabLst>
            </a:pPr>
            <a:r>
              <a:rPr lang="ru-RU" dirty="0">
                <a:latin typeface="Georgia" pitchFamily="18" charset="0"/>
              </a:rPr>
              <a:t>информационный проект благотворительного фонда помощи хосписам «Вера»</a:t>
            </a:r>
            <a:br>
              <a:rPr lang="ru-RU" dirty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>о паллиативной помощи</a:t>
            </a:r>
          </a:p>
        </p:txBody>
      </p:sp>
      <p:grpSp>
        <p:nvGrpSpPr>
          <p:cNvPr id="18" name="Группа 40"/>
          <p:cNvGrpSpPr>
            <a:grpSpLocks/>
          </p:cNvGrpSpPr>
          <p:nvPr/>
        </p:nvGrpSpPr>
        <p:grpSpPr bwMode="auto">
          <a:xfrm>
            <a:off x="6195316" y="4432044"/>
            <a:ext cx="2305366" cy="622343"/>
            <a:chOff x="4132554" y="-1458559"/>
            <a:chExt cx="4337096" cy="1169439"/>
          </a:xfrm>
        </p:grpSpPr>
        <p:pic>
          <p:nvPicPr>
            <p:cNvPr id="19" name="Рисунок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3443" y="-1458559"/>
              <a:ext cx="1666207" cy="1169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Рисунок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554" y="-1150714"/>
              <a:ext cx="2436604" cy="633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616860" y="4262730"/>
            <a:ext cx="4675331" cy="71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Проект «Помощь детям»</a:t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dirty="0">
                <a:latin typeface="Georgia" panose="02040502050405020303" pitchFamily="18" charset="0"/>
              </a:rPr>
              <a:t>Благотворительного фонда помощи хосписам «Вера»</a:t>
            </a:r>
          </a:p>
          <a:p>
            <a:r>
              <a:rPr lang="ru-RU" sz="1255" b="1" spc="-1" dirty="0">
                <a:solidFill>
                  <a:srgbClr val="006766"/>
                </a:solidFill>
                <a:latin typeface="Georgia" pitchFamily="18" charset="0"/>
                <a:cs typeface="Segoe UI" pitchFamily="34" charset="0"/>
              </a:rPr>
              <a:t>deti@fondvera.ru</a:t>
            </a:r>
          </a:p>
        </p:txBody>
      </p:sp>
    </p:spTree>
    <p:extLst>
      <p:ext uri="{BB962C8B-B14F-4D97-AF65-F5344CB8AC3E}">
        <p14:creationId xmlns:p14="http://schemas.microsoft.com/office/powerpoint/2010/main" val="403014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627063" y="605447"/>
            <a:ext cx="8101012" cy="93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ru-RU" sz="2500" b="1" dirty="0" smtClean="0">
                <a:solidFill>
                  <a:srgbClr val="207282"/>
                </a:solidFill>
                <a:latin typeface="Georgia" pitchFamily="18" charset="0"/>
              </a:rPr>
              <a:t/>
            </a:r>
            <a:br>
              <a:rPr lang="ru-RU" sz="2500" b="1" dirty="0" smtClean="0">
                <a:solidFill>
                  <a:srgbClr val="207282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Способы обеспечения инвалидов ТСР по ИПРА</a:t>
            </a:r>
            <a:endParaRPr sz="2200" dirty="0">
              <a:solidFill>
                <a:srgbClr val="207282"/>
              </a:solidFill>
              <a:latin typeface="Georgia" pitchFamily="18" charset="0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896620" y="2256608"/>
            <a:ext cx="2452039" cy="1010596"/>
          </a:xfrm>
          <a:prstGeom prst="roundRect">
            <a:avLst>
              <a:gd name="adj" fmla="val 16667"/>
            </a:avLst>
          </a:prstGeom>
          <a:solidFill>
            <a:srgbClr val="C8E8F0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0" rIns="91425" bIns="45700" anchor="ctr" anchorCtr="0">
            <a:noAutofit/>
          </a:bodyPr>
          <a:lstStyle/>
          <a:p>
            <a:pPr marL="0" marR="0" lvl="0" indent="0" algn="ctr" rtl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0" i="0" u="none" strike="noStrike" cap="none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</a:t>
            </a:r>
            <a:r>
              <a:rPr lang="ru-RU" b="0" i="0" u="none" strike="noStrike" cap="none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Получение в натуральной </a:t>
            </a:r>
          </a:p>
          <a:p>
            <a:pPr marL="0" marR="0" lvl="0" indent="0" algn="ctr" rtl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форме</a:t>
            </a:r>
            <a:endParaRPr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4623531" y="2256608"/>
            <a:ext cx="3748032" cy="1234530"/>
          </a:xfrm>
          <a:prstGeom prst="roundRect">
            <a:avLst>
              <a:gd name="adj" fmla="val 16667"/>
            </a:avLst>
          </a:prstGeom>
          <a:solidFill>
            <a:srgbClr val="2F909D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0" rIns="91425" bIns="45700" anchor="ctr" anchorCtr="0">
            <a:noAutofit/>
          </a:bodyPr>
          <a:lstStyle/>
          <a:p>
            <a:pPr marL="0" marR="0" lvl="0" indent="0" algn="ctr" rtl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0" i="0" u="none" strike="noStrike" cap="none" dirty="0" smtClean="0">
                <a:solidFill>
                  <a:schemeClr val="bg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 </a:t>
            </a:r>
            <a:r>
              <a:rPr lang="ru-RU" b="0" i="0" u="none" strike="noStrike" cap="none" dirty="0" smtClean="0">
                <a:solidFill>
                  <a:schemeClr val="bg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Приобретение </a:t>
            </a:r>
            <a:r>
              <a:rPr lang="ru-RU" b="0" i="0" u="none" strike="noStrike" cap="none" dirty="0">
                <a:solidFill>
                  <a:schemeClr val="bg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ТСР, </a:t>
            </a:r>
            <a:r>
              <a:rPr lang="ru-RU" b="0" i="0" u="none" strike="noStrike" cap="none" dirty="0" smtClean="0">
                <a:solidFill>
                  <a:schemeClr val="bg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включенного </a:t>
            </a:r>
            <a:br>
              <a:rPr lang="ru-RU" b="0" i="0" u="none" strike="noStrike" cap="none" dirty="0" smtClean="0">
                <a:solidFill>
                  <a:schemeClr val="bg1"/>
                </a:solidFill>
                <a:latin typeface="Georgia" pitchFamily="18" charset="0"/>
                <a:ea typeface="Calibri"/>
                <a:cs typeface="Calibri"/>
                <a:sym typeface="Calibri"/>
              </a:rPr>
            </a:br>
            <a:r>
              <a:rPr lang="ru-RU" b="0" i="0" u="none" strike="noStrike" cap="none" dirty="0" smtClean="0">
                <a:solidFill>
                  <a:schemeClr val="bg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 в </a:t>
            </a:r>
            <a:r>
              <a:rPr lang="ru-RU" b="0" i="0" u="none" strike="noStrike" cap="none" dirty="0">
                <a:solidFill>
                  <a:schemeClr val="bg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ИПРА, </a:t>
            </a:r>
            <a:r>
              <a:rPr lang="ru-RU" b="0" i="0" u="none" strike="noStrike" cap="none" dirty="0" smtClean="0">
                <a:solidFill>
                  <a:schemeClr val="bg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с </a:t>
            </a:r>
            <a:r>
              <a:rPr lang="ru-RU" b="0" i="0" u="none" strike="noStrike" cap="none" dirty="0">
                <a:solidFill>
                  <a:schemeClr val="bg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использованием </a:t>
            </a:r>
            <a:r>
              <a:rPr lang="en-US" b="0" i="0" u="none" strike="noStrike" cap="none" dirty="0" smtClean="0">
                <a:solidFill>
                  <a:schemeClr val="bg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/>
            </a:r>
            <a:br>
              <a:rPr lang="en-US" b="0" i="0" u="none" strike="noStrike" cap="none" dirty="0" smtClean="0">
                <a:solidFill>
                  <a:schemeClr val="bg1"/>
                </a:solidFill>
                <a:latin typeface="Georgia" pitchFamily="18" charset="0"/>
                <a:ea typeface="Calibri"/>
                <a:cs typeface="Calibri"/>
                <a:sym typeface="Calibri"/>
              </a:rPr>
            </a:br>
            <a:r>
              <a:rPr lang="ru-RU" b="0" i="0" u="none" strike="noStrike" cap="none" dirty="0" smtClean="0">
                <a:solidFill>
                  <a:schemeClr val="bg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 электронного </a:t>
            </a:r>
            <a:r>
              <a:rPr lang="ru-RU" b="0" i="0" u="none" strike="noStrike" cap="none" dirty="0">
                <a:solidFill>
                  <a:schemeClr val="bg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сертификата</a:t>
            </a:r>
            <a:endParaRPr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4120174" y="3828022"/>
            <a:ext cx="3348775" cy="1243844"/>
          </a:xfrm>
          <a:prstGeom prst="roundRect">
            <a:avLst>
              <a:gd name="adj" fmla="val 16667"/>
            </a:avLst>
          </a:prstGeom>
          <a:solidFill>
            <a:srgbClr val="C8E8F0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0" rIns="91425" bIns="45700" anchor="ctr" anchorCtr="0">
            <a:noAutofit/>
          </a:bodyPr>
          <a:lstStyle/>
          <a:p>
            <a:pPr marL="0" marR="0" lvl="0" indent="0" algn="ctr" rtl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0" i="0" u="none" strike="noStrike" cap="none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</a:t>
            </a:r>
            <a:r>
              <a:rPr lang="ru-RU" b="0" i="0" u="none" strike="noStrike" cap="none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Приобретение </a:t>
            </a:r>
            <a:r>
              <a:rPr lang="ru-RU" b="0" i="0" u="none" strike="noStrike" cap="none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ТСР, </a:t>
            </a:r>
            <a:r>
              <a:rPr lang="en-US" b="0" i="0" u="none" strike="noStrike" cap="none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/>
            </a:r>
            <a:br>
              <a:rPr lang="en-US" b="0" i="0" u="none" strike="noStrike" cap="none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</a:br>
            <a:r>
              <a:rPr lang="ru-RU" b="0" i="0" u="none" strike="noStrike" cap="none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включенного </a:t>
            </a:r>
            <a:r>
              <a:rPr lang="ru-RU" b="0" i="0" u="none" strike="noStrike" cap="none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в ИПРА, </a:t>
            </a:r>
            <a:r>
              <a:rPr lang="en-US" b="0" i="0" u="none" strike="noStrike" cap="none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/>
            </a:r>
            <a:br>
              <a:rPr lang="en-US" b="0" i="0" u="none" strike="noStrike" cap="none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</a:br>
            <a:r>
              <a:rPr lang="ru-RU" b="0" i="0" u="none" strike="noStrike" cap="none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за </a:t>
            </a:r>
            <a:r>
              <a:rPr lang="ru-RU" b="0" i="0" u="none" strike="noStrike" cap="none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свой счет с </a:t>
            </a:r>
            <a:r>
              <a:rPr lang="ru-RU" b="0" i="0" u="none" strike="noStrike" cap="none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последующим</a:t>
            </a:r>
          </a:p>
          <a:p>
            <a:pPr marL="0" marR="0" lvl="0" indent="0" algn="ctr" rtl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</a:t>
            </a:r>
            <a:r>
              <a:rPr lang="ru-RU" b="0" i="0" u="none" strike="noStrike" cap="none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получением </a:t>
            </a:r>
            <a:r>
              <a:rPr lang="ru-RU" b="0" i="0" u="none" strike="noStrike" cap="none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компенсации</a:t>
            </a:r>
            <a:endParaRPr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2540119" y="1760538"/>
            <a:ext cx="296133" cy="49924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BD5DD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Calibri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5051921" y="1760538"/>
            <a:ext cx="296133" cy="49924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BD5DD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Calibri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3478391" y="1760538"/>
            <a:ext cx="296133" cy="206354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BD5DD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Calibri"/>
            </a:endParaRPr>
          </a:p>
        </p:txBody>
      </p:sp>
      <p:sp>
        <p:nvSpPr>
          <p:cNvPr id="11" name="Google Shape;113;p15"/>
          <p:cNvSpPr/>
          <p:nvPr/>
        </p:nvSpPr>
        <p:spPr>
          <a:xfrm>
            <a:off x="4198269" y="1763689"/>
            <a:ext cx="296133" cy="206354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BD5DD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Calibri"/>
            </a:endParaRPr>
          </a:p>
        </p:txBody>
      </p:sp>
      <p:sp>
        <p:nvSpPr>
          <p:cNvPr id="13" name="Google Shape;110;p15"/>
          <p:cNvSpPr/>
          <p:nvPr/>
        </p:nvSpPr>
        <p:spPr>
          <a:xfrm>
            <a:off x="896620" y="3821795"/>
            <a:ext cx="3101270" cy="1243844"/>
          </a:xfrm>
          <a:prstGeom prst="roundRect">
            <a:avLst>
              <a:gd name="adj" fmla="val 16667"/>
            </a:avLst>
          </a:prstGeom>
          <a:solidFill>
            <a:srgbClr val="C8E8F0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0" rIns="91425" bIns="45700" anchor="ctr" anchorCtr="0">
            <a:noAutofit/>
          </a:bodyPr>
          <a:lstStyle/>
          <a:p>
            <a:pPr lvl="0" algn="ctr">
              <a:lnSpc>
                <a:spcPts val="1700"/>
              </a:lnSpc>
            </a:pPr>
            <a:r>
              <a:rPr lang="ru-RU" sz="13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Обеспечение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детей-инвалидов  товарами для социальной адаптации с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использованием средств  материнского </a:t>
            </a:r>
          </a:p>
          <a:p>
            <a:pPr lvl="0" algn="ctr">
              <a:lnSpc>
                <a:spcPts val="1700"/>
              </a:lnSpc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капитала</a:t>
            </a:r>
            <a:endParaRPr lang="ru-RU" dirty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27063" y="1762125"/>
            <a:ext cx="7793037" cy="0"/>
          </a:xfrm>
          <a:prstGeom prst="line">
            <a:avLst/>
          </a:prstGeom>
          <a:ln w="19050">
            <a:solidFill>
              <a:srgbClr val="ABD5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87388">
            <a:off x="7303371" y="700750"/>
            <a:ext cx="562577" cy="66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5882376" y="2761434"/>
            <a:ext cx="2336366" cy="1446274"/>
          </a:xfrm>
          <a:prstGeom prst="roundRect">
            <a:avLst/>
          </a:prstGeom>
          <a:solidFill>
            <a:srgbClr val="E4F4F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313" tIns="79734" rtlCol="0" anchor="t"/>
          <a:lstStyle/>
          <a:p>
            <a:endParaRPr lang="ru-RU" sz="1181" dirty="0">
              <a:solidFill>
                <a:schemeClr val="tx1"/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882376" y="2226993"/>
            <a:ext cx="2336366" cy="1446274"/>
          </a:xfrm>
          <a:prstGeom prst="roundRect">
            <a:avLst/>
          </a:prstGeom>
          <a:solidFill>
            <a:srgbClr val="E4F4F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891" tIns="106313" rtlCol="0" anchor="t"/>
          <a:lstStyle/>
          <a:p>
            <a:r>
              <a:rPr lang="ru-RU" b="1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Перечень</a:t>
            </a:r>
            <a:r>
              <a:rPr lang="en-US" b="1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товаров </a:t>
            </a:r>
            <a:endParaRPr lang="en-US" b="1" dirty="0">
              <a:solidFill>
                <a:schemeClr val="tx1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и услуг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itchFamily="18" charset="0"/>
              </a:rPr>
              <a:t>, </a:t>
            </a:r>
          </a:p>
          <a:p>
            <a:pPr>
              <a:lnSpc>
                <a:spcPts val="812"/>
              </a:lnSpc>
            </a:pPr>
            <a:endParaRPr lang="ru-RU" sz="1181" b="1" dirty="0">
              <a:solidFill>
                <a:schemeClr val="tx1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pPr>
              <a:lnSpc>
                <a:spcPts val="1255"/>
              </a:lnSpc>
            </a:pPr>
            <a:r>
              <a:rPr lang="ru-RU" sz="1107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предназначенных </a:t>
            </a:r>
            <a:r>
              <a:rPr lang="en-US" sz="1107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/>
            </a:r>
            <a:br>
              <a:rPr lang="en-US" sz="1107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sz="1107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для социальной адаптации </a:t>
            </a:r>
            <a:r>
              <a:rPr lang="en-US" sz="1107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/>
            </a:r>
            <a:br>
              <a:rPr lang="en-US" sz="1107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sz="1107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и интеграции в общество детей-инвалидов</a:t>
            </a:r>
            <a:r>
              <a:rPr lang="en-US" sz="1107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ru-RU" sz="1107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(утв. Распоряжением</a:t>
            </a:r>
            <a:r>
              <a:rPr lang="en-US" sz="1107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ru-RU" sz="1107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Правительства РФ от 30 апреля 2016 г. N 831-р)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17693" y="3104602"/>
            <a:ext cx="2336366" cy="1446274"/>
          </a:xfrm>
          <a:prstGeom prst="roundRect">
            <a:avLst/>
          </a:prstGeom>
          <a:solidFill>
            <a:srgbClr val="E4F4F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313" tIns="79734" rtlCol="0" anchor="t"/>
          <a:lstStyle/>
          <a:p>
            <a:endParaRPr lang="ru-RU" sz="1181" dirty="0">
              <a:solidFill>
                <a:schemeClr val="tx1"/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31757" y="2226993"/>
            <a:ext cx="2336366" cy="1446274"/>
          </a:xfrm>
          <a:prstGeom prst="roundRect">
            <a:avLst/>
          </a:prstGeom>
          <a:solidFill>
            <a:srgbClr val="E4F4F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891" tIns="106313" rtlCol="0" anchor="t"/>
          <a:lstStyle/>
          <a:p>
            <a:pPr>
              <a:lnSpc>
                <a:spcPts val="1255"/>
              </a:lnSpc>
            </a:pPr>
            <a:r>
              <a:rPr lang="ru-RU" b="1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Федеральный </a:t>
            </a:r>
          </a:p>
          <a:p>
            <a:pPr>
              <a:lnSpc>
                <a:spcPts val="1255"/>
              </a:lnSpc>
            </a:pPr>
            <a:r>
              <a:rPr lang="ru-RU" b="1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перечен</a:t>
            </a:r>
            <a:r>
              <a:rPr lang="ru-RU" sz="1181" b="1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ь </a:t>
            </a:r>
          </a:p>
          <a:p>
            <a:pPr>
              <a:lnSpc>
                <a:spcPts val="812"/>
              </a:lnSpc>
            </a:pPr>
            <a:endParaRPr lang="ru-RU" sz="1181" b="1" dirty="0">
              <a:solidFill>
                <a:schemeClr val="tx1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pPr>
              <a:lnSpc>
                <a:spcPts val="1255"/>
              </a:lnSpc>
            </a:pPr>
            <a:r>
              <a:rPr lang="ru-RU" sz="1107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реабилитационных мероприятий, </a:t>
            </a:r>
          </a:p>
          <a:p>
            <a:pPr>
              <a:lnSpc>
                <a:spcPts val="1255"/>
              </a:lnSpc>
            </a:pPr>
            <a:r>
              <a:rPr lang="ru-RU" sz="1107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технических средств реабилитации и услуг, </a:t>
            </a:r>
          </a:p>
          <a:p>
            <a:pPr>
              <a:lnSpc>
                <a:spcPts val="1255"/>
              </a:lnSpc>
            </a:pPr>
            <a:r>
              <a:rPr lang="ru-RU" sz="1107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предоставляемых инвалиду</a:t>
            </a:r>
          </a:p>
          <a:p>
            <a:pPr>
              <a:lnSpc>
                <a:spcPts val="1255"/>
              </a:lnSpc>
            </a:pPr>
            <a:r>
              <a:rPr lang="ru-RU" sz="1107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(утв. распоряжением Правительства РФ </a:t>
            </a:r>
          </a:p>
          <a:p>
            <a:pPr>
              <a:lnSpc>
                <a:spcPts val="1255"/>
              </a:lnSpc>
            </a:pPr>
            <a:r>
              <a:rPr lang="ru-RU" sz="1107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от 30 декабря 2005 г.</a:t>
            </a:r>
          </a:p>
          <a:p>
            <a:pPr>
              <a:lnSpc>
                <a:spcPts val="1255"/>
              </a:lnSpc>
            </a:pPr>
            <a:r>
              <a:rPr lang="ru-RU" sz="1107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N 2347-р)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18318" y="2395764"/>
            <a:ext cx="2336366" cy="1446274"/>
          </a:xfrm>
          <a:prstGeom prst="roundRect">
            <a:avLst/>
          </a:prstGeom>
          <a:solidFill>
            <a:srgbClr val="E4F4F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313" tIns="79734" rtlCol="0" anchor="t"/>
          <a:lstStyle/>
          <a:p>
            <a:pPr>
              <a:lnSpc>
                <a:spcPts val="1255"/>
              </a:lnSpc>
            </a:pPr>
            <a:endParaRPr lang="ru-RU" sz="1107" dirty="0">
              <a:solidFill>
                <a:schemeClr val="tx1"/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407066" y="2226993"/>
            <a:ext cx="2336366" cy="1446274"/>
          </a:xfrm>
          <a:prstGeom prst="roundRect">
            <a:avLst/>
          </a:prstGeom>
          <a:solidFill>
            <a:srgbClr val="E4F4F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891" tIns="106313" rtlCol="0" anchor="t"/>
          <a:lstStyle/>
          <a:p>
            <a:pPr>
              <a:lnSpc>
                <a:spcPts val="1255"/>
              </a:lnSpc>
            </a:pPr>
            <a:r>
              <a:rPr lang="ru-RU" b="1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Региональные </a:t>
            </a:r>
          </a:p>
          <a:p>
            <a:pPr>
              <a:lnSpc>
                <a:spcPts val="1255"/>
              </a:lnSpc>
            </a:pPr>
            <a:r>
              <a:rPr lang="ru-RU" b="1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перечни </a:t>
            </a:r>
          </a:p>
          <a:p>
            <a:pPr>
              <a:lnSpc>
                <a:spcPts val="812"/>
              </a:lnSpc>
            </a:pPr>
            <a:endParaRPr lang="ru-RU" sz="1034" b="1" dirty="0">
              <a:solidFill>
                <a:schemeClr val="tx1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pPr>
              <a:lnSpc>
                <a:spcPts val="1255"/>
              </a:lnSpc>
            </a:pPr>
            <a:r>
              <a:rPr lang="ru-RU" sz="1107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дополнительных ТСР </a:t>
            </a:r>
          </a:p>
          <a:p>
            <a:pPr>
              <a:lnSpc>
                <a:spcPts val="1255"/>
              </a:lnSpc>
            </a:pPr>
            <a:r>
              <a:rPr lang="ru-RU" sz="1107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(не входящих в федеральный перечень), утверждаемые органами власти </a:t>
            </a:r>
          </a:p>
          <a:p>
            <a:pPr>
              <a:lnSpc>
                <a:spcPts val="1255"/>
              </a:lnSpc>
            </a:pPr>
            <a:r>
              <a:rPr lang="ru-RU" sz="1107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субъекта РФ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1987748" y="1532453"/>
            <a:ext cx="5003125" cy="696181"/>
            <a:chOff x="2692400" y="1725613"/>
            <a:chExt cx="6776720" cy="942975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2692400" y="1725613"/>
              <a:ext cx="3462020" cy="942975"/>
              <a:chOff x="2692400" y="1725613"/>
              <a:chExt cx="3462020" cy="942975"/>
            </a:xfrm>
          </p:grpSpPr>
          <p:cxnSp>
            <p:nvCxnSpPr>
              <p:cNvPr id="34" name="Прямая со стрелкой 33"/>
              <p:cNvCxnSpPr/>
              <p:nvPr/>
            </p:nvCxnSpPr>
            <p:spPr>
              <a:xfrm>
                <a:off x="2692400" y="1725613"/>
                <a:ext cx="0" cy="933450"/>
              </a:xfrm>
              <a:prstGeom prst="straightConnector1">
                <a:avLst/>
              </a:prstGeom>
              <a:ln w="38100">
                <a:solidFill>
                  <a:srgbClr val="71B0B7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 стрелкой 34"/>
              <p:cNvCxnSpPr/>
              <p:nvPr/>
            </p:nvCxnSpPr>
            <p:spPr>
              <a:xfrm>
                <a:off x="6154420" y="1735138"/>
                <a:ext cx="0" cy="933450"/>
              </a:xfrm>
              <a:prstGeom prst="straightConnector1">
                <a:avLst/>
              </a:prstGeom>
              <a:ln w="38100">
                <a:solidFill>
                  <a:srgbClr val="71B0B7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Прямая со стрелкой 38"/>
            <p:cNvCxnSpPr/>
            <p:nvPr/>
          </p:nvCxnSpPr>
          <p:spPr>
            <a:xfrm>
              <a:off x="9469120" y="1735138"/>
              <a:ext cx="0" cy="933450"/>
            </a:xfrm>
            <a:prstGeom prst="straightConnector1">
              <a:avLst/>
            </a:prstGeom>
            <a:ln w="38100">
              <a:solidFill>
                <a:srgbClr val="71B0B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931757" y="1327348"/>
            <a:ext cx="2336366" cy="541240"/>
          </a:xfrm>
          <a:prstGeom prst="roundRect">
            <a:avLst/>
          </a:prstGeom>
          <a:solidFill>
            <a:srgbClr val="71B0B7"/>
          </a:solidFill>
          <a:ln w="19050">
            <a:solidFill>
              <a:srgbClr val="71B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891" tIns="26578" rtlCol="0" anchor="t"/>
          <a:lstStyle/>
          <a:p>
            <a:pPr>
              <a:lnSpc>
                <a:spcPts val="1477"/>
              </a:lnSpc>
            </a:pPr>
            <a:r>
              <a:rPr lang="ru-RU" b="1" dirty="0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  <a:t>Федеральный </a:t>
            </a:r>
            <a:r>
              <a:rPr lang="en-US" b="1" dirty="0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  <a:t>бюджет РФ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07066" y="1327348"/>
            <a:ext cx="2336366" cy="541240"/>
          </a:xfrm>
          <a:prstGeom prst="roundRect">
            <a:avLst/>
          </a:prstGeom>
          <a:solidFill>
            <a:srgbClr val="71B0B7"/>
          </a:solidFill>
          <a:ln w="19050">
            <a:solidFill>
              <a:srgbClr val="71B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891" tIns="26578" rtlCol="0" anchor="t"/>
          <a:lstStyle/>
          <a:p>
            <a:pPr>
              <a:lnSpc>
                <a:spcPts val="1477"/>
              </a:lnSpc>
            </a:pPr>
            <a:r>
              <a:rPr lang="ru-RU" b="1" dirty="0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  <a:t>Бюджет </a:t>
            </a:r>
            <a:br>
              <a:rPr lang="ru-RU" b="1" dirty="0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  <a:t>субъекта РФ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882376" y="1327348"/>
            <a:ext cx="2336366" cy="541240"/>
          </a:xfrm>
          <a:prstGeom prst="roundRect">
            <a:avLst/>
          </a:prstGeom>
          <a:solidFill>
            <a:srgbClr val="71B0B7"/>
          </a:solidFill>
          <a:ln w="19050">
            <a:solidFill>
              <a:srgbClr val="71B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891" tIns="26578" rtlCol="0" anchor="t"/>
          <a:lstStyle/>
          <a:p>
            <a:pPr>
              <a:lnSpc>
                <a:spcPts val="1477"/>
              </a:lnSpc>
            </a:pPr>
            <a:r>
              <a:rPr lang="ru-RU" b="1" dirty="0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  <a:t>Материнский </a:t>
            </a:r>
            <a:r>
              <a:rPr lang="en-US" b="1" dirty="0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  <a:t>капитал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7693" y="558351"/>
            <a:ext cx="715815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67"/>
              </a:lnSpc>
            </a:pPr>
            <a:r>
              <a:rPr lang="ru-RU" sz="2200" dirty="0">
                <a:solidFill>
                  <a:srgbClr val="207282"/>
                </a:solidFill>
                <a:latin typeface="Georgia" pitchFamily="18" charset="0"/>
                <a:cs typeface="Arial" panose="020B0604020202020204" pitchFamily="34" charset="0"/>
              </a:rPr>
              <a:t>Источники средств на предоставление</a:t>
            </a:r>
            <a:r>
              <a:rPr lang="en-US" sz="2200" dirty="0">
                <a:solidFill>
                  <a:srgbClr val="207282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207282"/>
                </a:solidFill>
                <a:latin typeface="Georgia" pitchFamily="18" charset="0"/>
                <a:cs typeface="Arial" panose="020B0604020202020204" pitchFamily="34" charset="0"/>
              </a:rPr>
              <a:t>инвалиду ТСР</a:t>
            </a:r>
          </a:p>
        </p:txBody>
      </p:sp>
    </p:spTree>
    <p:extLst>
      <p:ext uri="{BB962C8B-B14F-4D97-AF65-F5344CB8AC3E}">
        <p14:creationId xmlns:p14="http://schemas.microsoft.com/office/powerpoint/2010/main" val="41810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4" y="258465"/>
            <a:ext cx="9007482" cy="506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750713"/>
            <a:ext cx="6188273" cy="792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34"/>
          </a:p>
        </p:txBody>
      </p:sp>
      <p:sp>
        <p:nvSpPr>
          <p:cNvPr id="12" name="Прямоугольник 11"/>
          <p:cNvSpPr/>
          <p:nvPr/>
        </p:nvSpPr>
        <p:spPr>
          <a:xfrm>
            <a:off x="924390" y="1626277"/>
            <a:ext cx="7283779" cy="1200329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>
              <a:lnSpc>
                <a:spcPts val="1403"/>
              </a:lnSpc>
              <a:spcBef>
                <a:spcPts val="738"/>
              </a:spcBef>
              <a:defRPr/>
            </a:pPr>
            <a:endParaRPr lang="en-US" sz="1255" dirty="0">
              <a:latin typeface="Georgia" pitchFamily="18" charset="0"/>
            </a:endParaRPr>
          </a:p>
          <a:p>
            <a:pPr>
              <a:lnSpc>
                <a:spcPts val="1403"/>
              </a:lnSpc>
            </a:pPr>
            <a:r>
              <a:rPr lang="ru-RU" dirty="0" smtClean="0">
                <a:latin typeface="Georgia" pitchFamily="18" charset="0"/>
                <a:cs typeface="Arial" panose="020B0604020202020204" pitchFamily="34" charset="0"/>
              </a:rPr>
              <a:t>предоставляются в </a:t>
            </a:r>
            <a:r>
              <a:rPr lang="ru-RU" dirty="0">
                <a:latin typeface="Georgia" pitchFamily="18" charset="0"/>
                <a:cs typeface="Arial" panose="020B0604020202020204" pitchFamily="34" charset="0"/>
              </a:rPr>
              <a:t>соответствии с Правилами обеспечения инвалидов ТСР</a:t>
            </a:r>
            <a:r>
              <a:rPr lang="en-US" dirty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Georgia" pitchFamily="18" charset="0"/>
                <a:cs typeface="Arial" panose="020B0604020202020204" pitchFamily="34" charset="0"/>
              </a:rPr>
              <a:t>и отдельных </a:t>
            </a:r>
            <a:r>
              <a:rPr lang="ru-RU" dirty="0" smtClean="0">
                <a:latin typeface="Georgia" pitchFamily="18" charset="0"/>
                <a:cs typeface="Arial" panose="020B0604020202020204" pitchFamily="34" charset="0"/>
              </a:rPr>
              <a:t>категорий </a:t>
            </a:r>
            <a:r>
              <a:rPr lang="ru-RU" dirty="0">
                <a:latin typeface="Georgia" pitchFamily="18" charset="0"/>
                <a:cs typeface="Arial" panose="020B0604020202020204" pitchFamily="34" charset="0"/>
              </a:rPr>
              <a:t>граждан из числа ветеранов протезами (кроме зубных протезов), </a:t>
            </a:r>
            <a:r>
              <a:rPr lang="ru-RU" dirty="0" smtClean="0">
                <a:latin typeface="Georgia" pitchFamily="18" charset="0"/>
                <a:cs typeface="Arial" panose="020B0604020202020204" pitchFamily="34" charset="0"/>
              </a:rPr>
              <a:t>протезно-ортопедическими </a:t>
            </a:r>
            <a:r>
              <a:rPr lang="ru-RU" dirty="0">
                <a:latin typeface="Georgia" pitchFamily="18" charset="0"/>
                <a:cs typeface="Arial" panose="020B0604020202020204" pitchFamily="34" charset="0"/>
              </a:rPr>
              <a:t>изделиями</a:t>
            </a:r>
            <a:endParaRPr lang="en-US" dirty="0">
              <a:latin typeface="Georgia" pitchFamily="18" charset="0"/>
              <a:cs typeface="Arial" panose="020B0604020202020204" pitchFamily="34" charset="0"/>
            </a:endParaRPr>
          </a:p>
          <a:p>
            <a:pPr marL="337551" indent="-337551">
              <a:lnSpc>
                <a:spcPts val="1403"/>
              </a:lnSpc>
            </a:pPr>
            <a:r>
              <a:rPr lang="ru-RU" dirty="0">
                <a:latin typeface="Georgia" pitchFamily="18" charset="0"/>
                <a:cs typeface="Arial" panose="020B0604020202020204" pitchFamily="34" charset="0"/>
              </a:rPr>
              <a:t>(утв. постановлением Правительства РФ</a:t>
            </a:r>
            <a:r>
              <a:rPr lang="en-US" dirty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Georgia" pitchFamily="18" charset="0"/>
                <a:cs typeface="Arial" panose="020B0604020202020204" pitchFamily="34" charset="0"/>
              </a:rPr>
              <a:t>от 7 апреля 2008 г. N 240)</a:t>
            </a:r>
          </a:p>
          <a:p>
            <a:pPr>
              <a:lnSpc>
                <a:spcPts val="1255"/>
              </a:lnSpc>
              <a:spcBef>
                <a:spcPts val="738"/>
              </a:spcBef>
              <a:defRPr/>
            </a:pPr>
            <a:endParaRPr lang="ru-RU" sz="1107" dirty="0"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4391" y="865983"/>
            <a:ext cx="4220066" cy="63094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>
              <a:lnSpc>
                <a:spcPts val="2067"/>
              </a:lnSpc>
            </a:pP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  <a:cs typeface="Arial" panose="020B0604020202020204" pitchFamily="34" charset="0"/>
              </a:rPr>
              <a:t>ТСР по </a:t>
            </a:r>
            <a:r>
              <a:rPr lang="ru-RU" sz="2200" dirty="0">
                <a:solidFill>
                  <a:srgbClr val="207282"/>
                </a:solidFill>
                <a:latin typeface="Georgia" pitchFamily="18" charset="0"/>
                <a:cs typeface="Arial" panose="020B0604020202020204" pitchFamily="34" charset="0"/>
              </a:rPr>
              <a:t>федеральному перечню</a:t>
            </a:r>
          </a:p>
          <a:p>
            <a:pPr>
              <a:lnSpc>
                <a:spcPts val="2067"/>
              </a:lnSpc>
            </a:pPr>
            <a:endParaRPr lang="ru-RU" sz="1772" dirty="0"/>
          </a:p>
        </p:txBody>
      </p:sp>
    </p:spTree>
    <p:extLst>
      <p:ext uri="{BB962C8B-B14F-4D97-AF65-F5344CB8AC3E}">
        <p14:creationId xmlns:p14="http://schemas.microsoft.com/office/powerpoint/2010/main" val="32370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577" y="-445542"/>
            <a:ext cx="9007483" cy="506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06385" y="1502589"/>
            <a:ext cx="6336651" cy="30033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10969" indent="-210969">
              <a:lnSpc>
                <a:spcPts val="1329"/>
              </a:lnSpc>
              <a:spcAft>
                <a:spcPts val="886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Georgia" pitchFamily="18" charset="0"/>
                <a:cs typeface="Arial" panose="020B0604020202020204" pitchFamily="34" charset="0"/>
              </a:rPr>
              <a:t>предоставление соответствующего ТСР</a:t>
            </a:r>
            <a:r>
              <a:rPr lang="en-US" dirty="0">
                <a:latin typeface="Georgia" pitchFamily="18" charset="0"/>
                <a:cs typeface="Arial" panose="020B0604020202020204" pitchFamily="34" charset="0"/>
              </a:rPr>
              <a:t>;</a:t>
            </a:r>
            <a:endParaRPr lang="ru-RU" dirty="0">
              <a:latin typeface="Georgia" pitchFamily="18" charset="0"/>
              <a:cs typeface="Arial" panose="020B0604020202020204" pitchFamily="34" charset="0"/>
            </a:endParaRPr>
          </a:p>
          <a:p>
            <a:pPr marL="210969" indent="-210969">
              <a:lnSpc>
                <a:spcPts val="1329"/>
              </a:lnSpc>
              <a:spcAft>
                <a:spcPts val="886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Georgia" pitchFamily="18" charset="0"/>
                <a:cs typeface="Arial" panose="020B0604020202020204" pitchFamily="34" charset="0"/>
              </a:rPr>
              <a:t>оказания услуг по ремонту или замене ранее предоставленного ТСР</a:t>
            </a:r>
            <a:r>
              <a:rPr lang="en-US" dirty="0">
                <a:latin typeface="Georgia" pitchFamily="18" charset="0"/>
                <a:cs typeface="Arial" panose="020B0604020202020204" pitchFamily="34" charset="0"/>
              </a:rPr>
              <a:t>;</a:t>
            </a:r>
            <a:endParaRPr lang="ru-RU" dirty="0">
              <a:latin typeface="Georgia" pitchFamily="18" charset="0"/>
              <a:cs typeface="Arial" panose="020B0604020202020204" pitchFamily="34" charset="0"/>
            </a:endParaRPr>
          </a:p>
          <a:p>
            <a:pPr marL="210969" indent="-210969">
              <a:lnSpc>
                <a:spcPts val="1329"/>
              </a:lnSpc>
              <a:spcAft>
                <a:spcPts val="886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Georgia" pitchFamily="18" charset="0"/>
                <a:cs typeface="Arial" panose="020B0604020202020204" pitchFamily="34" charset="0"/>
              </a:rPr>
              <a:t>предоставление талона на бесплатное получение проездных документов </a:t>
            </a:r>
            <a:r>
              <a:rPr lang="ru-RU" dirty="0" smtClean="0">
                <a:latin typeface="Georgia" pitchFamily="18" charset="0"/>
                <a:cs typeface="Arial" panose="020B0604020202020204" pitchFamily="34" charset="0"/>
              </a:rPr>
              <a:t>для </a:t>
            </a:r>
            <a:r>
              <a:rPr lang="ru-RU" dirty="0">
                <a:latin typeface="Georgia" pitchFamily="18" charset="0"/>
                <a:cs typeface="Arial" panose="020B0604020202020204" pitchFamily="34" charset="0"/>
              </a:rPr>
              <a:t>проезда инвалиду (при необходимости - сопровождающему лицу) </a:t>
            </a:r>
            <a:r>
              <a:rPr lang="ru-RU" dirty="0" smtClean="0">
                <a:latin typeface="Georgia" pitchFamily="18" charset="0"/>
                <a:cs typeface="Arial" panose="020B0604020202020204" pitchFamily="34" charset="0"/>
              </a:rPr>
              <a:t>к </a:t>
            </a:r>
            <a:r>
              <a:rPr lang="ru-RU" dirty="0">
                <a:latin typeface="Georgia" pitchFamily="18" charset="0"/>
                <a:cs typeface="Arial" panose="020B0604020202020204" pitchFamily="34" charset="0"/>
              </a:rPr>
              <a:t>месту нахождения организации, в которую выдано направление </a:t>
            </a:r>
            <a:r>
              <a:rPr lang="ru-RU" dirty="0" smtClean="0">
                <a:latin typeface="Georgia" pitchFamily="18" charset="0"/>
                <a:cs typeface="Arial" panose="020B0604020202020204" pitchFamily="34" charset="0"/>
              </a:rPr>
              <a:t>на </a:t>
            </a:r>
            <a:r>
              <a:rPr lang="ru-RU" dirty="0">
                <a:latin typeface="Georgia" pitchFamily="18" charset="0"/>
                <a:cs typeface="Arial" panose="020B0604020202020204" pitchFamily="34" charset="0"/>
              </a:rPr>
              <a:t>получение либо изготовление ТСР</a:t>
            </a:r>
            <a:r>
              <a:rPr lang="en-US" dirty="0">
                <a:latin typeface="Georgia" pitchFamily="18" charset="0"/>
                <a:cs typeface="Arial" panose="020B0604020202020204" pitchFamily="34" charset="0"/>
              </a:rPr>
              <a:t>;</a:t>
            </a:r>
            <a:endParaRPr lang="ru-RU" dirty="0">
              <a:latin typeface="Georgia" pitchFamily="18" charset="0"/>
              <a:cs typeface="Arial" panose="020B0604020202020204" pitchFamily="34" charset="0"/>
            </a:endParaRPr>
          </a:p>
          <a:p>
            <a:pPr marL="210969" indent="-210969">
              <a:lnSpc>
                <a:spcPts val="1329"/>
              </a:lnSpc>
              <a:spcAft>
                <a:spcPts val="886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Georgia" pitchFamily="18" charset="0"/>
                <a:cs typeface="Arial" panose="020B0604020202020204" pitchFamily="34" charset="0"/>
              </a:rPr>
              <a:t>оплата проживания</a:t>
            </a:r>
            <a:r>
              <a:rPr lang="ru-RU" b="1" dirty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Georgia" pitchFamily="18" charset="0"/>
                <a:cs typeface="Arial" panose="020B0604020202020204" pitchFamily="34" charset="0"/>
              </a:rPr>
              <a:t>инвалида (при необходимости – сопровождающего лица) </a:t>
            </a:r>
            <a:r>
              <a:rPr lang="ru-RU" dirty="0" smtClean="0">
                <a:latin typeface="Georgia" pitchFamily="18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Georgia" pitchFamily="18" charset="0"/>
                <a:cs typeface="Arial" panose="020B0604020202020204" pitchFamily="34" charset="0"/>
              </a:rPr>
              <a:t>случае изготовления ТСР в амбулаторных условиях</a:t>
            </a:r>
            <a:r>
              <a:rPr lang="en-US" dirty="0">
                <a:latin typeface="Georgia" pitchFamily="18" charset="0"/>
                <a:cs typeface="Arial" panose="020B0604020202020204" pitchFamily="34" charset="0"/>
              </a:rPr>
              <a:t>;</a:t>
            </a:r>
            <a:endParaRPr lang="ru-RU" dirty="0">
              <a:latin typeface="Georgia" pitchFamily="18" charset="0"/>
              <a:cs typeface="Arial" panose="020B0604020202020204" pitchFamily="34" charset="0"/>
            </a:endParaRPr>
          </a:p>
          <a:p>
            <a:pPr marL="210969" indent="-210969">
              <a:lnSpc>
                <a:spcPts val="1329"/>
              </a:lnSpc>
              <a:spcAft>
                <a:spcPts val="886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Georgia" pitchFamily="18" charset="0"/>
                <a:cs typeface="Arial" panose="020B0604020202020204" pitchFamily="34" charset="0"/>
              </a:rPr>
              <a:t>выплата компенсации расходов за проезд, осуществленных за счет </a:t>
            </a:r>
            <a:r>
              <a:rPr lang="en-US" dirty="0">
                <a:latin typeface="Georgia" pitchFamily="18" charset="0"/>
                <a:cs typeface="Arial" panose="020B0604020202020204" pitchFamily="34" charset="0"/>
              </a:rPr>
              <a:t/>
            </a:r>
            <a:br>
              <a:rPr lang="en-US" dirty="0">
                <a:latin typeface="Georgia" pitchFamily="18" charset="0"/>
                <a:cs typeface="Arial" panose="020B0604020202020204" pitchFamily="34" charset="0"/>
              </a:rPr>
            </a:br>
            <a:r>
              <a:rPr lang="ru-RU" dirty="0">
                <a:latin typeface="Georgia" pitchFamily="18" charset="0"/>
                <a:cs typeface="Arial" panose="020B0604020202020204" pitchFamily="34" charset="0"/>
              </a:rPr>
              <a:t>средств инвалида, включая оплату банковских услуг (услуг почтовой связи) </a:t>
            </a:r>
            <a:r>
              <a:rPr lang="ru-RU" dirty="0" smtClean="0">
                <a:latin typeface="Georgia" pitchFamily="18" charset="0"/>
                <a:cs typeface="Arial" panose="020B0604020202020204" pitchFamily="34" charset="0"/>
              </a:rPr>
              <a:t>по </a:t>
            </a:r>
            <a:r>
              <a:rPr lang="ru-RU" dirty="0">
                <a:latin typeface="Georgia" pitchFamily="18" charset="0"/>
                <a:cs typeface="Arial" panose="020B0604020202020204" pitchFamily="34" charset="0"/>
              </a:rPr>
              <a:t>перечислению средств компенсации</a:t>
            </a:r>
          </a:p>
          <a:p>
            <a:pPr marL="210969" indent="-210969">
              <a:lnSpc>
                <a:spcPts val="1329"/>
              </a:lnSpc>
              <a:spcAft>
                <a:spcPts val="886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Georgia" pitchFamily="18" charset="0"/>
                <a:cs typeface="Arial" panose="020B0604020202020204" pitchFamily="34" charset="0"/>
              </a:rPr>
              <a:t>формирование электронного сертификата для приобретения технического средства  и услуги по его ремонту технического средства с использованием электронного сертификата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1042" y="848588"/>
            <a:ext cx="7091065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Aft>
                <a:spcPts val="886"/>
              </a:spcAft>
            </a:pPr>
            <a:r>
              <a:rPr lang="ru-RU" sz="2200" dirty="0">
                <a:solidFill>
                  <a:srgbClr val="207282"/>
                </a:solidFill>
                <a:latin typeface="Georgia" pitchFamily="18" charset="0"/>
                <a:cs typeface="Arial" panose="020B0604020202020204" pitchFamily="34" charset="0"/>
              </a:rPr>
              <a:t>Правилами предусмотрено:</a:t>
            </a:r>
            <a:endParaRPr lang="ru-RU" sz="2200" dirty="0">
              <a:latin typeface="Georgia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52" y="851258"/>
            <a:ext cx="9007482" cy="506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20506" y="851258"/>
            <a:ext cx="5582807" cy="63094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2067"/>
              </a:lnSpc>
              <a:spcAft>
                <a:spcPts val="886"/>
              </a:spcAft>
            </a:pPr>
            <a:r>
              <a:rPr lang="ru-RU" sz="2200" dirty="0">
                <a:solidFill>
                  <a:srgbClr val="207282"/>
                </a:solidFill>
                <a:latin typeface="Georgia" pitchFamily="18" charset="0"/>
                <a:cs typeface="Arial" panose="020B0604020202020204" pitchFamily="34" charset="0"/>
              </a:rPr>
              <a:t>Приобретение ТСР с использованием </a:t>
            </a:r>
            <a:r>
              <a:rPr lang="en-US" sz="2200" dirty="0">
                <a:solidFill>
                  <a:srgbClr val="207282"/>
                </a:solidFill>
                <a:latin typeface="Georgia" pitchFamily="18" charset="0"/>
                <a:cs typeface="Arial" panose="020B0604020202020204" pitchFamily="34" charset="0"/>
              </a:rPr>
              <a:t/>
            </a:r>
            <a:br>
              <a:rPr lang="en-US" sz="2200" dirty="0">
                <a:solidFill>
                  <a:srgbClr val="207282"/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207282"/>
                </a:solidFill>
                <a:latin typeface="Georgia" pitchFamily="18" charset="0"/>
                <a:cs typeface="Arial" panose="020B0604020202020204" pitchFamily="34" charset="0"/>
              </a:rPr>
              <a:t>электронного сертификата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1758" y="1781594"/>
            <a:ext cx="6957978" cy="175945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1329"/>
              </a:lnSpc>
            </a:pPr>
            <a:r>
              <a:rPr lang="ru-RU" dirty="0">
                <a:solidFill>
                  <a:srgbClr val="393834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rPr>
              <a:t>Электронный сертификат — </a:t>
            </a:r>
            <a:r>
              <a:rPr lang="ru-RU" dirty="0" smtClean="0">
                <a:solidFill>
                  <a:srgbClr val="393834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rPr>
              <a:t>это электронная запись в реестре, </a:t>
            </a:r>
            <a:br>
              <a:rPr lang="ru-RU" dirty="0" smtClean="0">
                <a:solidFill>
                  <a:srgbClr val="393834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rPr>
            </a:br>
            <a:r>
              <a:rPr lang="ru-RU" dirty="0" smtClean="0">
                <a:solidFill>
                  <a:srgbClr val="393834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rPr>
              <a:t>в которой содержатся сведения о том, что человек имеет право самостоятельно </a:t>
            </a:r>
            <a:br>
              <a:rPr lang="ru-RU" dirty="0" smtClean="0">
                <a:solidFill>
                  <a:srgbClr val="393834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rPr>
            </a:br>
            <a:r>
              <a:rPr lang="ru-RU" dirty="0" smtClean="0">
                <a:solidFill>
                  <a:srgbClr val="393834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rPr>
              <a:t>купить отдельные виды товаров, работ или услуг. </a:t>
            </a:r>
          </a:p>
          <a:p>
            <a:pPr>
              <a:lnSpc>
                <a:spcPts val="1329"/>
              </a:lnSpc>
            </a:pPr>
            <a:r>
              <a:rPr lang="ru-RU" dirty="0" smtClean="0">
                <a:solidFill>
                  <a:srgbClr val="393834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rPr>
              <a:t>Эта </a:t>
            </a:r>
            <a:r>
              <a:rPr lang="ru-RU" dirty="0">
                <a:solidFill>
                  <a:srgbClr val="393834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rPr>
              <a:t>запись используется </a:t>
            </a:r>
            <a:r>
              <a:rPr lang="ru-RU" dirty="0" smtClean="0">
                <a:solidFill>
                  <a:srgbClr val="393834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rPr>
              <a:t>для </a:t>
            </a:r>
            <a:r>
              <a:rPr lang="ru-RU" dirty="0">
                <a:solidFill>
                  <a:srgbClr val="393834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rPr>
              <a:t>подтверждения их оплаты.</a:t>
            </a:r>
          </a:p>
          <a:p>
            <a:pPr>
              <a:lnSpc>
                <a:spcPts val="1329"/>
              </a:lnSpc>
            </a:pPr>
            <a:endParaRPr lang="ru-RU" dirty="0">
              <a:solidFill>
                <a:srgbClr val="393834"/>
              </a:solidFill>
              <a:latin typeface="Georgia" panose="02040502050405020303" pitchFamily="18" charset="0"/>
              <a:ea typeface="Roboto"/>
              <a:cs typeface="Roboto"/>
              <a:sym typeface="Roboto"/>
            </a:endParaRPr>
          </a:p>
          <a:p>
            <a:pPr>
              <a:lnSpc>
                <a:spcPts val="1329"/>
              </a:lnSpc>
            </a:pPr>
            <a:r>
              <a:rPr lang="ru-RU" dirty="0">
                <a:solidFill>
                  <a:srgbClr val="393834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rPr>
              <a:t>Применение электронного сертификата регулируется </a:t>
            </a:r>
            <a:br>
              <a:rPr lang="ru-RU" dirty="0">
                <a:solidFill>
                  <a:srgbClr val="393834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rPr>
            </a:br>
            <a:r>
              <a:rPr lang="ru-RU" dirty="0">
                <a:solidFill>
                  <a:srgbClr val="393834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rPr>
              <a:t>Федеральным законом от 30 декабря 2020 г. N 491-ФЗ </a:t>
            </a:r>
          </a:p>
          <a:p>
            <a:pPr>
              <a:lnSpc>
                <a:spcPts val="1329"/>
              </a:lnSpc>
            </a:pPr>
            <a:r>
              <a:rPr lang="ru-RU" dirty="0">
                <a:solidFill>
                  <a:srgbClr val="393834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rPr>
              <a:t>«О приобретении отдельных видов товаров, работ, услуг с использованием </a:t>
            </a:r>
            <a:br>
              <a:rPr lang="ru-RU" dirty="0">
                <a:solidFill>
                  <a:srgbClr val="393834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rPr>
            </a:br>
            <a:r>
              <a:rPr lang="ru-RU" dirty="0">
                <a:solidFill>
                  <a:srgbClr val="393834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rPr>
              <a:t>электронного сертификата».</a:t>
            </a:r>
          </a:p>
          <a:p>
            <a:pPr>
              <a:lnSpc>
                <a:spcPts val="1329"/>
              </a:lnSpc>
            </a:pPr>
            <a:endParaRPr lang="ru-RU" sz="1181" dirty="0">
              <a:latin typeface="Georgia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51697">
            <a:off x="8174962" y="511239"/>
            <a:ext cx="416575" cy="60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693324" y="585005"/>
            <a:ext cx="8101012" cy="93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500" b="1" dirty="0" smtClean="0">
                <a:solidFill>
                  <a:srgbClr val="207282"/>
                </a:solidFill>
                <a:latin typeface="Georgia" pitchFamily="18" charset="0"/>
              </a:rPr>
              <a:t/>
            </a:r>
            <a:br>
              <a:rPr lang="ru-RU" sz="2500" b="1" dirty="0" smtClean="0">
                <a:solidFill>
                  <a:srgbClr val="207282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С </a:t>
            </a:r>
            <a:r>
              <a:rPr lang="ru-RU" sz="2200" dirty="0">
                <a:solidFill>
                  <a:srgbClr val="207282"/>
                </a:solidFill>
                <a:latin typeface="Georgia" pitchFamily="18" charset="0"/>
              </a:rPr>
              <a:t>использованием </a:t>
            </a:r>
            <a:r>
              <a:rPr lang="ru-RU" sz="2200" dirty="0" smtClean="0">
                <a:solidFill>
                  <a:srgbClr val="207282"/>
                </a:solidFill>
                <a:latin typeface="Georgia" pitchFamily="18" charset="0"/>
              </a:rPr>
              <a:t>сертификата можно приобрести</a:t>
            </a:r>
            <a:r>
              <a:rPr lang="ru-RU" sz="2200" dirty="0">
                <a:solidFill>
                  <a:srgbClr val="207282"/>
                </a:solidFill>
                <a:latin typeface="Georgia" pitchFamily="18" charset="0"/>
              </a:rPr>
              <a:t>:</a:t>
            </a:r>
            <a:endParaRPr sz="2200" dirty="0">
              <a:solidFill>
                <a:srgbClr val="207282"/>
              </a:solidFill>
              <a:latin typeface="Georgia" pitchFamily="18" charset="0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831731" y="4141499"/>
            <a:ext cx="2858123" cy="500649"/>
          </a:xfrm>
          <a:prstGeom prst="roundRect">
            <a:avLst>
              <a:gd name="adj" fmla="val 16667"/>
            </a:avLst>
          </a:prstGeom>
          <a:solidFill>
            <a:srgbClr val="2F909D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bg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С </a:t>
            </a:r>
            <a:r>
              <a:rPr lang="ru-RU" b="1" dirty="0">
                <a:solidFill>
                  <a:schemeClr val="bg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27 сентября 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2021 </a:t>
            </a:r>
            <a:r>
              <a:rPr lang="ru-RU" b="1" dirty="0">
                <a:solidFill>
                  <a:schemeClr val="bg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года</a:t>
            </a:r>
            <a:endParaRPr b="1" dirty="0">
              <a:solidFill>
                <a:schemeClr val="bg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4253299" y="4151024"/>
            <a:ext cx="2800644" cy="500650"/>
          </a:xfrm>
          <a:prstGeom prst="roundRect">
            <a:avLst>
              <a:gd name="adj" fmla="val 16667"/>
            </a:avLst>
          </a:prstGeom>
          <a:solidFill>
            <a:srgbClr val="2F909D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bg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С </a:t>
            </a:r>
            <a:r>
              <a:rPr lang="ru-RU" b="1" dirty="0">
                <a:solidFill>
                  <a:schemeClr val="bg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1 января 2023 года</a:t>
            </a:r>
            <a:endParaRPr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1834293" y="3070523"/>
            <a:ext cx="304800" cy="104878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BD5DD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0;p17"/>
          <p:cNvSpPr/>
          <p:nvPr/>
        </p:nvSpPr>
        <p:spPr>
          <a:xfrm>
            <a:off x="5394499" y="3095626"/>
            <a:ext cx="269926" cy="102367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BD5DD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3962400" y="1973944"/>
            <a:ext cx="4055825" cy="1121682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Лекарственные препараты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, </a:t>
            </a:r>
          </a:p>
          <a:p>
            <a:pPr marL="0" marR="0" lvl="0" indent="0" algn="l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медицинские изделия, </a:t>
            </a:r>
          </a:p>
          <a:p>
            <a:pPr marL="0" marR="0" lvl="0" indent="0" algn="l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специализированные 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продукты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</a:b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лечебного 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питания для детей-инвалидов</a:t>
            </a:r>
            <a:endParaRPr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811717" y="1973944"/>
            <a:ext cx="2878137" cy="1121682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45700" rIns="91425" bIns="45700" anchor="ctr" anchorCtr="0">
            <a:noAutofit/>
          </a:bodyPr>
          <a:lstStyle/>
          <a:p>
            <a:pPr marL="0" marR="0" lvl="0" indent="0" rtl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ТСР и услуги, предусмотренные федеральным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перечнем</a:t>
            </a:r>
            <a:endParaRPr dirty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963</Words>
  <Application>Microsoft Office PowerPoint</Application>
  <PresentationFormat>Произвольный</PresentationFormat>
  <Paragraphs>235</Paragraphs>
  <Slides>32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Arial</vt:lpstr>
      <vt:lpstr>Calibri</vt:lpstr>
      <vt:lpstr>Comic Sans MS</vt:lpstr>
      <vt:lpstr>DejaVu Sans</vt:lpstr>
      <vt:lpstr>Georgia</vt:lpstr>
      <vt:lpstr>Roboto</vt:lpstr>
      <vt:lpstr>Segoe UI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 Способы обеспечения инвалидов ТСР по ИПРА</vt:lpstr>
      <vt:lpstr>Презентация PowerPoint</vt:lpstr>
      <vt:lpstr>Презентация PowerPoint</vt:lpstr>
      <vt:lpstr>Презентация PowerPoint</vt:lpstr>
      <vt:lpstr>Презентация PowerPoint</vt:lpstr>
      <vt:lpstr> С использованием сертификата можно приобрести:</vt:lpstr>
      <vt:lpstr> Сертификат содержит  следующую информацию:</vt:lpstr>
      <vt:lpstr> Особенности ЭС:</vt:lpstr>
      <vt:lpstr> В ГИС ЭС содержатся:</vt:lpstr>
      <vt:lpstr> Получатель ЭС может</vt:lpstr>
      <vt:lpstr> Как работает электронный сертификат?</vt:lpstr>
      <vt:lpstr> Какие ТСР можно приобрести с использованием ЭС? </vt:lpstr>
      <vt:lpstr> Какие ТСР можно приобрести с использованием ЭС? </vt:lpstr>
      <vt:lpstr> Как воспользоваться сервисом?</vt:lpstr>
      <vt:lpstr> Что нужно для оформления ЭС? </vt:lpstr>
      <vt:lpstr>Презентация PowerPoint</vt:lpstr>
      <vt:lpstr> Где приобрести ТСР? </vt:lpstr>
      <vt:lpstr>Срок действия электронного сертификата</vt:lpstr>
      <vt:lpstr>Предельная стоимость ЭС  определяется</vt:lpstr>
      <vt:lpstr> Последняя по времени закупка</vt:lpstr>
      <vt:lpstr>  Если получателем электронного сертификата является законный представитель</vt:lpstr>
      <vt:lpstr> Что делать, если не воспользовались электронным сертификатом в течении его срока действия? </vt:lpstr>
      <vt:lpstr> У карты МИР, на которую записан электронный сертификат, истёк срок действия. Что делать?</vt:lpstr>
      <vt:lpstr> Возврат товара  по электронному сертификату</vt:lpstr>
      <vt:lpstr> Отказ от использования электронного сертификата  </vt:lpstr>
      <vt:lpstr> Снятие инвалида с учета по обеспечению ТСР</vt:lpstr>
      <vt:lpstr>Приложение «Социальный навигатор»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lap</dc:creator>
  <cp:lastModifiedBy>Анна Повалихина</cp:lastModifiedBy>
  <cp:revision>50</cp:revision>
  <dcterms:modified xsi:type="dcterms:W3CDTF">2022-10-13T10:56:36Z</dcterms:modified>
</cp:coreProperties>
</file>