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99" r:id="rId1"/>
    <p:sldMasterId id="2147483926" r:id="rId2"/>
    <p:sldMasterId id="2147483964" r:id="rId3"/>
  </p:sldMasterIdLst>
  <p:notesMasterIdLst>
    <p:notesMasterId r:id="rId33"/>
  </p:notesMasterIdLst>
  <p:sldIdLst>
    <p:sldId id="343" r:id="rId4"/>
    <p:sldId id="348" r:id="rId5"/>
    <p:sldId id="347" r:id="rId6"/>
    <p:sldId id="376" r:id="rId7"/>
    <p:sldId id="359" r:id="rId8"/>
    <p:sldId id="364" r:id="rId9"/>
    <p:sldId id="366" r:id="rId10"/>
    <p:sldId id="349" r:id="rId11"/>
    <p:sldId id="357" r:id="rId12"/>
    <p:sldId id="360" r:id="rId13"/>
    <p:sldId id="361" r:id="rId14"/>
    <p:sldId id="362" r:id="rId15"/>
    <p:sldId id="363" r:id="rId16"/>
    <p:sldId id="321" r:id="rId17"/>
    <p:sldId id="365" r:id="rId18"/>
    <p:sldId id="377" r:id="rId19"/>
    <p:sldId id="369" r:id="rId20"/>
    <p:sldId id="327" r:id="rId21"/>
    <p:sldId id="326" r:id="rId22"/>
    <p:sldId id="370" r:id="rId23"/>
    <p:sldId id="378" r:id="rId24"/>
    <p:sldId id="380" r:id="rId25"/>
    <p:sldId id="379" r:id="rId26"/>
    <p:sldId id="337" r:id="rId27"/>
    <p:sldId id="381" r:id="rId28"/>
    <p:sldId id="382" r:id="rId29"/>
    <p:sldId id="383" r:id="rId30"/>
    <p:sldId id="384" r:id="rId31"/>
    <p:sldId id="353" r:id="rId32"/>
  </p:sldIdLst>
  <p:sldSz cx="12192000" cy="6858000"/>
  <p:notesSz cx="6858000" cy="9144000"/>
  <p:embeddedFontLs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Quattrocento Sans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Inter 18pt" panose="020B0604020202020204" charset="0"/>
      <p:regular r:id="rId50"/>
      <p:bold r:id="rId51"/>
      <p:italic r:id="rId52"/>
      <p:boldItalic r:id="rId53"/>
    </p:embeddedFont>
    <p:embeddedFont>
      <p:font typeface="Roboto" panose="020B0604020202020204" charset="0"/>
      <p:regular r:id="rId54"/>
      <p:bold r:id="rId55"/>
      <p:italic r:id="rId56"/>
      <p:boldItalic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orient="horz" pos="1525" userDrawn="1">
          <p15:clr>
            <a:srgbClr val="A4A3A4"/>
          </p15:clr>
        </p15:guide>
        <p15:guide id="7" orient="horz" pos="1752" userDrawn="1">
          <p15:clr>
            <a:srgbClr val="A4A3A4"/>
          </p15:clr>
        </p15:guide>
        <p15:guide id="8" orient="horz" pos="1049" userDrawn="1">
          <p15:clr>
            <a:srgbClr val="A4A3A4"/>
          </p15:clr>
        </p15:guide>
        <p15:guide id="9" pos="70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смина Кайибханова" initials="ЭК" lastIdx="3" clrIdx="0">
    <p:extLst>
      <p:ext uri="{19B8F6BF-5375-455C-9EA6-DF929625EA0E}">
        <p15:presenceInfo xmlns:p15="http://schemas.microsoft.com/office/powerpoint/2012/main" userId="Эсмина Кайибха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6"/>
    <a:srgbClr val="005E5C"/>
    <a:srgbClr val="F2CD30"/>
    <a:srgbClr val="FFE445"/>
    <a:srgbClr val="D86541"/>
    <a:srgbClr val="000000"/>
    <a:srgbClr val="FF915A"/>
    <a:srgbClr val="FFAF78"/>
    <a:srgbClr val="FFCCA9"/>
    <a:srgbClr val="D6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  <p:guide pos="370"/>
        <p:guide orient="horz" pos="550"/>
        <p:guide orient="horz" pos="2704"/>
        <p:guide orient="horz" pos="1525"/>
        <p:guide orient="horz" pos="1752"/>
        <p:guide orient="horz" pos="1049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5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F76E8-93AD-4111-9BBF-D862288C6A2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81DA-5334-40E3-8FFF-5BBF6DCCE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3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51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4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69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23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26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2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1" y="3351782"/>
            <a:ext cx="10972440" cy="48276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54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1" y="1604521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63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1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1" y="1604521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9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157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1" y="2686142"/>
            <a:ext cx="10972440" cy="48276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99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1" y="1604521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81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655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1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1" y="160452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1" y="368208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76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1" y="160452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1" y="3682081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42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1" y="1604521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1" y="3682081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46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1" y="160452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1" y="3682081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3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1" y="518624"/>
            <a:ext cx="10972440" cy="6551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257" b="0" strike="noStrike" spc="-1" dirty="0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2" y="1604521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1" y="1604521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2" y="1604521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2" y="3682081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1" y="3682081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2" y="3682081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13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193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7 - Четыре картинки">
  <p:cSld name="С7 - Четыре картинки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0304c8968_0_35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563" tIns="89563" rIns="89563" bIns="89563" anchor="ctr" anchorCtr="0">
            <a:noAutofit/>
          </a:bodyPr>
          <a:lstStyle/>
          <a:p>
            <a:pPr marL="0" marR="0" lvl="0" indent="0" algn="l" defTabSz="89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Google Shape;70;g150304c8968_0_35"/>
          <p:cNvSpPr>
            <a:spLocks noGrp="1"/>
          </p:cNvSpPr>
          <p:nvPr>
            <p:ph type="pic" idx="2"/>
          </p:nvPr>
        </p:nvSpPr>
        <p:spPr>
          <a:xfrm>
            <a:off x="6229836" y="266790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150304c8968_0_35"/>
          <p:cNvSpPr>
            <a:spLocks noGrp="1"/>
          </p:cNvSpPr>
          <p:nvPr>
            <p:ph type="pic" idx="3"/>
          </p:nvPr>
        </p:nvSpPr>
        <p:spPr>
          <a:xfrm>
            <a:off x="9225630" y="272190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150304c8968_0_35"/>
          <p:cNvSpPr>
            <a:spLocks noGrp="1"/>
          </p:cNvSpPr>
          <p:nvPr>
            <p:ph type="pic" idx="4"/>
          </p:nvPr>
        </p:nvSpPr>
        <p:spPr>
          <a:xfrm>
            <a:off x="238251" y="269490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g150304c8968_0_35"/>
          <p:cNvSpPr>
            <a:spLocks noGrp="1"/>
          </p:cNvSpPr>
          <p:nvPr>
            <p:ph type="pic" idx="5"/>
          </p:nvPr>
        </p:nvSpPr>
        <p:spPr>
          <a:xfrm>
            <a:off x="3234043" y="274890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g150304c8968_0_35"/>
          <p:cNvSpPr txBox="1"/>
          <p:nvPr/>
        </p:nvSpPr>
        <p:spPr>
          <a:xfrm>
            <a:off x="236652" y="5084302"/>
            <a:ext cx="2689500" cy="45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563" tIns="89563" rIns="89563" bIns="89563" anchor="t" anchorCtr="0">
            <a:spAutoFit/>
          </a:bodyPr>
          <a:lstStyle/>
          <a:p>
            <a:pPr marL="0" marR="0" lvl="0" indent="0" algn="l" defTabSz="895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g150304c8968_0_35"/>
          <p:cNvSpPr txBox="1">
            <a:spLocks noGrp="1"/>
          </p:cNvSpPr>
          <p:nvPr>
            <p:ph type="subTitle" idx="1"/>
          </p:nvPr>
        </p:nvSpPr>
        <p:spPr>
          <a:xfrm>
            <a:off x="238252" y="5352826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84" tIns="54127" rIns="108284" bIns="54127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g150304c8968_0_35"/>
          <p:cNvSpPr txBox="1">
            <a:spLocks noGrp="1"/>
          </p:cNvSpPr>
          <p:nvPr>
            <p:ph type="subTitle" idx="6"/>
          </p:nvPr>
        </p:nvSpPr>
        <p:spPr>
          <a:xfrm>
            <a:off x="3239302" y="5352826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84" tIns="54127" rIns="108284" bIns="54127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g150304c8968_0_35"/>
          <p:cNvSpPr txBox="1">
            <a:spLocks noGrp="1"/>
          </p:cNvSpPr>
          <p:nvPr>
            <p:ph type="subTitle" idx="7"/>
          </p:nvPr>
        </p:nvSpPr>
        <p:spPr>
          <a:xfrm>
            <a:off x="6240352" y="5352826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84" tIns="54127" rIns="108284" bIns="54127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150304c8968_0_35"/>
          <p:cNvSpPr txBox="1">
            <a:spLocks noGrp="1"/>
          </p:cNvSpPr>
          <p:nvPr>
            <p:ph type="subTitle" idx="8"/>
          </p:nvPr>
        </p:nvSpPr>
        <p:spPr>
          <a:xfrm>
            <a:off x="9230902" y="5352826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284" tIns="54127" rIns="108284" bIns="54127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150304c8968_0_35"/>
          <p:cNvSpPr txBox="1">
            <a:spLocks noGrp="1"/>
          </p:cNvSpPr>
          <p:nvPr>
            <p:ph type="sldNum" idx="12"/>
          </p:nvPr>
        </p:nvSpPr>
        <p:spPr>
          <a:xfrm>
            <a:off x="11409047" y="6333135"/>
            <a:ext cx="731699" cy="525000"/>
          </a:xfrm>
          <a:prstGeom prst="rect">
            <a:avLst/>
          </a:prstGeom>
        </p:spPr>
        <p:txBody>
          <a:bodyPr spcFirstLastPara="1" wrap="square" lIns="108284" tIns="108284" rIns="108284" bIns="108284" anchor="t" anchorCtr="0">
            <a:noAutofit/>
          </a:bodyPr>
          <a:lstStyle>
            <a:lvl1pPr lvl="0" algn="r" defTabSz="895782">
              <a:buNone/>
              <a:defRPr sz="1792">
                <a:solidFill>
                  <a:srgbClr val="005E5C"/>
                </a:solidFill>
              </a:defRPr>
            </a:lvl1pPr>
            <a:lvl2pPr lvl="1">
              <a:buNone/>
              <a:defRPr sz="1792">
                <a:solidFill>
                  <a:srgbClr val="005E5C"/>
                </a:solidFill>
              </a:defRPr>
            </a:lvl2pPr>
            <a:lvl3pPr lvl="2">
              <a:buNone/>
              <a:defRPr sz="1792">
                <a:solidFill>
                  <a:srgbClr val="005E5C"/>
                </a:solidFill>
              </a:defRPr>
            </a:lvl3pPr>
            <a:lvl4pPr lvl="3">
              <a:buNone/>
              <a:defRPr sz="1792">
                <a:solidFill>
                  <a:srgbClr val="005E5C"/>
                </a:solidFill>
              </a:defRPr>
            </a:lvl4pPr>
            <a:lvl5pPr lvl="4">
              <a:buNone/>
              <a:defRPr sz="1792">
                <a:solidFill>
                  <a:srgbClr val="005E5C"/>
                </a:solidFill>
              </a:defRPr>
            </a:lvl5pPr>
            <a:lvl6pPr lvl="5">
              <a:buNone/>
              <a:defRPr sz="1792">
                <a:solidFill>
                  <a:srgbClr val="005E5C"/>
                </a:solidFill>
              </a:defRPr>
            </a:lvl6pPr>
            <a:lvl7pPr lvl="6">
              <a:buNone/>
              <a:defRPr sz="1792">
                <a:solidFill>
                  <a:srgbClr val="005E5C"/>
                </a:solidFill>
              </a:defRPr>
            </a:lvl7pPr>
            <a:lvl8pPr lvl="7">
              <a:buNone/>
              <a:defRPr sz="1792">
                <a:solidFill>
                  <a:srgbClr val="005E5C"/>
                </a:solidFill>
              </a:defRPr>
            </a:lvl8pPr>
            <a:lvl9pPr lvl="8">
              <a:buNone/>
              <a:defRPr sz="1792">
                <a:solidFill>
                  <a:srgbClr val="005E5C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723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2 - Вертикальная картинка и текст">
  <p:cSld name="С2 - Вертикальная картинка и текс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50304c8968_0_6"/>
          <p:cNvSpPr/>
          <p:nvPr/>
        </p:nvSpPr>
        <p:spPr>
          <a:xfrm>
            <a:off x="-73600" y="0"/>
            <a:ext cx="122655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50304c8968_0_6"/>
          <p:cNvSpPr>
            <a:spLocks noGrp="1"/>
          </p:cNvSpPr>
          <p:nvPr>
            <p:ph type="pic" idx="2"/>
          </p:nvPr>
        </p:nvSpPr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g150304c8968_0_6"/>
          <p:cNvSpPr txBox="1">
            <a:spLocks noGrp="1"/>
          </p:cNvSpPr>
          <p:nvPr>
            <p:ph type="subTitle" idx="1"/>
          </p:nvPr>
        </p:nvSpPr>
        <p:spPr>
          <a:xfrm>
            <a:off x="5845216" y="3359964"/>
            <a:ext cx="5144100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g150304c8968_0_6"/>
          <p:cNvSpPr txBox="1">
            <a:spLocks noGrp="1"/>
          </p:cNvSpPr>
          <p:nvPr>
            <p:ph type="title"/>
          </p:nvPr>
        </p:nvSpPr>
        <p:spPr>
          <a:xfrm>
            <a:off x="5845225" y="1080000"/>
            <a:ext cx="51441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Font typeface="Georgia"/>
              <a:buNone/>
              <a:defRPr b="0" i="0" u="none" strike="noStrike" cap="none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g150304c8968_0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150304c8968_0_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207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3 - Горизонтальная картинка и текст">
  <p:cSld name="С3 - Горизонтальная картинка и текс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50304c8968_0_18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50304c8968_0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150304c8968_0_18"/>
          <p:cNvSpPr>
            <a:spLocks noGrp="1"/>
          </p:cNvSpPr>
          <p:nvPr>
            <p:ph type="pic" idx="2"/>
          </p:nvPr>
        </p:nvSpPr>
        <p:spPr>
          <a:xfrm>
            <a:off x="0" y="941400"/>
            <a:ext cx="7451100" cy="59166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g150304c8968_0_18"/>
          <p:cNvSpPr txBox="1">
            <a:spLocks noGrp="1"/>
          </p:cNvSpPr>
          <p:nvPr>
            <p:ph type="subTitle" idx="1"/>
          </p:nvPr>
        </p:nvSpPr>
        <p:spPr>
          <a:xfrm>
            <a:off x="7920000" y="4394800"/>
            <a:ext cx="4092000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g150304c8968_0_18"/>
          <p:cNvSpPr txBox="1">
            <a:spLocks noGrp="1"/>
          </p:cNvSpPr>
          <p:nvPr>
            <p:ph type="title"/>
          </p:nvPr>
        </p:nvSpPr>
        <p:spPr>
          <a:xfrm>
            <a:off x="7920000" y="1080000"/>
            <a:ext cx="38019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Font typeface="Georgia"/>
              <a:buNone/>
              <a:defRPr b="0" i="0" u="none" strike="noStrike" cap="none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50304c8968_0_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02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4 - Только текст">
  <p:cSld name="С4 - Только текст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50304c8968_0_91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g150304c8968_0_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150304c8968_0_91"/>
          <p:cNvSpPr txBox="1">
            <a:spLocks noGrp="1"/>
          </p:cNvSpPr>
          <p:nvPr>
            <p:ph type="title"/>
          </p:nvPr>
        </p:nvSpPr>
        <p:spPr>
          <a:xfrm>
            <a:off x="1080000" y="1080000"/>
            <a:ext cx="97074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None/>
              <a:defRPr>
                <a:solidFill>
                  <a:srgbClr val="005E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g150304c8968_0_91"/>
          <p:cNvSpPr txBox="1">
            <a:spLocks noGrp="1"/>
          </p:cNvSpPr>
          <p:nvPr>
            <p:ph type="body" idx="1"/>
          </p:nvPr>
        </p:nvSpPr>
        <p:spPr>
          <a:xfrm>
            <a:off x="1080000" y="3864525"/>
            <a:ext cx="9179400" cy="23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150304c8968_0_9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7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5 - Большой фото">
  <p:cSld name="С5 - Большой фото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50304c8968_0_8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g150304c8968_0_82"/>
          <p:cNvSpPr txBox="1">
            <a:spLocks noGrp="1"/>
          </p:cNvSpPr>
          <p:nvPr>
            <p:ph type="title"/>
          </p:nvPr>
        </p:nvSpPr>
        <p:spPr>
          <a:xfrm>
            <a:off x="1080000" y="1080000"/>
            <a:ext cx="83376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None/>
              <a:defRPr>
                <a:solidFill>
                  <a:srgbClr val="005E5C"/>
                </a:solidFill>
                <a:highlight>
                  <a:srgbClr val="FFFFFF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0" name="Google Shape;40;g150304c8968_0_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150304c8968_0_8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01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928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6 - Название раздела">
  <p:cSld name="С6 - Название раздела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4b56d7d284_0_219"/>
          <p:cNvSpPr/>
          <p:nvPr/>
        </p:nvSpPr>
        <p:spPr>
          <a:xfrm>
            <a:off x="0" y="-40575"/>
            <a:ext cx="12192000" cy="689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4b56d7d284_0_219"/>
          <p:cNvSpPr txBox="1">
            <a:spLocks noGrp="1"/>
          </p:cNvSpPr>
          <p:nvPr>
            <p:ph type="title"/>
          </p:nvPr>
        </p:nvSpPr>
        <p:spPr>
          <a:xfrm>
            <a:off x="1080000" y="2160000"/>
            <a:ext cx="8235300" cy="2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7200"/>
              <a:buNone/>
              <a:defRPr>
                <a:solidFill>
                  <a:srgbClr val="005E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g14b56d7d284_0_2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14b56d7d284_0_2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357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7 - Четыре картинки">
  <p:cSld name="С7 - Четыре картинки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50304c8968_0_35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150304c8968_0_35"/>
          <p:cNvSpPr>
            <a:spLocks noGrp="1"/>
          </p:cNvSpPr>
          <p:nvPr>
            <p:ph type="pic" idx="2"/>
          </p:nvPr>
        </p:nvSpPr>
        <p:spPr>
          <a:xfrm>
            <a:off x="6229836" y="2667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g150304c8968_0_35"/>
          <p:cNvSpPr>
            <a:spLocks noGrp="1"/>
          </p:cNvSpPr>
          <p:nvPr>
            <p:ph type="pic" idx="3"/>
          </p:nvPr>
        </p:nvSpPr>
        <p:spPr>
          <a:xfrm>
            <a:off x="9225629" y="2721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g150304c8968_0_35"/>
          <p:cNvSpPr>
            <a:spLocks noGrp="1"/>
          </p:cNvSpPr>
          <p:nvPr>
            <p:ph type="pic" idx="4"/>
          </p:nvPr>
        </p:nvSpPr>
        <p:spPr>
          <a:xfrm>
            <a:off x="238250" y="2694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g150304c8968_0_35"/>
          <p:cNvSpPr>
            <a:spLocks noGrp="1"/>
          </p:cNvSpPr>
          <p:nvPr>
            <p:ph type="pic" idx="5"/>
          </p:nvPr>
        </p:nvSpPr>
        <p:spPr>
          <a:xfrm>
            <a:off x="3234043" y="2748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g150304c8968_0_35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g150304c8968_0_35"/>
          <p:cNvSpPr txBox="1">
            <a:spLocks noGrp="1"/>
          </p:cNvSpPr>
          <p:nvPr>
            <p:ph type="subTitle" idx="1"/>
          </p:nvPr>
        </p:nvSpPr>
        <p:spPr>
          <a:xfrm>
            <a:off x="2382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150304c8968_0_35"/>
          <p:cNvSpPr txBox="1">
            <a:spLocks noGrp="1"/>
          </p:cNvSpPr>
          <p:nvPr>
            <p:ph type="subTitle" idx="6"/>
          </p:nvPr>
        </p:nvSpPr>
        <p:spPr>
          <a:xfrm>
            <a:off x="32393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150304c8968_0_35"/>
          <p:cNvSpPr txBox="1">
            <a:spLocks noGrp="1"/>
          </p:cNvSpPr>
          <p:nvPr>
            <p:ph type="subTitle" idx="7"/>
          </p:nvPr>
        </p:nvSpPr>
        <p:spPr>
          <a:xfrm>
            <a:off x="62403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150304c8968_0_35"/>
          <p:cNvSpPr txBox="1">
            <a:spLocks noGrp="1"/>
          </p:cNvSpPr>
          <p:nvPr>
            <p:ph type="subTitle" idx="8"/>
          </p:nvPr>
        </p:nvSpPr>
        <p:spPr>
          <a:xfrm>
            <a:off x="92309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g150304c8968_0_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592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8 - Три картинки">
  <p:cSld name="С8 - Три картинки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0304c8968_0_54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50304c8968_0_54"/>
          <p:cNvSpPr>
            <a:spLocks noGrp="1"/>
          </p:cNvSpPr>
          <p:nvPr>
            <p:ph type="pic" idx="2"/>
          </p:nvPr>
        </p:nvSpPr>
        <p:spPr>
          <a:xfrm>
            <a:off x="8295377" y="266800"/>
            <a:ext cx="36309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g150304c8968_0_54"/>
          <p:cNvSpPr>
            <a:spLocks noGrp="1"/>
          </p:cNvSpPr>
          <p:nvPr>
            <p:ph type="pic" idx="3"/>
          </p:nvPr>
        </p:nvSpPr>
        <p:spPr>
          <a:xfrm>
            <a:off x="238250" y="2695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g150304c8968_0_54"/>
          <p:cNvSpPr>
            <a:spLocks noGrp="1"/>
          </p:cNvSpPr>
          <p:nvPr>
            <p:ph type="pic" idx="4"/>
          </p:nvPr>
        </p:nvSpPr>
        <p:spPr>
          <a:xfrm>
            <a:off x="4266813" y="2749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150304c8968_0_54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150304c8968_0_54"/>
          <p:cNvSpPr txBox="1">
            <a:spLocks noGrp="1"/>
          </p:cNvSpPr>
          <p:nvPr>
            <p:ph type="subTitle" idx="1"/>
          </p:nvPr>
        </p:nvSpPr>
        <p:spPr>
          <a:xfrm>
            <a:off x="23825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g150304c8968_0_54"/>
          <p:cNvSpPr txBox="1">
            <a:spLocks noGrp="1"/>
          </p:cNvSpPr>
          <p:nvPr>
            <p:ph type="subTitle" idx="5"/>
          </p:nvPr>
        </p:nvSpPr>
        <p:spPr>
          <a:xfrm>
            <a:off x="426680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g150304c8968_0_54"/>
          <p:cNvSpPr txBox="1">
            <a:spLocks noGrp="1"/>
          </p:cNvSpPr>
          <p:nvPr>
            <p:ph type="subTitle" idx="6"/>
          </p:nvPr>
        </p:nvSpPr>
        <p:spPr>
          <a:xfrm>
            <a:off x="8295375" y="5352825"/>
            <a:ext cx="36309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g150304c8968_0_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354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9 - Две картинки ">
  <p:cSld name="С9 - Две картинки 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0304c8968_0_69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50304c8968_0_69"/>
          <p:cNvSpPr>
            <a:spLocks noGrp="1"/>
          </p:cNvSpPr>
          <p:nvPr>
            <p:ph type="pic" idx="2"/>
          </p:nvPr>
        </p:nvSpPr>
        <p:spPr>
          <a:xfrm>
            <a:off x="238250" y="2695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150304c8968_0_69"/>
          <p:cNvSpPr>
            <a:spLocks noGrp="1"/>
          </p:cNvSpPr>
          <p:nvPr>
            <p:ph type="pic" idx="3"/>
          </p:nvPr>
        </p:nvSpPr>
        <p:spPr>
          <a:xfrm>
            <a:off x="6249756" y="2749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g150304c8968_0_69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g150304c8968_0_69"/>
          <p:cNvSpPr txBox="1">
            <a:spLocks noGrp="1"/>
          </p:cNvSpPr>
          <p:nvPr>
            <p:ph type="subTitle" idx="1"/>
          </p:nvPr>
        </p:nvSpPr>
        <p:spPr>
          <a:xfrm>
            <a:off x="2382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150304c8968_0_69"/>
          <p:cNvSpPr txBox="1">
            <a:spLocks noGrp="1"/>
          </p:cNvSpPr>
          <p:nvPr>
            <p:ph type="subTitle" idx="4"/>
          </p:nvPr>
        </p:nvSpPr>
        <p:spPr>
          <a:xfrm>
            <a:off x="62497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g150304c8968_0_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061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11 - Пустой">
  <p:cSld name="С11 - Пустой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0304c8968_0_111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150304c8968_0_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50304c8968_0_1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395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10 - Неожиданный вывод">
  <p:cSld name="С10 - Неожиданный вывод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0304c8968_0_102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150304c8968_0_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50304c8968_0_102"/>
          <p:cNvSpPr/>
          <p:nvPr/>
        </p:nvSpPr>
        <p:spPr>
          <a:xfrm>
            <a:off x="2335671" y="2503876"/>
            <a:ext cx="8219440" cy="1717040"/>
          </a:xfrm>
          <a:custGeom>
            <a:avLst/>
            <a:gdLst/>
            <a:ahLst/>
            <a:cxnLst/>
            <a:rect l="l" t="t" r="r" b="b"/>
            <a:pathLst>
              <a:path w="8219440" h="1717040" extrusionOk="0">
                <a:moveTo>
                  <a:pt x="213360" y="213360"/>
                </a:moveTo>
                <a:lnTo>
                  <a:pt x="751840" y="60960"/>
                </a:lnTo>
                <a:lnTo>
                  <a:pt x="1920240" y="0"/>
                </a:lnTo>
                <a:lnTo>
                  <a:pt x="2600960" y="10160"/>
                </a:lnTo>
                <a:lnTo>
                  <a:pt x="3210560" y="91440"/>
                </a:lnTo>
                <a:lnTo>
                  <a:pt x="3962400" y="81280"/>
                </a:lnTo>
                <a:lnTo>
                  <a:pt x="4907280" y="121920"/>
                </a:lnTo>
                <a:lnTo>
                  <a:pt x="5344160" y="71120"/>
                </a:lnTo>
                <a:lnTo>
                  <a:pt x="5638800" y="0"/>
                </a:lnTo>
                <a:lnTo>
                  <a:pt x="5974080" y="0"/>
                </a:lnTo>
                <a:lnTo>
                  <a:pt x="6207760" y="30480"/>
                </a:lnTo>
                <a:lnTo>
                  <a:pt x="6522720" y="30480"/>
                </a:lnTo>
                <a:lnTo>
                  <a:pt x="6817360" y="30480"/>
                </a:lnTo>
                <a:lnTo>
                  <a:pt x="6979920" y="60960"/>
                </a:lnTo>
                <a:lnTo>
                  <a:pt x="7284720" y="20320"/>
                </a:lnTo>
                <a:lnTo>
                  <a:pt x="7650480" y="40640"/>
                </a:lnTo>
                <a:lnTo>
                  <a:pt x="7843520" y="40640"/>
                </a:lnTo>
                <a:lnTo>
                  <a:pt x="8087360" y="91440"/>
                </a:lnTo>
                <a:lnTo>
                  <a:pt x="8188960" y="203200"/>
                </a:lnTo>
                <a:lnTo>
                  <a:pt x="8219440" y="335280"/>
                </a:lnTo>
                <a:lnTo>
                  <a:pt x="8188960" y="447040"/>
                </a:lnTo>
                <a:lnTo>
                  <a:pt x="8117840" y="558800"/>
                </a:lnTo>
                <a:lnTo>
                  <a:pt x="8077200" y="751840"/>
                </a:lnTo>
                <a:lnTo>
                  <a:pt x="8107680" y="995680"/>
                </a:lnTo>
                <a:lnTo>
                  <a:pt x="8168640" y="1087120"/>
                </a:lnTo>
                <a:lnTo>
                  <a:pt x="8148320" y="1270000"/>
                </a:lnTo>
                <a:lnTo>
                  <a:pt x="8148320" y="1422400"/>
                </a:lnTo>
                <a:lnTo>
                  <a:pt x="8087360" y="1422400"/>
                </a:lnTo>
                <a:lnTo>
                  <a:pt x="7945120" y="1412240"/>
                </a:lnTo>
                <a:lnTo>
                  <a:pt x="7518400" y="1463040"/>
                </a:lnTo>
                <a:lnTo>
                  <a:pt x="6959600" y="1463040"/>
                </a:lnTo>
                <a:lnTo>
                  <a:pt x="6380480" y="1473200"/>
                </a:lnTo>
                <a:lnTo>
                  <a:pt x="5862320" y="1402080"/>
                </a:lnTo>
                <a:lnTo>
                  <a:pt x="5628640" y="1402080"/>
                </a:lnTo>
                <a:lnTo>
                  <a:pt x="5344160" y="1473200"/>
                </a:lnTo>
                <a:lnTo>
                  <a:pt x="4856480" y="1513840"/>
                </a:lnTo>
                <a:lnTo>
                  <a:pt x="4541520" y="1554480"/>
                </a:lnTo>
                <a:lnTo>
                  <a:pt x="4257040" y="1615440"/>
                </a:lnTo>
                <a:lnTo>
                  <a:pt x="3911600" y="1686560"/>
                </a:lnTo>
                <a:lnTo>
                  <a:pt x="3332480" y="1717040"/>
                </a:lnTo>
                <a:lnTo>
                  <a:pt x="2926080" y="1645920"/>
                </a:lnTo>
                <a:lnTo>
                  <a:pt x="2641600" y="1645920"/>
                </a:lnTo>
                <a:lnTo>
                  <a:pt x="1950720" y="1645920"/>
                </a:lnTo>
                <a:lnTo>
                  <a:pt x="1361440" y="1666240"/>
                </a:lnTo>
                <a:lnTo>
                  <a:pt x="762000" y="1686560"/>
                </a:lnTo>
                <a:lnTo>
                  <a:pt x="386080" y="1615440"/>
                </a:lnTo>
                <a:lnTo>
                  <a:pt x="152400" y="1503680"/>
                </a:lnTo>
                <a:lnTo>
                  <a:pt x="0" y="914400"/>
                </a:lnTo>
                <a:lnTo>
                  <a:pt x="50800" y="477520"/>
                </a:lnTo>
                <a:lnTo>
                  <a:pt x="213360" y="213360"/>
                </a:lnTo>
                <a:close/>
              </a:path>
            </a:pathLst>
          </a:custGeom>
          <a:solidFill>
            <a:srgbClr val="00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g150304c8968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463" y="2307174"/>
            <a:ext cx="9737407" cy="33272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50304c8968_0_102"/>
          <p:cNvSpPr txBox="1">
            <a:spLocks noGrp="1"/>
          </p:cNvSpPr>
          <p:nvPr>
            <p:ph type="subTitle" idx="1"/>
          </p:nvPr>
        </p:nvSpPr>
        <p:spPr>
          <a:xfrm>
            <a:off x="2764400" y="2823600"/>
            <a:ext cx="75087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50304c8968_0_10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932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12 - Контакты">
  <p:cSld name="С12 - Контакты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0304c8968_0_124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50304c8968_0_124"/>
          <p:cNvSpPr/>
          <p:nvPr/>
        </p:nvSpPr>
        <p:spPr>
          <a:xfrm>
            <a:off x="1201591" y="5323342"/>
            <a:ext cx="360000" cy="267428"/>
          </a:xfrm>
          <a:custGeom>
            <a:avLst/>
            <a:gdLst/>
            <a:ahLst/>
            <a:cxnLst/>
            <a:rect l="l" t="t" r="r" b="b"/>
            <a:pathLst>
              <a:path w="342" h="256" extrusionOk="0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393834"/>
          </a:solidFill>
          <a:ln>
            <a:noFill/>
          </a:ln>
        </p:spPr>
        <p:txBody>
          <a:bodyPr spcFirstLastPara="1" wrap="square" lIns="121900" tIns="60950" rIns="121900" bIns="6095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3938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g150304c8968_0_124"/>
          <p:cNvSpPr/>
          <p:nvPr/>
        </p:nvSpPr>
        <p:spPr>
          <a:xfrm>
            <a:off x="1201591" y="5795972"/>
            <a:ext cx="360000" cy="356727"/>
          </a:xfrm>
          <a:custGeom>
            <a:avLst/>
            <a:gdLst/>
            <a:ahLst/>
            <a:cxnLst/>
            <a:rect l="l" t="t" r="r" b="b"/>
            <a:pathLst>
              <a:path w="444" h="443" extrusionOk="0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rgbClr val="393834"/>
          </a:solidFill>
          <a:ln>
            <a:noFill/>
          </a:ln>
        </p:spPr>
        <p:txBody>
          <a:bodyPr spcFirstLastPara="1" wrap="square" lIns="34275" tIns="17125" rIns="34275" bIns="1712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3938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g150304c8968_0_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000"/>
            <a:ext cx="1800000" cy="1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50304c8968_0_124"/>
          <p:cNvSpPr txBox="1">
            <a:spLocks noGrp="1"/>
          </p:cNvSpPr>
          <p:nvPr>
            <p:ph type="title"/>
          </p:nvPr>
        </p:nvSpPr>
        <p:spPr>
          <a:xfrm>
            <a:off x="1080000" y="2160000"/>
            <a:ext cx="760380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7200"/>
              <a:buFont typeface="Georgia"/>
              <a:buNone/>
              <a:defRPr sz="7200" b="0" i="0" u="none" strike="noStrike" cap="none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150304c8968_0_124"/>
          <p:cNvSpPr txBox="1">
            <a:spLocks noGrp="1"/>
          </p:cNvSpPr>
          <p:nvPr>
            <p:ph type="subTitle" idx="1"/>
          </p:nvPr>
        </p:nvSpPr>
        <p:spPr>
          <a:xfrm>
            <a:off x="1080000" y="4493250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E5C"/>
              </a:buClr>
              <a:buSzPts val="2400"/>
              <a:buFont typeface="Georgia"/>
              <a:buNone/>
              <a:defRPr sz="2400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g150304c8968_0_124"/>
          <p:cNvSpPr txBox="1">
            <a:spLocks noGrp="1"/>
          </p:cNvSpPr>
          <p:nvPr>
            <p:ph type="subTitle" idx="2"/>
          </p:nvPr>
        </p:nvSpPr>
        <p:spPr>
          <a:xfrm>
            <a:off x="1595250" y="5182713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2400"/>
              <a:buFont typeface="Roboto"/>
              <a:buNone/>
              <a:defRPr sz="2400"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150304c8968_0_124"/>
          <p:cNvSpPr txBox="1">
            <a:spLocks noGrp="1"/>
          </p:cNvSpPr>
          <p:nvPr>
            <p:ph type="subTitle" idx="3"/>
          </p:nvPr>
        </p:nvSpPr>
        <p:spPr>
          <a:xfrm>
            <a:off x="1595250" y="5768625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2400"/>
              <a:buFont typeface="Roboto"/>
              <a:buNone/>
              <a:defRPr sz="2400"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237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1 - Название презентации">
  <p:cSld name="Т1 - Название презентации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b56d7d284_0_156"/>
          <p:cNvSpPr txBox="1">
            <a:spLocks noGrp="1"/>
          </p:cNvSpPr>
          <p:nvPr>
            <p:ph type="title"/>
          </p:nvPr>
        </p:nvSpPr>
        <p:spPr>
          <a:xfrm>
            <a:off x="1080000" y="3240000"/>
            <a:ext cx="1143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9" name="Google Shape;99;g14b56d7d284_0_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00" y="468000"/>
            <a:ext cx="1800000" cy="116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4b56d7d284_0_156"/>
          <p:cNvSpPr txBox="1">
            <a:spLocks noGrp="1"/>
          </p:cNvSpPr>
          <p:nvPr>
            <p:ph type="subTitle" idx="1"/>
          </p:nvPr>
        </p:nvSpPr>
        <p:spPr>
          <a:xfrm>
            <a:off x="1080000" y="6210025"/>
            <a:ext cx="59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14b56d7d284_0_1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814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2 - Вертикальная картинка и текст">
  <p:cSld name="Т2 - Вертикальная картинка и текс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>
            <a:spLocks noGrp="1"/>
          </p:cNvSpPr>
          <p:nvPr>
            <p:ph type="pic" idx="2"/>
          </p:nvPr>
        </p:nvSpPr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5845216" y="3359964"/>
            <a:ext cx="5144100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845225" y="1080000"/>
            <a:ext cx="51441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eorgia"/>
              <a:buNone/>
              <a:defRPr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624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3 - Горизонтальная картинка и текст ">
  <p:cSld name="Т3 - Горизонтальная картинка и текст 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b56d7d284_0_135"/>
          <p:cNvSpPr>
            <a:spLocks noGrp="1"/>
          </p:cNvSpPr>
          <p:nvPr>
            <p:ph type="pic" idx="2"/>
          </p:nvPr>
        </p:nvSpPr>
        <p:spPr>
          <a:xfrm>
            <a:off x="0" y="941400"/>
            <a:ext cx="7451100" cy="59166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g14b56d7d284_0_135"/>
          <p:cNvSpPr txBox="1">
            <a:spLocks noGrp="1"/>
          </p:cNvSpPr>
          <p:nvPr>
            <p:ph type="subTitle" idx="1"/>
          </p:nvPr>
        </p:nvSpPr>
        <p:spPr>
          <a:xfrm>
            <a:off x="7920000" y="4394800"/>
            <a:ext cx="4092000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4b56d7d284_0_135"/>
          <p:cNvSpPr txBox="1">
            <a:spLocks noGrp="1"/>
          </p:cNvSpPr>
          <p:nvPr>
            <p:ph type="title"/>
          </p:nvPr>
        </p:nvSpPr>
        <p:spPr>
          <a:xfrm>
            <a:off x="7920000" y="1080000"/>
            <a:ext cx="38019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eorgia"/>
              <a:buNone/>
              <a:defRPr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g14b56d7d284_0_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4b56d7d284_0_1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49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575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4 - Только текст">
  <p:cSld name="Т4 - Только текст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1"/>
          <p:cNvSpPr txBox="1">
            <a:spLocks noGrp="1"/>
          </p:cNvSpPr>
          <p:nvPr>
            <p:ph type="title"/>
          </p:nvPr>
        </p:nvSpPr>
        <p:spPr>
          <a:xfrm>
            <a:off x="1080000" y="1080000"/>
            <a:ext cx="97074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body" idx="1"/>
          </p:nvPr>
        </p:nvSpPr>
        <p:spPr>
          <a:xfrm>
            <a:off x="1080000" y="3864525"/>
            <a:ext cx="9179400" cy="23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344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5 - Большой фото">
  <p:cSld name="Т5 - Большой фото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080000" y="1080000"/>
            <a:ext cx="83376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highlight>
                  <a:srgbClr val="006766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593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6 - Название раздела">
  <p:cSld name="Т6 - Название раздела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title"/>
          </p:nvPr>
        </p:nvSpPr>
        <p:spPr>
          <a:xfrm>
            <a:off x="1080000" y="2160000"/>
            <a:ext cx="8235300" cy="2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179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7 - Четыре картинки">
  <p:cSld name="Т7 - Четыре картинки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>
            <a:spLocks noGrp="1"/>
          </p:cNvSpPr>
          <p:nvPr>
            <p:ph type="pic" idx="2"/>
          </p:nvPr>
        </p:nvSpPr>
        <p:spPr>
          <a:xfrm>
            <a:off x="6229836" y="2667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47"/>
          <p:cNvSpPr>
            <a:spLocks noGrp="1"/>
          </p:cNvSpPr>
          <p:nvPr>
            <p:ph type="pic" idx="3"/>
          </p:nvPr>
        </p:nvSpPr>
        <p:spPr>
          <a:xfrm>
            <a:off x="9225629" y="2721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7"/>
          <p:cNvSpPr>
            <a:spLocks noGrp="1"/>
          </p:cNvSpPr>
          <p:nvPr>
            <p:ph type="pic" idx="4"/>
          </p:nvPr>
        </p:nvSpPr>
        <p:spPr>
          <a:xfrm>
            <a:off x="238250" y="2694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7"/>
          <p:cNvSpPr>
            <a:spLocks noGrp="1"/>
          </p:cNvSpPr>
          <p:nvPr>
            <p:ph type="pic" idx="5"/>
          </p:nvPr>
        </p:nvSpPr>
        <p:spPr>
          <a:xfrm>
            <a:off x="3234043" y="2748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7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47"/>
          <p:cNvSpPr txBox="1">
            <a:spLocks noGrp="1"/>
          </p:cNvSpPr>
          <p:nvPr>
            <p:ph type="subTitle" idx="1"/>
          </p:nvPr>
        </p:nvSpPr>
        <p:spPr>
          <a:xfrm>
            <a:off x="2382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subTitle" idx="6"/>
          </p:nvPr>
        </p:nvSpPr>
        <p:spPr>
          <a:xfrm>
            <a:off x="32393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subTitle" idx="7"/>
          </p:nvPr>
        </p:nvSpPr>
        <p:spPr>
          <a:xfrm>
            <a:off x="62403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subTitle" idx="8"/>
          </p:nvPr>
        </p:nvSpPr>
        <p:spPr>
          <a:xfrm>
            <a:off x="92309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078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8 - Три картинки">
  <p:cSld name="Т8 - Три картинки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b56d7d284_0_57"/>
          <p:cNvSpPr>
            <a:spLocks noGrp="1"/>
          </p:cNvSpPr>
          <p:nvPr>
            <p:ph type="pic" idx="2"/>
          </p:nvPr>
        </p:nvSpPr>
        <p:spPr>
          <a:xfrm>
            <a:off x="8295377" y="266800"/>
            <a:ext cx="36309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g14b56d7d284_0_57"/>
          <p:cNvSpPr>
            <a:spLocks noGrp="1"/>
          </p:cNvSpPr>
          <p:nvPr>
            <p:ph type="pic" idx="3"/>
          </p:nvPr>
        </p:nvSpPr>
        <p:spPr>
          <a:xfrm>
            <a:off x="238250" y="2695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g14b56d7d284_0_57"/>
          <p:cNvSpPr>
            <a:spLocks noGrp="1"/>
          </p:cNvSpPr>
          <p:nvPr>
            <p:ph type="pic" idx="4"/>
          </p:nvPr>
        </p:nvSpPr>
        <p:spPr>
          <a:xfrm>
            <a:off x="4266813" y="2749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4b56d7d284_0_57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14b56d7d284_0_57"/>
          <p:cNvSpPr txBox="1">
            <a:spLocks noGrp="1"/>
          </p:cNvSpPr>
          <p:nvPr>
            <p:ph type="subTitle" idx="1"/>
          </p:nvPr>
        </p:nvSpPr>
        <p:spPr>
          <a:xfrm>
            <a:off x="23825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g14b56d7d284_0_57"/>
          <p:cNvSpPr txBox="1">
            <a:spLocks noGrp="1"/>
          </p:cNvSpPr>
          <p:nvPr>
            <p:ph type="subTitle" idx="5"/>
          </p:nvPr>
        </p:nvSpPr>
        <p:spPr>
          <a:xfrm>
            <a:off x="426680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4b56d7d284_0_57"/>
          <p:cNvSpPr txBox="1">
            <a:spLocks noGrp="1"/>
          </p:cNvSpPr>
          <p:nvPr>
            <p:ph type="subTitle" idx="6"/>
          </p:nvPr>
        </p:nvSpPr>
        <p:spPr>
          <a:xfrm>
            <a:off x="8295375" y="5352825"/>
            <a:ext cx="36309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14b56d7d284_0_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164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9 - Две картинки">
  <p:cSld name="Т9 - Две картинки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b56d7d284_0_75"/>
          <p:cNvSpPr>
            <a:spLocks noGrp="1"/>
          </p:cNvSpPr>
          <p:nvPr>
            <p:ph type="pic" idx="2"/>
          </p:nvPr>
        </p:nvSpPr>
        <p:spPr>
          <a:xfrm>
            <a:off x="238250" y="2695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14b56d7d284_0_75"/>
          <p:cNvSpPr>
            <a:spLocks noGrp="1"/>
          </p:cNvSpPr>
          <p:nvPr>
            <p:ph type="pic" idx="3"/>
          </p:nvPr>
        </p:nvSpPr>
        <p:spPr>
          <a:xfrm>
            <a:off x="6249756" y="2749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14b56d7d284_0_75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14b56d7d284_0_75"/>
          <p:cNvSpPr txBox="1">
            <a:spLocks noGrp="1"/>
          </p:cNvSpPr>
          <p:nvPr>
            <p:ph type="subTitle" idx="1"/>
          </p:nvPr>
        </p:nvSpPr>
        <p:spPr>
          <a:xfrm>
            <a:off x="2382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14b56d7d284_0_75"/>
          <p:cNvSpPr txBox="1">
            <a:spLocks noGrp="1"/>
          </p:cNvSpPr>
          <p:nvPr>
            <p:ph type="subTitle" idx="4"/>
          </p:nvPr>
        </p:nvSpPr>
        <p:spPr>
          <a:xfrm>
            <a:off x="62497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14b56d7d284_0_7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99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11 - Пустой">
  <p:cSld name="Т11 - Пустой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4b56d7d284_0_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4b56d7d284_0_16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084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10 - Неожиданный вывод">
  <p:cSld name="Т10 - Неожиданный вывод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2335671" y="2503876"/>
            <a:ext cx="8219440" cy="1717040"/>
          </a:xfrm>
          <a:custGeom>
            <a:avLst/>
            <a:gdLst/>
            <a:ahLst/>
            <a:cxnLst/>
            <a:rect l="l" t="t" r="r" b="b"/>
            <a:pathLst>
              <a:path w="8219440" h="1717040" extrusionOk="0">
                <a:moveTo>
                  <a:pt x="213360" y="213360"/>
                </a:moveTo>
                <a:lnTo>
                  <a:pt x="751840" y="60960"/>
                </a:lnTo>
                <a:lnTo>
                  <a:pt x="1920240" y="0"/>
                </a:lnTo>
                <a:lnTo>
                  <a:pt x="2600960" y="10160"/>
                </a:lnTo>
                <a:lnTo>
                  <a:pt x="3210560" y="91440"/>
                </a:lnTo>
                <a:lnTo>
                  <a:pt x="3962400" y="81280"/>
                </a:lnTo>
                <a:lnTo>
                  <a:pt x="4907280" y="121920"/>
                </a:lnTo>
                <a:lnTo>
                  <a:pt x="5344160" y="71120"/>
                </a:lnTo>
                <a:lnTo>
                  <a:pt x="5638800" y="0"/>
                </a:lnTo>
                <a:lnTo>
                  <a:pt x="5974080" y="0"/>
                </a:lnTo>
                <a:lnTo>
                  <a:pt x="6207760" y="30480"/>
                </a:lnTo>
                <a:lnTo>
                  <a:pt x="6522720" y="30480"/>
                </a:lnTo>
                <a:lnTo>
                  <a:pt x="6817360" y="30480"/>
                </a:lnTo>
                <a:lnTo>
                  <a:pt x="6979920" y="60960"/>
                </a:lnTo>
                <a:lnTo>
                  <a:pt x="7284720" y="20320"/>
                </a:lnTo>
                <a:lnTo>
                  <a:pt x="7650480" y="40640"/>
                </a:lnTo>
                <a:lnTo>
                  <a:pt x="7843520" y="40640"/>
                </a:lnTo>
                <a:lnTo>
                  <a:pt x="8087360" y="91440"/>
                </a:lnTo>
                <a:lnTo>
                  <a:pt x="8188960" y="203200"/>
                </a:lnTo>
                <a:lnTo>
                  <a:pt x="8219440" y="335280"/>
                </a:lnTo>
                <a:lnTo>
                  <a:pt x="8188960" y="447040"/>
                </a:lnTo>
                <a:lnTo>
                  <a:pt x="8117840" y="558800"/>
                </a:lnTo>
                <a:lnTo>
                  <a:pt x="8077200" y="751840"/>
                </a:lnTo>
                <a:lnTo>
                  <a:pt x="8107680" y="995680"/>
                </a:lnTo>
                <a:lnTo>
                  <a:pt x="8168640" y="1087120"/>
                </a:lnTo>
                <a:lnTo>
                  <a:pt x="8148320" y="1270000"/>
                </a:lnTo>
                <a:lnTo>
                  <a:pt x="8148320" y="1422400"/>
                </a:lnTo>
                <a:lnTo>
                  <a:pt x="8087360" y="1422400"/>
                </a:lnTo>
                <a:lnTo>
                  <a:pt x="7945120" y="1412240"/>
                </a:lnTo>
                <a:lnTo>
                  <a:pt x="7518400" y="1463040"/>
                </a:lnTo>
                <a:lnTo>
                  <a:pt x="6959600" y="1463040"/>
                </a:lnTo>
                <a:lnTo>
                  <a:pt x="6380480" y="1473200"/>
                </a:lnTo>
                <a:lnTo>
                  <a:pt x="5862320" y="1402080"/>
                </a:lnTo>
                <a:lnTo>
                  <a:pt x="5628640" y="1402080"/>
                </a:lnTo>
                <a:lnTo>
                  <a:pt x="5344160" y="1473200"/>
                </a:lnTo>
                <a:lnTo>
                  <a:pt x="4856480" y="1513840"/>
                </a:lnTo>
                <a:lnTo>
                  <a:pt x="4541520" y="1554480"/>
                </a:lnTo>
                <a:lnTo>
                  <a:pt x="4257040" y="1615440"/>
                </a:lnTo>
                <a:lnTo>
                  <a:pt x="3911600" y="1686560"/>
                </a:lnTo>
                <a:lnTo>
                  <a:pt x="3332480" y="1717040"/>
                </a:lnTo>
                <a:lnTo>
                  <a:pt x="2926080" y="1645920"/>
                </a:lnTo>
                <a:lnTo>
                  <a:pt x="2641600" y="1645920"/>
                </a:lnTo>
                <a:lnTo>
                  <a:pt x="1950720" y="1645920"/>
                </a:lnTo>
                <a:lnTo>
                  <a:pt x="1361440" y="1666240"/>
                </a:lnTo>
                <a:lnTo>
                  <a:pt x="762000" y="1686560"/>
                </a:lnTo>
                <a:lnTo>
                  <a:pt x="386080" y="1615440"/>
                </a:lnTo>
                <a:lnTo>
                  <a:pt x="152400" y="1503680"/>
                </a:lnTo>
                <a:lnTo>
                  <a:pt x="0" y="914400"/>
                </a:lnTo>
                <a:lnTo>
                  <a:pt x="50800" y="477520"/>
                </a:lnTo>
                <a:lnTo>
                  <a:pt x="213360" y="213360"/>
                </a:lnTo>
                <a:close/>
              </a:path>
            </a:pathLst>
          </a:custGeom>
          <a:solidFill>
            <a:srgbClr val="003E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463" y="2307174"/>
            <a:ext cx="9737407" cy="332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>
            <a:spLocks noGrp="1"/>
          </p:cNvSpPr>
          <p:nvPr>
            <p:ph type="subTitle" idx="1"/>
          </p:nvPr>
        </p:nvSpPr>
        <p:spPr>
          <a:xfrm>
            <a:off x="2764400" y="2823600"/>
            <a:ext cx="75087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836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12 - Контакты">
  <p:cSld name="Т12 - Контакты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5"/>
          <p:cNvSpPr/>
          <p:nvPr/>
        </p:nvSpPr>
        <p:spPr>
          <a:xfrm>
            <a:off x="1201591" y="5323342"/>
            <a:ext cx="360000" cy="265263"/>
          </a:xfrm>
          <a:custGeom>
            <a:avLst/>
            <a:gdLst/>
            <a:ahLst/>
            <a:cxnLst/>
            <a:rect l="l" t="t" r="r" b="b"/>
            <a:pathLst>
              <a:path w="342" h="256" extrusionOk="0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55"/>
          <p:cNvSpPr/>
          <p:nvPr/>
        </p:nvSpPr>
        <p:spPr>
          <a:xfrm>
            <a:off x="1201591" y="5795972"/>
            <a:ext cx="360000" cy="355385"/>
          </a:xfrm>
          <a:custGeom>
            <a:avLst/>
            <a:gdLst/>
            <a:ahLst/>
            <a:cxnLst/>
            <a:rect l="l" t="t" r="r" b="b"/>
            <a:pathLst>
              <a:path w="444" h="443" extrusionOk="0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55"/>
          <p:cNvSpPr txBox="1">
            <a:spLocks noGrp="1"/>
          </p:cNvSpPr>
          <p:nvPr>
            <p:ph type="title"/>
          </p:nvPr>
        </p:nvSpPr>
        <p:spPr>
          <a:xfrm>
            <a:off x="1080000" y="2160000"/>
            <a:ext cx="760380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  <a:defRPr sz="7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8" name="Google Shape;16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00" y="468000"/>
            <a:ext cx="1800000" cy="116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5"/>
          <p:cNvSpPr txBox="1">
            <a:spLocks noGrp="1"/>
          </p:cNvSpPr>
          <p:nvPr>
            <p:ph type="subTitle" idx="1"/>
          </p:nvPr>
        </p:nvSpPr>
        <p:spPr>
          <a:xfrm>
            <a:off x="1080000" y="4493250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5"/>
          <p:cNvSpPr txBox="1">
            <a:spLocks noGrp="1"/>
          </p:cNvSpPr>
          <p:nvPr>
            <p:ph type="subTitle" idx="2"/>
          </p:nvPr>
        </p:nvSpPr>
        <p:spPr>
          <a:xfrm>
            <a:off x="1595250" y="5182713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5"/>
          <p:cNvSpPr txBox="1">
            <a:spLocks noGrp="1"/>
          </p:cNvSpPr>
          <p:nvPr>
            <p:ph type="subTitle" idx="3"/>
          </p:nvPr>
        </p:nvSpPr>
        <p:spPr>
          <a:xfrm>
            <a:off x="1595250" y="5768625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77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68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2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32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4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01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848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1" y="273602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257" b="0" strike="noStrike" spc="-1" dirty="0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1" y="1604521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137" b="0" strike="noStrike" spc="-1" dirty="0">
                <a:latin typeface="Arial"/>
              </a:rPr>
              <a:t>Для правки структуры щёлкните мышью</a:t>
            </a:r>
          </a:p>
          <a:p>
            <a:pPr marL="846407" lvl="1" indent="-317402">
              <a:spcBef>
                <a:spcPts val="111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89" b="0" strike="noStrike" spc="-1" dirty="0">
                <a:latin typeface="Arial"/>
              </a:rPr>
              <a:t>Второй уровень структуры</a:t>
            </a:r>
          </a:p>
          <a:p>
            <a:pPr marL="1269611" lvl="2" indent="-282135">
              <a:spcBef>
                <a:spcPts val="8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53" b="0" strike="noStrike" spc="-1" dirty="0">
                <a:latin typeface="Arial"/>
              </a:rPr>
              <a:t>Третий уровень структуры</a:t>
            </a:r>
          </a:p>
          <a:p>
            <a:pPr marL="1692814" lvl="3" indent="-211602">
              <a:spcBef>
                <a:spcPts val="5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5" b="0" strike="noStrike" spc="-1" dirty="0">
                <a:latin typeface="Arial"/>
              </a:rPr>
              <a:t>Четвёртый уровень структуры</a:t>
            </a:r>
          </a:p>
          <a:p>
            <a:pPr marL="2116018" lvl="4" indent="-211602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5" b="0" strike="noStrike" spc="-1" dirty="0">
                <a:latin typeface="Arial"/>
              </a:rPr>
              <a:t>Пятый уровень структуры</a:t>
            </a:r>
          </a:p>
          <a:p>
            <a:pPr marL="2539222" lvl="5" indent="-211602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5" b="0" strike="noStrike" spc="-1" dirty="0">
                <a:latin typeface="Arial"/>
              </a:rPr>
              <a:t>Шестой уровень структуры</a:t>
            </a:r>
          </a:p>
          <a:p>
            <a:pPr marL="2962425" lvl="6" indent="-211602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5" b="0" strike="noStrike" spc="-1" dirty="0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816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/>
    <p:bodyStyle>
      <a:lvl1pPr marL="483970" indent="-362977">
        <a:spcBef>
          <a:spcPts val="158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5353"/>
              </a:gs>
              <a:gs pos="100000">
                <a:srgbClr val="107B7B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3"/>
          <p:cNvSpPr txBox="1">
            <a:spLocks noGrp="1"/>
          </p:cNvSpPr>
          <p:nvPr>
            <p:ph type="title"/>
          </p:nvPr>
        </p:nvSpPr>
        <p:spPr>
          <a:xfrm>
            <a:off x="900000" y="1080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Georgia"/>
              <a:buNone/>
              <a:defRPr sz="6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body" idx="1"/>
          </p:nvPr>
        </p:nvSpPr>
        <p:spPr>
          <a:xfrm>
            <a:off x="838200" y="18162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066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7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34578" y="2034093"/>
            <a:ext cx="11122844" cy="2526654"/>
          </a:xfrm>
          <a:prstGeom prst="rect">
            <a:avLst/>
          </a:prstGeom>
          <a:ln>
            <a:noFill/>
          </a:ln>
        </p:spPr>
        <p:txBody>
          <a:bodyPr wrap="square" lIns="0" tIns="0">
            <a:spAutoFit/>
          </a:bodyPr>
          <a:lstStyle/>
          <a:p>
            <a:pPr lvl="0">
              <a:lnSpc>
                <a:spcPct val="90000"/>
              </a:lnSpc>
              <a:tabLst>
                <a:tab pos="3421072" algn="l"/>
              </a:tabLst>
              <a:defRPr/>
            </a:pPr>
            <a: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Юридические аспекты обеспечения детей </a:t>
            </a:r>
          </a:p>
          <a:p>
            <a:pPr lvl="0">
              <a:lnSpc>
                <a:spcPct val="90000"/>
              </a:lnSpc>
              <a:tabLst>
                <a:tab pos="3421072" algn="l"/>
              </a:tabLst>
              <a:defRPr/>
            </a:pPr>
            <a: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лечебным (</a:t>
            </a:r>
            <a:r>
              <a:rPr lang="ru-RU" sz="4000" dirty="0" err="1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энтеральным</a:t>
            </a:r>
            <a: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) питанием </a:t>
            </a:r>
            <a:b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 оказании паллиативной медицинской </a:t>
            </a:r>
            <a:b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4000" dirty="0">
                <a:solidFill>
                  <a:srgbClr val="005E5C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помощи на дому 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005E5C"/>
              </a:solidFill>
              <a:effectLst/>
              <a:uLnTx/>
              <a:uFillTx/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1072" algn="l"/>
              </a:tabLst>
              <a:defRPr/>
            </a:pP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247B8E"/>
              </a:solidFill>
              <a:effectLst/>
              <a:uLnTx/>
              <a:uFillTx/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001631E-38D4-DB68-338B-30E01DF31D0F}"/>
              </a:ext>
            </a:extLst>
          </p:cNvPr>
          <p:cNvCxnSpPr>
            <a:cxnSpLocks/>
          </p:cNvCxnSpPr>
          <p:nvPr/>
        </p:nvCxnSpPr>
        <p:spPr>
          <a:xfrm flipV="1">
            <a:off x="4757492" y="5067302"/>
            <a:ext cx="0" cy="11842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stomShape 2">
            <a:extLst>
              <a:ext uri="{FF2B5EF4-FFF2-40B4-BE49-F238E27FC236}">
                <a16:creationId xmlns:a16="http://schemas.microsoft.com/office/drawing/2014/main" id="{3CD56381-0441-DFE7-4AF7-EE7E621BC9B7}"/>
              </a:ext>
            </a:extLst>
          </p:cNvPr>
          <p:cNvSpPr/>
          <p:nvPr/>
        </p:nvSpPr>
        <p:spPr>
          <a:xfrm>
            <a:off x="498061" y="5022231"/>
            <a:ext cx="5415900" cy="15874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Анна </a:t>
            </a:r>
            <a:r>
              <a:rPr lang="ru-RU" sz="1700" b="1" dirty="0" err="1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Повалихина</a:t>
            </a:r>
            <a:r>
              <a:rPr lang="ru-RU" sz="17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lvl="0">
              <a:lnSpc>
                <a:spcPts val="1800"/>
              </a:lnSpc>
            </a:pPr>
            <a:r>
              <a:rPr lang="ru-RU" sz="15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ведущий юрисконсульт по социальным </a:t>
            </a:r>
          </a:p>
          <a:p>
            <a:pPr lvl="0">
              <a:lnSpc>
                <a:spcPts val="1800"/>
              </a:lnSpc>
            </a:pPr>
            <a:r>
              <a:rPr lang="ru-RU" sz="15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вопросам Благотворительного фонда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помощи хосписам «Вера»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3096E4-5E55-EA6A-2337-1EFEC502678F}"/>
              </a:ext>
            </a:extLst>
          </p:cNvPr>
          <p:cNvSpPr/>
          <p:nvPr/>
        </p:nvSpPr>
        <p:spPr>
          <a:xfrm>
            <a:off x="5253981" y="5067302"/>
            <a:ext cx="4601213" cy="815608"/>
          </a:xfrm>
          <a:prstGeom prst="rect">
            <a:avLst/>
          </a:prstGeom>
          <a:ln>
            <a:noFill/>
          </a:ln>
        </p:spPr>
        <p:txBody>
          <a:bodyPr wrap="square" lIns="0" t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ХI Образовательный паллиативный медицинский форум в ЦФО</a:t>
            </a:r>
            <a:r>
              <a:rPr lang="ru-RU" sz="17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,</a:t>
            </a:r>
          </a:p>
          <a:p>
            <a:pPr lvl="0">
              <a:lnSpc>
                <a:spcPts val="1800"/>
              </a:lnSpc>
              <a:defRPr/>
            </a:pPr>
            <a:r>
              <a:rPr lang="ru-RU" sz="15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г. Калуга, 12 марта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</a:rPr>
              <a:t>2026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A9D94C-92D2-0753-99F0-2E982CFFC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226" y="291193"/>
            <a:ext cx="1669501" cy="10851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EF13E7-0F65-B357-BA86-7F1A2A5E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063482" y="593382"/>
            <a:ext cx="1582381" cy="63181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437C51-E1B6-0E46-4C4F-54E56E395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9" y="731445"/>
            <a:ext cx="1787291" cy="4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5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51363387-1916-12E5-897C-FE194E8F6110}"/>
              </a:ext>
            </a:extLst>
          </p:cNvPr>
          <p:cNvSpPr/>
          <p:nvPr/>
        </p:nvSpPr>
        <p:spPr>
          <a:xfrm rot="5400000">
            <a:off x="3449994" y="-1496507"/>
            <a:ext cx="4308766" cy="11208763"/>
          </a:xfrm>
          <a:prstGeom prst="round2SameRect">
            <a:avLst>
              <a:gd name="adj1" fmla="val 8095"/>
              <a:gd name="adj2" fmla="val 0"/>
            </a:avLst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3929" y="382433"/>
            <a:ext cx="11017192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 отсутствии клинических рекомендаций решение принимает врачебная комиссия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8B3F37-5BDA-0974-B1D1-BA0F57276A1F}"/>
              </a:ext>
            </a:extLst>
          </p:cNvPr>
          <p:cNvSpPr/>
          <p:nvPr/>
        </p:nvSpPr>
        <p:spPr>
          <a:xfrm>
            <a:off x="587375" y="2341395"/>
            <a:ext cx="9526444" cy="189955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Назначение и применение лекарственных препаратов, медицинских изделий и специализированных продуктов лечебного питания,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не входящих </a:t>
            </a:r>
            <a:b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соответствующий стандарт медицинской помощи или не предусмотренных соответствующей клинической рекомендацией, допускаются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случае наличия медицинских показаний (индивидуальной непереносимости,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 жизненным показаниям)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915A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 решению врачебной комиссии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6672C8-5405-E527-BF0F-FBDFCA7CDFD4}"/>
              </a:ext>
            </a:extLst>
          </p:cNvPr>
          <p:cNvSpPr/>
          <p:nvPr/>
        </p:nvSpPr>
        <p:spPr bwMode="auto">
          <a:xfrm>
            <a:off x="0" y="4530537"/>
            <a:ext cx="11604567" cy="1200329"/>
          </a:xfrm>
          <a:prstGeom prst="rect">
            <a:avLst/>
          </a:prstGeom>
          <a:gradFill>
            <a:gsLst>
              <a:gs pos="10000">
                <a:schemeClr val="bg1">
                  <a:alpha val="0"/>
                </a:schemeClr>
              </a:gs>
              <a:gs pos="35000">
                <a:srgbClr val="EBF7F5">
                  <a:alpha val="78000"/>
                </a:srgbClr>
              </a:gs>
              <a:gs pos="100000">
                <a:srgbClr val="D6EE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374" y="4810068"/>
            <a:ext cx="9251949" cy="64126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Часть 15 статьи 37 Федерального закона от 21 ноября 2011 г. № 323-ФЗ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«Об основах охраны здоровья граждан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26559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2D8A7D0E-31AB-A8BA-BC9C-A3A7881355A8}"/>
              </a:ext>
            </a:extLst>
          </p:cNvPr>
          <p:cNvSpPr/>
          <p:nvPr/>
        </p:nvSpPr>
        <p:spPr>
          <a:xfrm rot="5400000">
            <a:off x="3359941" y="-1586560"/>
            <a:ext cx="4308766" cy="11388870"/>
          </a:xfrm>
          <a:prstGeom prst="round2SameRect">
            <a:avLst>
              <a:gd name="adj1" fmla="val 8095"/>
              <a:gd name="adj2" fmla="val 0"/>
            </a:avLst>
          </a:prstGeom>
          <a:noFill/>
          <a:ln w="50800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7375" y="2626024"/>
            <a:ext cx="9382535" cy="321780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 пунктом 20 Порядка создания и деятельности врачебной комиссии медицинской организации, утвержденного приказом Минздрава России от 10 апреля 2025 г. № 180н,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принятие решения о назначении и применении специализированных продуктов лечебного питания, не входящих в соответствующий стандарт медицинской помощи или не предусмотренных соответствующей клинической рекомендацией, </a:t>
            </a:r>
          </a:p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либо по торговым наименованиям при наличии медицинских показаний (индивидуальной непереносимости, по жизненным показаниям)</a:t>
            </a:r>
          </a:p>
          <a:p>
            <a:pPr lvl="0">
              <a:lnSpc>
                <a:spcPct val="110000"/>
              </a:lnSpc>
              <a:defRPr/>
            </a:pP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отнесено к функциям врачебной комиссии медицинской организации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47B8E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580" y="386736"/>
            <a:ext cx="10586583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Назначение по решению врачебной </a:t>
            </a:r>
            <a:b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82319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87375" y="2225625"/>
            <a:ext cx="8814819" cy="33598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just">
              <a:lnSpc>
                <a:spcPts val="1900"/>
              </a:lnSpc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 приказом Минздрава России от 10 апреля 2025 г. № 180н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,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883" y="383500"/>
            <a:ext cx="10586583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Как должно быть оформлено решение врачебной комиссии?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491" y="2628724"/>
            <a:ext cx="10517018" cy="339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решение врачебной комиссии оформляется 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протоколом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на бумажном носителе, </a:t>
            </a:r>
          </a:p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подписывается </a:t>
            </a: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всеми присутствовавшими на заседании членами врачебной комиссии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, </a:t>
            </a:r>
          </a:p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или формируется в форме электронного документа, подписанного усиленными квалифицированными электронными подписями указанных лиц, </a:t>
            </a: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срок, не превышающий 3 рабочих дней со дня проведения заседания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.</a:t>
            </a:r>
          </a:p>
          <a:p>
            <a:pPr lvl="0">
              <a:lnSpc>
                <a:spcPct val="110000"/>
              </a:lnSpc>
              <a:defRPr/>
            </a:pPr>
            <a:endParaRPr lang="ru-RU" sz="12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Протокол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должен содержать следующие сведения:</a:t>
            </a:r>
          </a:p>
          <a:p>
            <a:pPr marL="285750" lvl="0" indent="-285750">
              <a:lnSpc>
                <a:spcPct val="110000"/>
              </a:lnSpc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дата проведения заседания; </a:t>
            </a:r>
          </a:p>
          <a:p>
            <a:pPr marL="285750" lvl="0" indent="-285750">
              <a:lnSpc>
                <a:spcPct val="110000"/>
              </a:lnSpc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список членов врачебной комиссии, присутствовавших на заседании;</a:t>
            </a:r>
          </a:p>
          <a:p>
            <a:pPr marL="285750" lvl="0" indent="-285750">
              <a:lnSpc>
                <a:spcPct val="110000"/>
              </a:lnSpc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перечень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обсуждавшихся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на заседании вопросов;</a:t>
            </a:r>
          </a:p>
          <a:p>
            <a:pPr marL="285750" lvl="0" indent="-285750">
              <a:lnSpc>
                <a:spcPct val="110000"/>
              </a:lnSpc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решение и его </a:t>
            </a: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обоснование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.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2679462B-0579-F6DF-435E-E4657323BAFB}"/>
              </a:ext>
            </a:extLst>
          </p:cNvPr>
          <p:cNvSpPr/>
          <p:nvPr/>
        </p:nvSpPr>
        <p:spPr>
          <a:xfrm rot="5400000">
            <a:off x="3359941" y="-1586560"/>
            <a:ext cx="4308766" cy="11388870"/>
          </a:xfrm>
          <a:prstGeom prst="round2SameRect">
            <a:avLst>
              <a:gd name="adj1" fmla="val 8095"/>
              <a:gd name="adj2" fmla="val 0"/>
            </a:avLst>
          </a:prstGeom>
          <a:noFill/>
          <a:ln w="50800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0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87375" y="2728343"/>
            <a:ext cx="8814819" cy="33598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 приказом Минздрава России от 10 апреля 2025 г. № 180н,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2882" y="385248"/>
            <a:ext cx="9319316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Кто имеет право</a:t>
            </a:r>
            <a:r>
              <a:rPr kumimoji="0" lang="ru-RU" sz="3600" i="0" u="none" strike="noStrike" kern="1200" cap="none" spc="0" normalizeH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на получение выписки из протокола ВК?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005E5C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202" y="3134651"/>
            <a:ext cx="10347084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выписка из протокола 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врачебной комиссии выдается </a:t>
            </a: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срок, не превышающий </a:t>
            </a:r>
            <a:b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3 рабочих дней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со дня поступления в медицинскую организацию запроса </a:t>
            </a:r>
            <a:b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(в электронной форме, на бумажном носителе и (или) в форме электронного документа) 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пациенту или его законному представителю 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либо иному лицу, указанному пациентом или его законным представителем </a:t>
            </a:r>
            <a:b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письменном согласии на разглашение сведений, составляющих врачебную тайну, или информированном добровольном согласии на медицинское вмешательство.</a:t>
            </a:r>
          </a:p>
          <a:p>
            <a:pPr lvl="0">
              <a:defRPr/>
            </a:pPr>
            <a:endParaRPr lang="ru-RU" sz="1500" dirty="0">
              <a:solidFill>
                <a:srgbClr val="44546A">
                  <a:lumMod val="7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F70479C9-2B30-D109-7926-EE18F1AA8692}"/>
              </a:ext>
            </a:extLst>
          </p:cNvPr>
          <p:cNvSpPr/>
          <p:nvPr/>
        </p:nvSpPr>
        <p:spPr>
          <a:xfrm rot="5400000">
            <a:off x="3359941" y="-1586560"/>
            <a:ext cx="4308766" cy="11388870"/>
          </a:xfrm>
          <a:prstGeom prst="round2SameRect">
            <a:avLst>
              <a:gd name="adj1" fmla="val 8095"/>
              <a:gd name="adj2" fmla="val 0"/>
            </a:avLst>
          </a:prstGeom>
          <a:noFill/>
          <a:ln w="50800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5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B0D63E0-4030-45BB-7FD8-5E5C4ADAEB2A}"/>
              </a:ext>
            </a:extLst>
          </p:cNvPr>
          <p:cNvGrpSpPr/>
          <p:nvPr/>
        </p:nvGrpSpPr>
        <p:grpSpPr>
          <a:xfrm rot="5400000">
            <a:off x="4975239" y="4606766"/>
            <a:ext cx="654190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52" name="Стрелка: вправо 51">
              <a:extLst>
                <a:ext uri="{FF2B5EF4-FFF2-40B4-BE49-F238E27FC236}">
                  <a16:creationId xmlns:a16="http://schemas.microsoft.com/office/drawing/2014/main" id="{0E22C85D-012B-C225-1F77-752D5414AC61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трелка: вправо 4">
              <a:extLst>
                <a:ext uri="{FF2B5EF4-FFF2-40B4-BE49-F238E27FC236}">
                  <a16:creationId xmlns:a16="http://schemas.microsoft.com/office/drawing/2014/main" id="{7196DE5B-731A-43DB-37FD-46B7F8BF6572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7863CF2-B16C-C36C-92A6-BFF071B9C91C}"/>
              </a:ext>
            </a:extLst>
          </p:cNvPr>
          <p:cNvGrpSpPr/>
          <p:nvPr/>
        </p:nvGrpSpPr>
        <p:grpSpPr>
          <a:xfrm rot="5400000">
            <a:off x="7058416" y="4606766"/>
            <a:ext cx="654190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48" name="Стрелка: вправо 47">
              <a:extLst>
                <a:ext uri="{FF2B5EF4-FFF2-40B4-BE49-F238E27FC236}">
                  <a16:creationId xmlns:a16="http://schemas.microsoft.com/office/drawing/2014/main" id="{D84815EA-D297-DBB7-F679-81A362C93941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трелка: вправо 4">
              <a:extLst>
                <a:ext uri="{FF2B5EF4-FFF2-40B4-BE49-F238E27FC236}">
                  <a16:creationId xmlns:a16="http://schemas.microsoft.com/office/drawing/2014/main" id="{B8E212CA-76CF-685A-7904-831E75FD07C1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F62A651-10E1-7F2E-E890-6A680DC8FEEE}"/>
              </a:ext>
            </a:extLst>
          </p:cNvPr>
          <p:cNvSpPr/>
          <p:nvPr/>
        </p:nvSpPr>
        <p:spPr bwMode="auto">
          <a:xfrm rot="10800000">
            <a:off x="6404440" y="5119759"/>
            <a:ext cx="1959272" cy="1323329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D6EEEA"/>
              </a:gs>
              <a:gs pos="100000">
                <a:srgbClr val="007E7B">
                  <a:alpha val="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1EFAD80-7161-DF49-E02C-455701873409}"/>
              </a:ext>
            </a:extLst>
          </p:cNvPr>
          <p:cNvSpPr/>
          <p:nvPr/>
        </p:nvSpPr>
        <p:spPr bwMode="auto">
          <a:xfrm rot="10800000">
            <a:off x="4298448" y="3454028"/>
            <a:ext cx="4028128" cy="1266165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D6EEEA"/>
              </a:gs>
              <a:gs pos="100000">
                <a:srgbClr val="007E7B">
                  <a:alpha val="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1A0F962-0190-623F-E084-FF6A3B4BA7EC}"/>
              </a:ext>
            </a:extLst>
          </p:cNvPr>
          <p:cNvGrpSpPr/>
          <p:nvPr/>
        </p:nvGrpSpPr>
        <p:grpSpPr>
          <a:xfrm rot="5400000">
            <a:off x="9631899" y="2845559"/>
            <a:ext cx="654190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E0E3D760-DED0-8D2A-2037-8E6B119A6AE9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: вправо 4">
              <a:extLst>
                <a:ext uri="{FF2B5EF4-FFF2-40B4-BE49-F238E27FC236}">
                  <a16:creationId xmlns:a16="http://schemas.microsoft.com/office/drawing/2014/main" id="{ECC36F15-157B-9127-7C98-E19740F0E37F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6C74B5-C0DD-6778-9AC7-0561C61CD3FF}"/>
              </a:ext>
            </a:extLst>
          </p:cNvPr>
          <p:cNvGrpSpPr/>
          <p:nvPr/>
        </p:nvGrpSpPr>
        <p:grpSpPr>
          <a:xfrm rot="5400000">
            <a:off x="1917153" y="2845558"/>
            <a:ext cx="654190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C6C9AC1B-3E0F-DD1D-B316-78CDF8A750BB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: вправо 4">
              <a:extLst>
                <a:ext uri="{FF2B5EF4-FFF2-40B4-BE49-F238E27FC236}">
                  <a16:creationId xmlns:a16="http://schemas.microsoft.com/office/drawing/2014/main" id="{88176F3E-C737-1ED4-1901-2C4A7DF7B9C9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9C3D0B0-5AC9-8B7A-580C-8BDAECBBD67D}"/>
              </a:ext>
            </a:extLst>
          </p:cNvPr>
          <p:cNvGrpSpPr/>
          <p:nvPr/>
        </p:nvGrpSpPr>
        <p:grpSpPr>
          <a:xfrm rot="5400000">
            <a:off x="5682503" y="2849182"/>
            <a:ext cx="654190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FCE8AE51-0310-738C-85C4-0B70EB297763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: вправо 4">
              <a:extLst>
                <a:ext uri="{FF2B5EF4-FFF2-40B4-BE49-F238E27FC236}">
                  <a16:creationId xmlns:a16="http://schemas.microsoft.com/office/drawing/2014/main" id="{20AE1E14-E4D9-68CC-ED6D-ADB1919B67D4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4605" y="371908"/>
            <a:ext cx="11099800" cy="1092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0" dirty="0">
                <a:solidFill>
                  <a:srgbClr val="005E5C"/>
                </a:solidFill>
                <a:latin typeface="Georgia" panose="02040502050405020303" pitchFamily="18" charset="0"/>
              </a:rPr>
              <a:t>Обеспечение детей продуктами лечебного питания на амбулаторном этапе лечения</a:t>
            </a:r>
          </a:p>
        </p:txBody>
      </p:sp>
      <p:sp>
        <p:nvSpPr>
          <p:cNvPr id="31" name="Google Shape;668;p99"/>
          <p:cNvSpPr/>
          <p:nvPr/>
        </p:nvSpPr>
        <p:spPr>
          <a:xfrm>
            <a:off x="4356006" y="3498304"/>
            <a:ext cx="3631486" cy="1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в рамках дополнительной </a:t>
            </a:r>
            <a:b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</a:b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меры социальной поддержки, установленной региональным законодательством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  <p:sp>
        <p:nvSpPr>
          <p:cNvPr id="42" name="Google Shape;668;p99"/>
          <p:cNvSpPr/>
          <p:nvPr/>
        </p:nvSpPr>
        <p:spPr>
          <a:xfrm>
            <a:off x="6326084" y="5215459"/>
            <a:ext cx="2165088" cy="117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п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о иным основаниям </a:t>
            </a:r>
          </a:p>
          <a:p>
            <a:pPr marL="1397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(не связано с оказанием ПМП)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66D952-2AB1-AFB6-AB70-1A4021982967}"/>
              </a:ext>
            </a:extLst>
          </p:cNvPr>
          <p:cNvSpPr/>
          <p:nvPr/>
        </p:nvSpPr>
        <p:spPr bwMode="auto">
          <a:xfrm rot="10800000">
            <a:off x="587580" y="1910983"/>
            <a:ext cx="3375029" cy="1019911"/>
          </a:xfrm>
          <a:prstGeom prst="roundRect">
            <a:avLst>
              <a:gd name="adj" fmla="val 28909"/>
            </a:avLst>
          </a:prstGeom>
          <a:gradFill flip="none" rotWithShape="1">
            <a:gsLst>
              <a:gs pos="3000">
                <a:srgbClr val="006160"/>
              </a:gs>
              <a:gs pos="100000">
                <a:srgbClr val="04968E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Google Shape;671;p99"/>
          <p:cNvSpPr/>
          <p:nvPr/>
        </p:nvSpPr>
        <p:spPr>
          <a:xfrm>
            <a:off x="730549" y="1966159"/>
            <a:ext cx="3567900" cy="1092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За счет федерального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бюджета в рамках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набора социальных услуг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CF2FD7-6FFF-1B42-63FB-371AD6CF71E0}"/>
              </a:ext>
            </a:extLst>
          </p:cNvPr>
          <p:cNvSpPr/>
          <p:nvPr/>
        </p:nvSpPr>
        <p:spPr bwMode="auto">
          <a:xfrm rot="10800000">
            <a:off x="4298449" y="1910982"/>
            <a:ext cx="7068560" cy="1019911"/>
          </a:xfrm>
          <a:prstGeom prst="roundRect">
            <a:avLst>
              <a:gd name="adj" fmla="val 28909"/>
            </a:avLst>
          </a:prstGeom>
          <a:gradFill flip="none" rotWithShape="1">
            <a:gsLst>
              <a:gs pos="3000">
                <a:srgbClr val="006160"/>
              </a:gs>
              <a:gs pos="100000">
                <a:srgbClr val="04968E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Google Shape;673;p99"/>
          <p:cNvSpPr/>
          <p:nvPr/>
        </p:nvSpPr>
        <p:spPr>
          <a:xfrm>
            <a:off x="4298449" y="2247113"/>
            <a:ext cx="7068559" cy="56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За счет бюджета субъекта РФ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61D22E4E-0D32-A6B2-A8C7-FC7E811B19EF}"/>
              </a:ext>
            </a:extLst>
          </p:cNvPr>
          <p:cNvSpPr/>
          <p:nvPr/>
        </p:nvSpPr>
        <p:spPr bwMode="auto">
          <a:xfrm rot="10800000">
            <a:off x="8491172" y="3402026"/>
            <a:ext cx="2875836" cy="1625727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D6EEEA"/>
              </a:gs>
              <a:gs pos="100000">
                <a:srgbClr val="007E7B">
                  <a:alpha val="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Google Shape;668;p99"/>
          <p:cNvSpPr/>
          <p:nvPr/>
        </p:nvSpPr>
        <p:spPr>
          <a:xfrm>
            <a:off x="8462059" y="3498304"/>
            <a:ext cx="3069543" cy="15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на основании решения врачебной комиссии по жизненным показаниям 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  <a:p>
            <a:pPr marL="1397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(в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 том числе по решению</a:t>
            </a:r>
            <a:b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</a:b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 суда)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0926F97-F6DC-B424-593D-7D1A17ABF518}"/>
              </a:ext>
            </a:extLst>
          </p:cNvPr>
          <p:cNvSpPr/>
          <p:nvPr/>
        </p:nvSpPr>
        <p:spPr bwMode="auto">
          <a:xfrm rot="10800000">
            <a:off x="593827" y="3402026"/>
            <a:ext cx="3368777" cy="2510214"/>
          </a:xfrm>
          <a:prstGeom prst="roundRect">
            <a:avLst>
              <a:gd name="adj" fmla="val 15253"/>
            </a:avLst>
          </a:prstGeom>
          <a:gradFill>
            <a:gsLst>
              <a:gs pos="0">
                <a:srgbClr val="D6EEEA"/>
              </a:gs>
              <a:gs pos="100000">
                <a:srgbClr val="007E7B">
                  <a:alpha val="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Google Shape;667;p99"/>
          <p:cNvSpPr/>
          <p:nvPr/>
        </p:nvSpPr>
        <p:spPr>
          <a:xfrm>
            <a:off x="713735" y="3498304"/>
            <a:ext cx="3152043" cy="230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п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о Перечню СПЛП, утвержденному распоряжением Правительства РФ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от 11.12.2023 г. № 3551-р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(только дети-инвалиды с некоторыми заболеваниями, указанными в Перечне)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D86DBE03-5780-375D-F81B-6DCFD495503B}"/>
              </a:ext>
            </a:extLst>
          </p:cNvPr>
          <p:cNvSpPr/>
          <p:nvPr/>
        </p:nvSpPr>
        <p:spPr bwMode="auto">
          <a:xfrm rot="10800000">
            <a:off x="4298447" y="5112462"/>
            <a:ext cx="1959272" cy="1323329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FFAF78">
                  <a:alpha val="72000"/>
                </a:srgbClr>
              </a:gs>
              <a:gs pos="100000">
                <a:srgbClr val="FFCCA9">
                  <a:alpha val="4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Google Shape;668;p99"/>
          <p:cNvSpPr/>
          <p:nvPr/>
        </p:nvSpPr>
        <p:spPr>
          <a:xfrm>
            <a:off x="4356819" y="5220892"/>
            <a:ext cx="1891030" cy="132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п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Arial"/>
                <a:sym typeface="Arial"/>
              </a:rPr>
              <a:t>ри оказании паллиативной медицинской помощи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34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141F00-293C-6760-C64D-4F18645D0413}"/>
              </a:ext>
            </a:extLst>
          </p:cNvPr>
          <p:cNvSpPr/>
          <p:nvPr/>
        </p:nvSpPr>
        <p:spPr bwMode="auto">
          <a:xfrm>
            <a:off x="1249" y="1977560"/>
            <a:ext cx="3907074" cy="46061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40DF75B-0E02-D1DE-D7BB-210202C2E13F}"/>
              </a:ext>
            </a:extLst>
          </p:cNvPr>
          <p:cNvSpPr/>
          <p:nvPr/>
        </p:nvSpPr>
        <p:spPr bwMode="auto">
          <a:xfrm rot="10800000">
            <a:off x="-481736" y="1125198"/>
            <a:ext cx="5217507" cy="585480"/>
          </a:xfrm>
          <a:prstGeom prst="roundRect">
            <a:avLst>
              <a:gd name="adj" fmla="val 31071"/>
            </a:avLst>
          </a:prstGeom>
          <a:solidFill>
            <a:srgbClr val="D88A00"/>
          </a:solidFill>
          <a:ln w="476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7375" y="2120992"/>
            <a:ext cx="10663792" cy="5854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just">
              <a:lnSpc>
                <a:spcPts val="19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Свердловская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7781" y="1176722"/>
            <a:ext cx="3878095" cy="4755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Кто обеспечивается?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338" y="2548594"/>
            <a:ext cx="9796804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5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Обеспечиваются дети:</a:t>
            </a:r>
          </a:p>
          <a:p>
            <a:pPr marL="342900" lvl="0" indent="-342900">
              <a:lnSpc>
                <a:spcPct val="110000"/>
              </a:lnSpc>
              <a:spcAft>
                <a:spcPts val="500"/>
              </a:spcAft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нуждающиеся в оказании паллиативной медицинской помощи, </a:t>
            </a:r>
          </a:p>
          <a:p>
            <a:pPr marL="342900" lvl="0" indent="-342900">
              <a:lnSpc>
                <a:spcPct val="110000"/>
              </a:lnSpc>
              <a:spcAft>
                <a:spcPts val="500"/>
              </a:spcAft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требующие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поддержки, </a:t>
            </a:r>
          </a:p>
          <a:p>
            <a:pPr marL="342900" lvl="0" indent="-342900">
              <a:lnSpc>
                <a:spcPct val="110000"/>
              </a:lnSpc>
              <a:spcAft>
                <a:spcPts val="500"/>
              </a:spcAft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проживающие на территории Свердловской области,</a:t>
            </a:r>
          </a:p>
          <a:p>
            <a:pPr marL="342900" lvl="0" indent="-342900">
              <a:lnSpc>
                <a:spcPct val="110000"/>
              </a:lnSpc>
              <a:spcAft>
                <a:spcPts val="500"/>
              </a:spcAft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 установленном диагнозе:</a:t>
            </a:r>
          </a:p>
          <a:p>
            <a:pPr marL="714375" lvl="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белково-энергетическая недостаточность (Е43-Е46);</a:t>
            </a:r>
          </a:p>
          <a:p>
            <a:pPr marL="714375" lvl="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трудности кормления и введения пищи (R63.3);</a:t>
            </a:r>
          </a:p>
          <a:p>
            <a:pPr marL="714375" lvl="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синдром короткой кишки (К91.2);</a:t>
            </a:r>
          </a:p>
          <a:p>
            <a:pPr marL="714375" lvl="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лекарственно-резистентная эпилепсия (С40);</a:t>
            </a:r>
          </a:p>
          <a:p>
            <a:pPr marL="714375" lvl="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нарушение углеводного обмена (Е74.9).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defRPr/>
            </a:pPr>
            <a:endParaRPr lang="ru-RU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Приказ Министерства здравоохранения Свердловской области от 10 марта 2022 г. № 442-п</a:t>
            </a:r>
          </a:p>
          <a:p>
            <a:pPr lvl="0">
              <a:defRPr/>
            </a:pPr>
            <a:endParaRPr lang="ru-RU" sz="15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6C90AC-FC48-57EC-7CC8-B55ECF21CB9B}"/>
              </a:ext>
            </a:extLst>
          </p:cNvPr>
          <p:cNvSpPr/>
          <p:nvPr/>
        </p:nvSpPr>
        <p:spPr>
          <a:xfrm>
            <a:off x="567813" y="549162"/>
            <a:ext cx="10586583" cy="4900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176457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8A496B-F571-7DD0-7ECF-97956F402299}"/>
              </a:ext>
            </a:extLst>
          </p:cNvPr>
          <p:cNvSpPr/>
          <p:nvPr/>
        </p:nvSpPr>
        <p:spPr bwMode="auto">
          <a:xfrm>
            <a:off x="1249" y="1977560"/>
            <a:ext cx="3907074" cy="46061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7375" y="2118758"/>
            <a:ext cx="7526122" cy="5870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Самарская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562" y="2542689"/>
            <a:ext cx="10586583" cy="397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Обеспечиваются дети: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Aft>
                <a:spcPts val="5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нуждающиеся в оказании паллиативной медицинской помощи, </a:t>
            </a:r>
          </a:p>
          <a:p>
            <a:pPr marL="342900" lvl="0" indent="-342900">
              <a:lnSpc>
                <a:spcPct val="110000"/>
              </a:lnSpc>
              <a:spcAft>
                <a:spcPts val="500"/>
              </a:spcAft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имеющие медицинские показания для проведения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дому,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Aft>
                <a:spcPts val="5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проживающие на территории Самарской области,</a:t>
            </a:r>
          </a:p>
          <a:p>
            <a:pPr marL="342900" lvl="0" indent="-342900">
              <a:lnSpc>
                <a:spcPct val="110000"/>
              </a:lnSpc>
              <a:spcAft>
                <a:spcPts val="500"/>
              </a:spcAft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если:</a:t>
            </a:r>
          </a:p>
          <a:p>
            <a:pPr marL="627063" lvl="0" indent="-271463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ребенок является носителем зонда или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гастростомы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и специализированные смеси для ЭП – единственный источник питания;</a:t>
            </a:r>
          </a:p>
          <a:p>
            <a:pPr marL="627063" lvl="0" indent="-271463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ребенок с сохраненной функцией глотания, не находящийся на зондовом питании, но при этом имеющий медицинские показания для применения смесей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в объеме от 70% до 100% пищевого рациона.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lnSpc>
                <a:spcPct val="110000"/>
              </a:lnSpc>
              <a:spcAft>
                <a:spcPts val="500"/>
              </a:spcAf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Приказ Министерства здравоохранения </a:t>
            </a: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Самарской области от 29 декабря 2023 г. № 2039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1A648EA-5D43-4262-96CB-185A0B2987B7}"/>
              </a:ext>
            </a:extLst>
          </p:cNvPr>
          <p:cNvSpPr/>
          <p:nvPr/>
        </p:nvSpPr>
        <p:spPr bwMode="auto">
          <a:xfrm rot="10800000">
            <a:off x="-481736" y="1125198"/>
            <a:ext cx="5217507" cy="585480"/>
          </a:xfrm>
          <a:prstGeom prst="roundRect">
            <a:avLst>
              <a:gd name="adj" fmla="val 31071"/>
            </a:avLst>
          </a:prstGeom>
          <a:solidFill>
            <a:srgbClr val="D88A00"/>
          </a:solidFill>
          <a:ln w="476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BAE0A3-79B5-4739-93E5-61FB60DBD574}"/>
              </a:ext>
            </a:extLst>
          </p:cNvPr>
          <p:cNvSpPr/>
          <p:nvPr/>
        </p:nvSpPr>
        <p:spPr>
          <a:xfrm>
            <a:off x="567781" y="1176722"/>
            <a:ext cx="3878095" cy="4755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Кто обеспечивается?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9BD44F-7AD7-C1A3-0107-BB65342832C5}"/>
              </a:ext>
            </a:extLst>
          </p:cNvPr>
          <p:cNvSpPr/>
          <p:nvPr/>
        </p:nvSpPr>
        <p:spPr>
          <a:xfrm>
            <a:off x="567813" y="549162"/>
            <a:ext cx="10586583" cy="4900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43124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DBE19EE-1008-1FF0-DF3B-DEBBE1A9C435}"/>
              </a:ext>
            </a:extLst>
          </p:cNvPr>
          <p:cNvSpPr/>
          <p:nvPr/>
        </p:nvSpPr>
        <p:spPr bwMode="auto">
          <a:xfrm rot="10800000">
            <a:off x="609007" y="5053132"/>
            <a:ext cx="2998272" cy="965297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EFAC1F">
                  <a:alpha val="55000"/>
                </a:srgbClr>
              </a:gs>
              <a:gs pos="100000">
                <a:srgbClr val="D88A00">
                  <a:alpha val="10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DEC2D6-A620-F841-FD86-3FD2F07E987B}"/>
              </a:ext>
            </a:extLst>
          </p:cNvPr>
          <p:cNvGrpSpPr/>
          <p:nvPr/>
        </p:nvGrpSpPr>
        <p:grpSpPr>
          <a:xfrm rot="5400000">
            <a:off x="7836510" y="4653127"/>
            <a:ext cx="775025" cy="490006"/>
            <a:chOff x="5385578" y="448307"/>
            <a:chExt cx="292512" cy="342184"/>
          </a:xfrm>
          <a:gradFill flip="none" rotWithShape="1">
            <a:gsLst>
              <a:gs pos="36000">
                <a:schemeClr val="bg1">
                  <a:lumMod val="95000"/>
                  <a:alpha val="0"/>
                </a:schemeClr>
              </a:gs>
              <a:gs pos="66000">
                <a:srgbClr val="D88A00"/>
              </a:gs>
            </a:gsLst>
            <a:lin ang="0" scaled="1"/>
            <a:tileRect/>
          </a:gradFill>
        </p:grpSpPr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FF29ACA2-8591-650A-468C-3FC062186704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трелка: вправо 4">
              <a:extLst>
                <a:ext uri="{FF2B5EF4-FFF2-40B4-BE49-F238E27FC236}">
                  <a16:creationId xmlns:a16="http://schemas.microsoft.com/office/drawing/2014/main" id="{70B51139-7AB9-513F-67AC-EFB495395965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03D3099-EC22-C6EE-145D-6CDCA86FAA25}"/>
              </a:ext>
            </a:extLst>
          </p:cNvPr>
          <p:cNvSpPr/>
          <p:nvPr/>
        </p:nvSpPr>
        <p:spPr bwMode="auto">
          <a:xfrm rot="10800000">
            <a:off x="4879880" y="5285638"/>
            <a:ext cx="6666330" cy="732792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EFAC1F">
                  <a:alpha val="55000"/>
                </a:srgbClr>
              </a:gs>
              <a:gs pos="100000">
                <a:srgbClr val="D88A00">
                  <a:alpha val="10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B171116-01C3-1F91-E127-5155AC457999}"/>
              </a:ext>
            </a:extLst>
          </p:cNvPr>
          <p:cNvSpPr/>
          <p:nvPr/>
        </p:nvSpPr>
        <p:spPr bwMode="auto">
          <a:xfrm rot="10800000">
            <a:off x="4879880" y="4349457"/>
            <a:ext cx="6666330" cy="495439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EFAC1F">
                  <a:alpha val="55000"/>
                </a:srgbClr>
              </a:gs>
              <a:gs pos="100000">
                <a:srgbClr val="D88A00">
                  <a:alpha val="10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DD44F78-19C0-3056-A5A6-D22E3B653936}"/>
              </a:ext>
            </a:extLst>
          </p:cNvPr>
          <p:cNvSpPr/>
          <p:nvPr/>
        </p:nvSpPr>
        <p:spPr bwMode="auto">
          <a:xfrm rot="10800000">
            <a:off x="3279401" y="2405697"/>
            <a:ext cx="8266809" cy="1305690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EFAC1F">
                  <a:alpha val="55000"/>
                </a:srgbClr>
              </a:gs>
              <a:gs pos="100000">
                <a:srgbClr val="D88A00">
                  <a:alpha val="10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B6BB4B-C391-DBF9-78A5-06703C48598A}"/>
              </a:ext>
            </a:extLst>
          </p:cNvPr>
          <p:cNvSpPr/>
          <p:nvPr/>
        </p:nvSpPr>
        <p:spPr>
          <a:xfrm>
            <a:off x="587375" y="1966358"/>
            <a:ext cx="7526122" cy="5870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Самарская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277A7CC-C2B3-EBD5-90C9-9EA80DAE5499}"/>
              </a:ext>
            </a:extLst>
          </p:cNvPr>
          <p:cNvSpPr/>
          <p:nvPr/>
        </p:nvSpPr>
        <p:spPr bwMode="auto">
          <a:xfrm rot="10800000">
            <a:off x="-481736" y="1125198"/>
            <a:ext cx="5217507" cy="585480"/>
          </a:xfrm>
          <a:prstGeom prst="roundRect">
            <a:avLst>
              <a:gd name="adj" fmla="val 31071"/>
            </a:avLst>
          </a:prstGeom>
          <a:solidFill>
            <a:srgbClr val="D88A00"/>
          </a:solidFill>
          <a:ln w="476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8131F7-9FC7-C884-072E-A7A74A587722}"/>
              </a:ext>
            </a:extLst>
          </p:cNvPr>
          <p:cNvSpPr/>
          <p:nvPr/>
        </p:nvSpPr>
        <p:spPr>
          <a:xfrm>
            <a:off x="567781" y="1176722"/>
            <a:ext cx="3878095" cy="4755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Как обеспечивается?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97970A6-EFAC-FED2-99F6-1A0784090870}"/>
              </a:ext>
            </a:extLst>
          </p:cNvPr>
          <p:cNvSpPr/>
          <p:nvPr/>
        </p:nvSpPr>
        <p:spPr>
          <a:xfrm>
            <a:off x="567813" y="549162"/>
            <a:ext cx="10586583" cy="4900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037" y="6028697"/>
            <a:ext cx="1085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lvl="0" indent="-285750">
              <a:buFont typeface="Arial" panose="020B0604020202020204" pitchFamily="34" charset="0"/>
              <a:buChar char="•"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Приказ Министерства здравоохранения </a:t>
            </a: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Самарской области от 29 декабря 2023 г. № 2039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9996" y="2470324"/>
            <a:ext cx="8648225" cy="1157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Очная консультация или ТМК с целью определения медицинских показаний: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врач-диетолог (отделения ПМП ГБУЗ "Самарская ОКБ им. В.Д.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Середавина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")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детский гастроэнтеролог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детский ГВС по диетологии или гастроэнтерологии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467" y="4431163"/>
            <a:ext cx="38331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ВК с участием ГВС по ПМП детям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66451" y="3843922"/>
            <a:ext cx="1849516" cy="329838"/>
          </a:xfrm>
          <a:prstGeom prst="rect">
            <a:avLst/>
          </a:prstGeom>
          <a:noFill/>
          <a:ln w="28575">
            <a:solidFill>
              <a:srgbClr val="D88A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5 рабочих дней </a:t>
            </a:r>
            <a:endParaRPr lang="ru-RU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0701" y="5329716"/>
            <a:ext cx="6707692" cy="615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Протокол об обоснованности (необоснованности) обеспечения специализированной смесью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питания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86" y="5098356"/>
            <a:ext cx="2722180" cy="8862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Выдача законному представителю ребенка из расчета на 3 месяца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FCDA0B1-6005-4326-9ED8-64B6A0BEFE23}"/>
              </a:ext>
            </a:extLst>
          </p:cNvPr>
          <p:cNvSpPr/>
          <p:nvPr/>
        </p:nvSpPr>
        <p:spPr bwMode="auto">
          <a:xfrm rot="10800000">
            <a:off x="587375" y="2425331"/>
            <a:ext cx="2017686" cy="1305690"/>
          </a:xfrm>
          <a:prstGeom prst="roundRect">
            <a:avLst>
              <a:gd name="adj" fmla="val 19483"/>
            </a:avLst>
          </a:prstGeom>
          <a:gradFill>
            <a:gsLst>
              <a:gs pos="0">
                <a:srgbClr val="EFAC1F">
                  <a:alpha val="55000"/>
                </a:srgbClr>
              </a:gs>
              <a:gs pos="100000">
                <a:srgbClr val="D88A00">
                  <a:alpha val="10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786" y="2750829"/>
            <a:ext cx="1797275" cy="615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Лечащий врач поликлиники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6D6EA54-76ED-EB29-62D4-97706546BA0C}"/>
              </a:ext>
            </a:extLst>
          </p:cNvPr>
          <p:cNvGrpSpPr/>
          <p:nvPr/>
        </p:nvGrpSpPr>
        <p:grpSpPr>
          <a:xfrm>
            <a:off x="2288862" y="2850269"/>
            <a:ext cx="965241" cy="490006"/>
            <a:chOff x="5385578" y="448307"/>
            <a:chExt cx="292512" cy="342184"/>
          </a:xfrm>
          <a:gradFill flip="none" rotWithShape="1">
            <a:gsLst>
              <a:gs pos="36000">
                <a:schemeClr val="bg1">
                  <a:lumMod val="95000"/>
                  <a:alpha val="0"/>
                </a:schemeClr>
              </a:gs>
              <a:gs pos="66000">
                <a:srgbClr val="D88A00"/>
              </a:gs>
            </a:gsLst>
            <a:lin ang="0" scaled="1"/>
            <a:tileRect/>
          </a:gradFill>
        </p:grpSpPr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id="{63640AB1-D66B-B043-4903-ACF8051EC838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: вправо 4">
              <a:extLst>
                <a:ext uri="{FF2B5EF4-FFF2-40B4-BE49-F238E27FC236}">
                  <a16:creationId xmlns:a16="http://schemas.microsoft.com/office/drawing/2014/main" id="{D764E740-54D3-73EC-7F37-4734BC032D6A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04FD4B-D59F-D205-2951-62CECFA095DA}"/>
              </a:ext>
            </a:extLst>
          </p:cNvPr>
          <p:cNvGrpSpPr/>
          <p:nvPr/>
        </p:nvGrpSpPr>
        <p:grpSpPr>
          <a:xfrm rot="5400000">
            <a:off x="7684867" y="3565298"/>
            <a:ext cx="1078312" cy="490006"/>
            <a:chOff x="5385578" y="448307"/>
            <a:chExt cx="292512" cy="342184"/>
          </a:xfrm>
          <a:gradFill flip="none" rotWithShape="1">
            <a:gsLst>
              <a:gs pos="36000">
                <a:schemeClr val="bg1">
                  <a:lumMod val="95000"/>
                  <a:alpha val="0"/>
                </a:schemeClr>
              </a:gs>
              <a:gs pos="66000">
                <a:srgbClr val="D88A00"/>
              </a:gs>
            </a:gsLst>
            <a:lin ang="0" scaled="1"/>
            <a:tileRect/>
          </a:gradFill>
        </p:grpSpPr>
        <p:sp>
          <p:nvSpPr>
            <p:cNvPr id="29" name="Стрелка: вправо 28">
              <a:extLst>
                <a:ext uri="{FF2B5EF4-FFF2-40B4-BE49-F238E27FC236}">
                  <a16:creationId xmlns:a16="http://schemas.microsoft.com/office/drawing/2014/main" id="{91E8E3A2-4B2C-8755-F76B-2B1EC94AAE92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: вправо 4">
              <a:extLst>
                <a:ext uri="{FF2B5EF4-FFF2-40B4-BE49-F238E27FC236}">
                  <a16:creationId xmlns:a16="http://schemas.microsoft.com/office/drawing/2014/main" id="{DD99FEE1-FA02-AE97-BBF9-5739F075DDD7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F924D37-A23F-4092-BCD4-E8CEF0DD7B22}"/>
              </a:ext>
            </a:extLst>
          </p:cNvPr>
          <p:cNvGrpSpPr/>
          <p:nvPr/>
        </p:nvGrpSpPr>
        <p:grpSpPr>
          <a:xfrm rot="10800000">
            <a:off x="3668099" y="5407031"/>
            <a:ext cx="1711617" cy="490006"/>
            <a:chOff x="5385578" y="448307"/>
            <a:chExt cx="292512" cy="342184"/>
          </a:xfrm>
          <a:gradFill flip="none" rotWithShape="1">
            <a:gsLst>
              <a:gs pos="36000">
                <a:schemeClr val="bg1">
                  <a:lumMod val="95000"/>
                  <a:alpha val="0"/>
                </a:schemeClr>
              </a:gs>
              <a:gs pos="66000">
                <a:srgbClr val="D88A00"/>
              </a:gs>
            </a:gsLst>
            <a:lin ang="0" scaled="1"/>
            <a:tileRect/>
          </a:gradFill>
        </p:grpSpPr>
        <p:sp>
          <p:nvSpPr>
            <p:cNvPr id="38" name="Стрелка: вправо 37">
              <a:extLst>
                <a:ext uri="{FF2B5EF4-FFF2-40B4-BE49-F238E27FC236}">
                  <a16:creationId xmlns:a16="http://schemas.microsoft.com/office/drawing/2014/main" id="{7ED06F85-984B-BB49-C6E5-96F7079D28A3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: вправо 4">
              <a:extLst>
                <a:ext uri="{FF2B5EF4-FFF2-40B4-BE49-F238E27FC236}">
                  <a16:creationId xmlns:a16="http://schemas.microsoft.com/office/drawing/2014/main" id="{2E8B50B4-8DF0-5D01-B61E-7D74EAEEBF39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8208F9-7D88-1AE5-9671-82B7A24B827C}"/>
              </a:ext>
            </a:extLst>
          </p:cNvPr>
          <p:cNvSpPr/>
          <p:nvPr/>
        </p:nvSpPr>
        <p:spPr bwMode="auto">
          <a:xfrm>
            <a:off x="1249" y="1849120"/>
            <a:ext cx="3907074" cy="4358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9334" y="2119039"/>
            <a:ext cx="11256962" cy="170656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г. Санкт-Петербург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Закон Санкт-Петербурга от 22 ноября 2011 г. № 728-132 «Социальный кодекс Санкт-Петербурга».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Обеспечиваются дети:</a:t>
            </a:r>
            <a:endParaRPr lang="ru-RU" sz="18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751" y="3567971"/>
            <a:ext cx="11476209" cy="169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с синдромом короткой кишки, муковисцидозом, нуждающиеся по жизненным показаниям в клиническом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энтеральном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или парентеральном питании в домашних условиях;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с инвалидностью, нуждающиеся по жизненным показаниям в СПЛП, не входящих в соответствующий стандарт медицинской помощи или не предусмотренных соответствующей клинической рекомендацией.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51" y="5467732"/>
            <a:ext cx="974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Основание – наличие определенного заболевания или инвалидности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375" y="390256"/>
            <a:ext cx="10357779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практик, не связанных с нуждаемостью ребенка в оказании ПМП</a:t>
            </a:r>
          </a:p>
        </p:txBody>
      </p:sp>
    </p:spTree>
    <p:extLst>
      <p:ext uri="{BB962C8B-B14F-4D97-AF65-F5344CB8AC3E}">
        <p14:creationId xmlns:p14="http://schemas.microsoft.com/office/powerpoint/2010/main" val="5185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DED796-682C-0423-AF61-C4BC4CB01FF9}"/>
              </a:ext>
            </a:extLst>
          </p:cNvPr>
          <p:cNvSpPr/>
          <p:nvPr/>
        </p:nvSpPr>
        <p:spPr bwMode="auto">
          <a:xfrm>
            <a:off x="1249" y="1849120"/>
            <a:ext cx="3907074" cy="4358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2684" y="2105306"/>
            <a:ext cx="10861675" cy="50339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Сахалинская область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b="1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Закон Сахалинской области от 06 декабря 2010 № 112-ЗО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«О социальной поддержке семей, имеющих детей, в Сахалинской области»,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Регламент предоставления утвержден приказом Министерства социальной защиты Сахалинской области от 28 декабря 2022 г. № 481-н.</a:t>
            </a:r>
          </a:p>
          <a:p>
            <a:pPr marL="630238" indent="0">
              <a:lnSpc>
                <a:spcPct val="105000"/>
              </a:lnSpc>
              <a:spcBef>
                <a:spcPts val="0"/>
              </a:spcBef>
              <a:buNone/>
            </a:pPr>
            <a:endParaRPr lang="ru-RU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Основание обеспечения – наличие гастростомы и инвалидности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8932FC5-9E8A-5FE4-5B96-3A49812DC6BB}"/>
              </a:ext>
            </a:extLst>
          </p:cNvPr>
          <p:cNvSpPr/>
          <p:nvPr/>
        </p:nvSpPr>
        <p:spPr bwMode="auto">
          <a:xfrm rot="10800000">
            <a:off x="268940" y="4787152"/>
            <a:ext cx="11075419" cy="1111624"/>
          </a:xfrm>
          <a:prstGeom prst="roundRect">
            <a:avLst>
              <a:gd name="adj" fmla="val 21096"/>
            </a:avLst>
          </a:prstGeom>
          <a:gradFill>
            <a:gsLst>
              <a:gs pos="0">
                <a:srgbClr val="EFAC1F">
                  <a:alpha val="55000"/>
                </a:srgbClr>
              </a:gs>
              <a:gs pos="100000">
                <a:srgbClr val="D88A00">
                  <a:alpha val="10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633" y="4917097"/>
            <a:ext cx="11238369" cy="743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Предоставляется ежемесячная компенсация расходов за самостоятельно приобретенные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энтеральные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смеси и системы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энтерального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питания (не более чем 53 000 рублей в месяц)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AB8222-271A-2668-7010-15EBA6DDFBFB}"/>
              </a:ext>
            </a:extLst>
          </p:cNvPr>
          <p:cNvSpPr/>
          <p:nvPr/>
        </p:nvSpPr>
        <p:spPr>
          <a:xfrm>
            <a:off x="587375" y="390256"/>
            <a:ext cx="10357779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практик, не связанных с нуждаемостью ребенка в оказании ПМП</a:t>
            </a:r>
          </a:p>
        </p:txBody>
      </p:sp>
    </p:spTree>
    <p:extLst>
      <p:ext uri="{BB962C8B-B14F-4D97-AF65-F5344CB8AC3E}">
        <p14:creationId xmlns:p14="http://schemas.microsoft.com/office/powerpoint/2010/main" val="8686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064D80D-D36E-FB23-BEAE-61AC1F7295A8}"/>
              </a:ext>
            </a:extLst>
          </p:cNvPr>
          <p:cNvSpPr/>
          <p:nvPr/>
        </p:nvSpPr>
        <p:spPr>
          <a:xfrm rot="5400000">
            <a:off x="3276814" y="-2154600"/>
            <a:ext cx="4655127" cy="11208763"/>
          </a:xfrm>
          <a:prstGeom prst="round2SameRect">
            <a:avLst>
              <a:gd name="adj1" fmla="val 8095"/>
              <a:gd name="adj2" fmla="val 0"/>
            </a:avLst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5739" y="1730746"/>
            <a:ext cx="9898820" cy="15486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С 2024 года </a:t>
            </a:r>
          </a:p>
          <a:p>
            <a:pPr lvl="0">
              <a:lnSpc>
                <a:spcPct val="11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Программой государственных гарантий бесплатного оказания медицинской помощи предусмотрено в рамках оказания паллиативной медицинской помощи </a:t>
            </a:r>
            <a:r>
              <a:rPr lang="ru-RU" b="1" dirty="0">
                <a:solidFill>
                  <a:srgbClr val="FF915A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обеспечение на дому продуктами лечебного (</a:t>
            </a:r>
            <a:r>
              <a:rPr lang="ru-RU" b="1" dirty="0" err="1">
                <a:solidFill>
                  <a:srgbClr val="FF915A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энтерального</a:t>
            </a:r>
            <a:r>
              <a:rPr lang="ru-RU" b="1" dirty="0">
                <a:solidFill>
                  <a:srgbClr val="FF915A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) питания </a:t>
            </a:r>
            <a:br>
              <a:rPr lang="ru-RU" b="1" dirty="0">
                <a:solidFill>
                  <a:srgbClr val="FF915A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за счет средств региональных бюджетов.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9243EE-E3B4-57D8-A766-868D64D8DF01}"/>
              </a:ext>
            </a:extLst>
          </p:cNvPr>
          <p:cNvSpPr/>
          <p:nvPr/>
        </p:nvSpPr>
        <p:spPr bwMode="auto">
          <a:xfrm>
            <a:off x="0" y="3853942"/>
            <a:ext cx="11887200" cy="1379500"/>
          </a:xfrm>
          <a:prstGeom prst="rect">
            <a:avLst/>
          </a:prstGeom>
          <a:gradFill>
            <a:gsLst>
              <a:gs pos="7000">
                <a:schemeClr val="bg1">
                  <a:alpha val="0"/>
                </a:schemeClr>
              </a:gs>
              <a:gs pos="25000">
                <a:srgbClr val="EBF7F5">
                  <a:alpha val="78000"/>
                </a:srgbClr>
              </a:gs>
              <a:gs pos="100000">
                <a:srgbClr val="D6EE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DAC7E-FB41-7443-1E95-9C7EBDDBB409}"/>
              </a:ext>
            </a:extLst>
          </p:cNvPr>
          <p:cNvSpPr txBox="1"/>
          <p:nvPr/>
        </p:nvSpPr>
        <p:spPr>
          <a:xfrm>
            <a:off x="587375" y="4151277"/>
            <a:ext cx="10755240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На 2026 год и на плановый период 2027 и 2028 годов Программа государственных </a:t>
            </a:r>
          </a:p>
          <a:p>
            <a:pPr lvl="0">
              <a:defRPr/>
            </a:pP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гарантий утверждена постановлением Правительства Российской Федерации </a:t>
            </a:r>
          </a:p>
          <a:p>
            <a:pPr lvl="0">
              <a:defRPr/>
            </a:pP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от 29 декабря 2025 г. № 2188</a:t>
            </a:r>
          </a:p>
        </p:txBody>
      </p:sp>
    </p:spTree>
    <p:extLst>
      <p:ext uri="{BB962C8B-B14F-4D97-AF65-F5344CB8AC3E}">
        <p14:creationId xmlns:p14="http://schemas.microsoft.com/office/powerpoint/2010/main" val="330830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DAB7FFD-D5D4-77CB-7599-BB7F0BE276AA}"/>
              </a:ext>
            </a:extLst>
          </p:cNvPr>
          <p:cNvGrpSpPr/>
          <p:nvPr/>
        </p:nvGrpSpPr>
        <p:grpSpPr>
          <a:xfrm rot="5400000">
            <a:off x="2048384" y="4652303"/>
            <a:ext cx="1569134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57" name="Стрелка: вправо 56">
              <a:extLst>
                <a:ext uri="{FF2B5EF4-FFF2-40B4-BE49-F238E27FC236}">
                  <a16:creationId xmlns:a16="http://schemas.microsoft.com/office/drawing/2014/main" id="{17F9B390-0E06-44FF-A9A8-96C9E11F199D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трелка: вправо 4">
              <a:extLst>
                <a:ext uri="{FF2B5EF4-FFF2-40B4-BE49-F238E27FC236}">
                  <a16:creationId xmlns:a16="http://schemas.microsoft.com/office/drawing/2014/main" id="{975E9D94-6A6B-F334-17A0-743A270F01AE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E49E291C-3606-1B87-8573-ED21AA9C2220}"/>
              </a:ext>
            </a:extLst>
          </p:cNvPr>
          <p:cNvSpPr/>
          <p:nvPr/>
        </p:nvSpPr>
        <p:spPr bwMode="auto">
          <a:xfrm rot="10800000">
            <a:off x="587375" y="5746690"/>
            <a:ext cx="4718403" cy="865882"/>
          </a:xfrm>
          <a:prstGeom prst="roundRect">
            <a:avLst>
              <a:gd name="adj" fmla="val 28909"/>
            </a:avLst>
          </a:prstGeom>
          <a:gradFill flip="none" rotWithShape="1">
            <a:gsLst>
              <a:gs pos="3000">
                <a:srgbClr val="006160"/>
              </a:gs>
              <a:gs pos="100000">
                <a:srgbClr val="04968E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09F8882-15EB-D00D-7191-5FA29BFA00DE}"/>
              </a:ext>
            </a:extLst>
          </p:cNvPr>
          <p:cNvGrpSpPr/>
          <p:nvPr/>
        </p:nvGrpSpPr>
        <p:grpSpPr>
          <a:xfrm>
            <a:off x="4813479" y="3901155"/>
            <a:ext cx="2072745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27" name="Стрелка: вправо 26">
              <a:extLst>
                <a:ext uri="{FF2B5EF4-FFF2-40B4-BE49-F238E27FC236}">
                  <a16:creationId xmlns:a16="http://schemas.microsoft.com/office/drawing/2014/main" id="{C4CD2AD3-6EB2-F43B-A718-003C05DA346D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: вправо 4">
              <a:extLst>
                <a:ext uri="{FF2B5EF4-FFF2-40B4-BE49-F238E27FC236}">
                  <a16:creationId xmlns:a16="http://schemas.microsoft.com/office/drawing/2014/main" id="{3F52FED7-0C65-A5A5-1E00-C3EC6897948B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F85131FC-D6A1-DE23-3979-E64652307C14}"/>
              </a:ext>
            </a:extLst>
          </p:cNvPr>
          <p:cNvSpPr/>
          <p:nvPr/>
        </p:nvSpPr>
        <p:spPr>
          <a:xfrm>
            <a:off x="5678365" y="3854349"/>
            <a:ext cx="634113" cy="634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E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355D33-5B29-2277-E46E-3E23FD14809A}"/>
              </a:ext>
            </a:extLst>
          </p:cNvPr>
          <p:cNvGrpSpPr/>
          <p:nvPr/>
        </p:nvGrpSpPr>
        <p:grpSpPr>
          <a:xfrm rot="5400000">
            <a:off x="7210409" y="2578139"/>
            <a:ext cx="1720027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16" name="Стрелка: вправо 15">
              <a:extLst>
                <a:ext uri="{FF2B5EF4-FFF2-40B4-BE49-F238E27FC236}">
                  <a16:creationId xmlns:a16="http://schemas.microsoft.com/office/drawing/2014/main" id="{E5CBA442-66FB-1E9A-4349-B648B114D1F7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: вправо 4">
              <a:extLst>
                <a:ext uri="{FF2B5EF4-FFF2-40B4-BE49-F238E27FC236}">
                  <a16:creationId xmlns:a16="http://schemas.microsoft.com/office/drawing/2014/main" id="{889169D9-CBC2-6897-E2EF-A1F62FA411FD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6C7D656C-32D3-9CC1-CF12-1A7B65553895}"/>
              </a:ext>
            </a:extLst>
          </p:cNvPr>
          <p:cNvSpPr/>
          <p:nvPr/>
        </p:nvSpPr>
        <p:spPr>
          <a:xfrm>
            <a:off x="7753365" y="2626496"/>
            <a:ext cx="634113" cy="634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E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B4BFBB4-2767-169E-89D6-2F7D18A590CB}"/>
              </a:ext>
            </a:extLst>
          </p:cNvPr>
          <p:cNvSpPr/>
          <p:nvPr/>
        </p:nvSpPr>
        <p:spPr bwMode="auto">
          <a:xfrm rot="10800000">
            <a:off x="6916133" y="3743487"/>
            <a:ext cx="4718403" cy="1371796"/>
          </a:xfrm>
          <a:prstGeom prst="roundRect">
            <a:avLst>
              <a:gd name="adj" fmla="val 24067"/>
            </a:avLst>
          </a:prstGeom>
          <a:gradFill flip="none" rotWithShape="1">
            <a:gsLst>
              <a:gs pos="3000">
                <a:srgbClr val="006160"/>
              </a:gs>
              <a:gs pos="100000">
                <a:srgbClr val="04968E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3837088-4283-9127-8BB6-379B51D92CF4}"/>
              </a:ext>
            </a:extLst>
          </p:cNvPr>
          <p:cNvSpPr/>
          <p:nvPr/>
        </p:nvSpPr>
        <p:spPr bwMode="auto">
          <a:xfrm rot="10800000">
            <a:off x="587375" y="3751721"/>
            <a:ext cx="4718403" cy="865882"/>
          </a:xfrm>
          <a:prstGeom prst="roundRect">
            <a:avLst>
              <a:gd name="adj" fmla="val 28909"/>
            </a:avLst>
          </a:prstGeom>
          <a:gradFill flip="none" rotWithShape="1">
            <a:gsLst>
              <a:gs pos="3000">
                <a:srgbClr val="006160"/>
              </a:gs>
              <a:gs pos="100000">
                <a:srgbClr val="04968E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04075-4165-6FD1-8A39-252EF814BFF2}"/>
              </a:ext>
            </a:extLst>
          </p:cNvPr>
          <p:cNvSpPr txBox="1"/>
          <p:nvPr/>
        </p:nvSpPr>
        <p:spPr>
          <a:xfrm>
            <a:off x="7831161" y="2792718"/>
            <a:ext cx="602492" cy="347300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</a:t>
            </a:r>
            <a:r>
              <a:rPr lang="ru-RU" b="1" dirty="0" err="1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ет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5E5C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62795C-ECB5-8489-7194-1D817EC87A4B}"/>
              </a:ext>
            </a:extLst>
          </p:cNvPr>
          <p:cNvGrpSpPr/>
          <p:nvPr/>
        </p:nvGrpSpPr>
        <p:grpSpPr>
          <a:xfrm rot="5400000">
            <a:off x="3407608" y="2578141"/>
            <a:ext cx="1720028" cy="540502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5" name="Стрелка: вправо 4">
              <a:extLst>
                <a:ext uri="{FF2B5EF4-FFF2-40B4-BE49-F238E27FC236}">
                  <a16:creationId xmlns:a16="http://schemas.microsoft.com/office/drawing/2014/main" id="{8F1B8DE6-EE91-F04E-786B-2381FFE59F42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трелка: вправо 4">
              <a:extLst>
                <a:ext uri="{FF2B5EF4-FFF2-40B4-BE49-F238E27FC236}">
                  <a16:creationId xmlns:a16="http://schemas.microsoft.com/office/drawing/2014/main" id="{6FB34ABF-7D5A-5E24-5E5F-51F6AA1BC33F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A9E6E6B-0EBF-98B3-AA5B-86D017E2FA41}"/>
              </a:ext>
            </a:extLst>
          </p:cNvPr>
          <p:cNvSpPr/>
          <p:nvPr/>
        </p:nvSpPr>
        <p:spPr bwMode="auto">
          <a:xfrm rot="10800000">
            <a:off x="3103202" y="1627247"/>
            <a:ext cx="6202162" cy="865882"/>
          </a:xfrm>
          <a:prstGeom prst="roundRect">
            <a:avLst>
              <a:gd name="adj" fmla="val 28909"/>
            </a:avLst>
          </a:prstGeom>
          <a:gradFill flip="none" rotWithShape="1">
            <a:gsLst>
              <a:gs pos="3000">
                <a:srgbClr val="006160"/>
              </a:gs>
              <a:gs pos="100000">
                <a:srgbClr val="04968E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5" name="CustomShape 1"/>
          <p:cNvSpPr/>
          <p:nvPr/>
        </p:nvSpPr>
        <p:spPr>
          <a:xfrm>
            <a:off x="550935" y="427865"/>
            <a:ext cx="11901862" cy="1152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88167" bIns="44084">
            <a:spAutoFit/>
          </a:bodyPr>
          <a:lstStyle/>
          <a:p>
            <a:pPr marL="0" marR="0" lvl="0" indent="0" algn="l" defTabSz="1213302" rtl="0" eaLnBrk="1" fontAlgn="auto" latinLnBrk="0" hangingPunct="1">
              <a:spcBef>
                <a:spcPts val="0"/>
              </a:spcBef>
              <a:spcAft>
                <a:spcPts val="1763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Выбор маршрута обеспечения пациента </a:t>
            </a:r>
            <a:b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005E5C"/>
                </a:solidFill>
                <a:latin typeface="Georgia" pitchFamily="18" charset="0"/>
              </a:rPr>
              <a:t>продуктами ЭП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005E5C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6886224" y="3944325"/>
            <a:ext cx="5133095" cy="973213"/>
          </a:xfrm>
          <a:prstGeom prst="rect">
            <a:avLst/>
          </a:prstGeom>
          <a:noFill/>
          <a:ln w="952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82324" tIns="0" rIns="88167" bIns="44084" anchor="ctr">
            <a:noAutofit/>
          </a:bodyPr>
          <a:lstStyle/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Обеспечение в рамках оказания ПМП </a:t>
            </a:r>
          </a:p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на основании ПГГ, ТПГГ </a:t>
            </a:r>
          </a:p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через назначение </a:t>
            </a:r>
            <a:r>
              <a:rPr lang="ru-RU" sz="1600" b="1" spc="-1" dirty="0" err="1">
                <a:solidFill>
                  <a:prstClr val="white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b="1" spc="-1" dirty="0">
                <a:solidFill>
                  <a:prstClr val="white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</a:t>
            </a:r>
            <a:br>
              <a:rPr lang="ru-RU" sz="1600" b="1" spc="-1" dirty="0">
                <a:solidFill>
                  <a:prstClr val="white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 решению ВК</a:t>
            </a:r>
          </a:p>
        </p:txBody>
      </p:sp>
      <p:sp>
        <p:nvSpPr>
          <p:cNvPr id="35" name="CustomShape 2"/>
          <p:cNvSpPr/>
          <p:nvPr/>
        </p:nvSpPr>
        <p:spPr>
          <a:xfrm>
            <a:off x="3220696" y="1760951"/>
            <a:ext cx="6202163" cy="649555"/>
          </a:xfrm>
          <a:prstGeom prst="rect">
            <a:avLst/>
          </a:prstGeom>
          <a:noFill/>
          <a:ln w="952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82324" tIns="0" rIns="88167" bIns="44084" anchor="ctr">
            <a:noAutofit/>
          </a:bodyPr>
          <a:lstStyle/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Есть нормативный акт субъекта РФ,</a:t>
            </a:r>
            <a:r>
              <a:rPr kumimoji="0" lang="ru-RU" sz="16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закрепляющий </a:t>
            </a:r>
            <a:br>
              <a:rPr kumimoji="0" lang="ru-RU" sz="16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kumimoji="0" lang="ru-RU" sz="16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Порядок обеспечения </a:t>
            </a:r>
            <a:r>
              <a:rPr lang="ru-RU" sz="1600" b="1" spc="-1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детей </a:t>
            </a:r>
            <a:r>
              <a:rPr kumimoji="0" lang="ru-RU" sz="16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ЭП в регионе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?</a:t>
            </a:r>
          </a:p>
        </p:txBody>
      </p:sp>
      <p:sp>
        <p:nvSpPr>
          <p:cNvPr id="41" name="CustomShape 2"/>
          <p:cNvSpPr/>
          <p:nvPr/>
        </p:nvSpPr>
        <p:spPr>
          <a:xfrm>
            <a:off x="536654" y="3809732"/>
            <a:ext cx="5133095" cy="749859"/>
          </a:xfrm>
          <a:prstGeom prst="rect">
            <a:avLst/>
          </a:prstGeom>
          <a:noFill/>
          <a:ln w="952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82324" tIns="0" rIns="88167" bIns="44084" anchor="ctr">
            <a:noAutofit/>
          </a:bodyPr>
          <a:lstStyle/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Пациент соответствует у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словиям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Обеспечения, установленным Порядком?</a:t>
            </a:r>
          </a:p>
        </p:txBody>
      </p:sp>
      <p:sp>
        <p:nvSpPr>
          <p:cNvPr id="52" name="CustomShape 2"/>
          <p:cNvSpPr/>
          <p:nvPr/>
        </p:nvSpPr>
        <p:spPr>
          <a:xfrm>
            <a:off x="1056176" y="5793842"/>
            <a:ext cx="4500015" cy="801996"/>
          </a:xfrm>
          <a:prstGeom prst="rect">
            <a:avLst/>
          </a:prstGeom>
          <a:noFill/>
          <a:ln w="952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82324" tIns="0" rIns="88167" bIns="44084" anchor="ctr">
            <a:noAutofit/>
          </a:bodyPr>
          <a:lstStyle/>
          <a:p>
            <a:pPr marL="0" marR="0" lvl="0" indent="0" defTabSz="121330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Обеспечение в соответствии </a:t>
            </a:r>
            <a:b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 региональным Порядком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1160158-BB48-DD82-2C1D-3ABA07BB5623}"/>
              </a:ext>
            </a:extLst>
          </p:cNvPr>
          <p:cNvSpPr/>
          <p:nvPr/>
        </p:nvSpPr>
        <p:spPr>
          <a:xfrm>
            <a:off x="3942937" y="2626067"/>
            <a:ext cx="634113" cy="634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E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059356" y="2792719"/>
            <a:ext cx="540504" cy="347300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Д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C8F2A9-E163-85F3-357A-37F0141E56B4}"/>
              </a:ext>
            </a:extLst>
          </p:cNvPr>
          <p:cNvSpPr txBox="1"/>
          <p:nvPr/>
        </p:nvSpPr>
        <p:spPr>
          <a:xfrm>
            <a:off x="5756630" y="4021562"/>
            <a:ext cx="602492" cy="347300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</a:t>
            </a:r>
            <a:r>
              <a:rPr lang="ru-RU" b="1" dirty="0" err="1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ет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5E5C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6862E1D-2E6B-F5EC-766E-D43B50739C84}"/>
              </a:ext>
            </a:extLst>
          </p:cNvPr>
          <p:cNvSpPr/>
          <p:nvPr/>
        </p:nvSpPr>
        <p:spPr>
          <a:xfrm>
            <a:off x="2508266" y="4722486"/>
            <a:ext cx="634113" cy="634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E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5BE4D1-609A-4E92-85FE-9A11863D8CDF}"/>
              </a:ext>
            </a:extLst>
          </p:cNvPr>
          <p:cNvSpPr txBox="1"/>
          <p:nvPr/>
        </p:nvSpPr>
        <p:spPr>
          <a:xfrm>
            <a:off x="2624685" y="4889138"/>
            <a:ext cx="540504" cy="347300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Д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18614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57440" y="386392"/>
            <a:ext cx="9319316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Возникла нежелательная реакция при применении продукта ЭП – что делать?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935" y="1803161"/>
            <a:ext cx="10911315" cy="344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Лекарственные препараты 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– приказ Федеральной службы по надзору в сфере здравоохранения </a:t>
            </a:r>
            <a:b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от 17 июня 2024 г. № 3518 «Об утверждении Порядка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фармаконадзора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лекарственных препаратов </a:t>
            </a:r>
            <a:b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для медицинского применения».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Медицинские изделия 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– приказ Министерства здравоохранения РФ от 19 октября 2020 г. № 1113н </a:t>
            </a:r>
            <a:b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«Об утверждении Порядка сообщения субъектами обращения медицинских изделий обо всех случаях выявления побочных действий, не указанных в инструкции по применению или руководстве по эксплуатации медицинского изделия, о нежелательных реакциях при его применении, об особенностях взаимодействия медицинских изделий между собой, о фактах и об обстоятельствах, создающих угрозу жизни и здоровью граждан и медицинских работников при применении и эксплуатации медицинских изделий».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Продукты </a:t>
            </a:r>
            <a:r>
              <a:rPr lang="ru-RU" sz="1600" b="1" dirty="0" err="1" smtClean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b="1" dirty="0" smtClean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</a:t>
            </a: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– 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5430" y="5323039"/>
            <a:ext cx="11388871" cy="116124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</a:rPr>
              <a:t>Порядок регистрации нежелательных реакций при применении специализированных продуктов лечебного питания/продуктов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</a:rPr>
              <a:t> ЭП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</a:rPr>
              <a:t>федеральным законодательством не регламентирован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4ACFAA34-F4F8-43E2-36BA-FD90F2F4F12E}"/>
              </a:ext>
            </a:extLst>
          </p:cNvPr>
          <p:cNvSpPr/>
          <p:nvPr/>
        </p:nvSpPr>
        <p:spPr>
          <a:xfrm rot="5400000">
            <a:off x="4695528" y="209226"/>
            <a:ext cx="1043139" cy="11388869"/>
          </a:xfrm>
          <a:prstGeom prst="round2SameRect">
            <a:avLst>
              <a:gd name="adj1" fmla="val 22719"/>
              <a:gd name="adj2" fmla="val 0"/>
            </a:avLst>
          </a:prstGeom>
          <a:noFill/>
          <a:ln w="50800">
            <a:solidFill>
              <a:srgbClr val="FFC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21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7440" y="2655942"/>
            <a:ext cx="9745009" cy="271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Провести осмотр врача.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Разобраться, действительно ли это нежелательная реакция – соблюдается ли режим и способ введения, правила разведения сухой смеси и т.д.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Зафиксировать результаты осмотра в медицинской документации.</a:t>
            </a:r>
          </a:p>
          <a:p>
            <a:pPr marL="285750" lvl="0" indent="-285750">
              <a:lnSpc>
                <a:spcPct val="110000"/>
              </a:lnSpc>
              <a:spcAft>
                <a:spcPts val="10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Рассмотреть на врачебной комиссии вопрос о необходимости замены продукта, изменения объема и </a:t>
            </a:r>
            <a:r>
              <a:rPr lang="ru-RU" dirty="0" smtClean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т. п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.</a:t>
            </a:r>
            <a:endParaRPr kumimoji="0" lang="ru-RU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F5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Google Shape;367;p74"/>
          <p:cNvSpPr/>
          <p:nvPr/>
        </p:nvSpPr>
        <p:spPr>
          <a:xfrm>
            <a:off x="568982" y="5440041"/>
            <a:ext cx="9440562" cy="11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b="1" dirty="0">
                <a:solidFill>
                  <a:srgbClr val="006766"/>
                </a:solidFill>
                <a:latin typeface="Inter 18pt" panose="02000503000000020004" pitchFamily="2" charset="0"/>
                <a:ea typeface="Inter 18pt" panose="02000503000000020004" pitchFamily="2" charset="0"/>
                <a:cs typeface="Quattrocento Sans"/>
                <a:sym typeface="Quattrocento Sans"/>
              </a:rPr>
              <a:t>Регламентация порядка действий в региональном Порядке обеспечения поможет специалистам, наблюдающим ребенка, своевременно нормализовать </a:t>
            </a:r>
            <a:r>
              <a:rPr lang="ru-RU" b="1" dirty="0" err="1">
                <a:solidFill>
                  <a:srgbClr val="006766"/>
                </a:solidFill>
                <a:latin typeface="Inter 18pt" panose="02000503000000020004" pitchFamily="2" charset="0"/>
                <a:ea typeface="Inter 18pt" panose="02000503000000020004" pitchFamily="2" charset="0"/>
                <a:cs typeface="Quattrocento Sans"/>
                <a:sym typeface="Quattrocento Sans"/>
              </a:rPr>
              <a:t>нутритивную</a:t>
            </a:r>
            <a:r>
              <a:rPr lang="ru-RU" b="1" dirty="0">
                <a:solidFill>
                  <a:srgbClr val="006766"/>
                </a:solidFill>
                <a:latin typeface="Inter 18pt" panose="02000503000000020004" pitchFamily="2" charset="0"/>
                <a:ea typeface="Inter 18pt" panose="02000503000000020004" pitchFamily="2" charset="0"/>
                <a:cs typeface="Quattrocento Sans"/>
                <a:sym typeface="Quattrocento Sans"/>
              </a:rPr>
              <a:t> поддержку</a:t>
            </a:r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02FDA3C9-B551-D7CA-E813-D8932C478293}"/>
              </a:ext>
            </a:extLst>
          </p:cNvPr>
          <p:cNvSpPr/>
          <p:nvPr/>
        </p:nvSpPr>
        <p:spPr>
          <a:xfrm rot="5400000">
            <a:off x="4238847" y="524438"/>
            <a:ext cx="1277680" cy="10710050"/>
          </a:xfrm>
          <a:prstGeom prst="round2SameRect">
            <a:avLst>
              <a:gd name="adj1" fmla="val 18084"/>
              <a:gd name="adj2" fmla="val 0"/>
            </a:avLst>
          </a:prstGeom>
          <a:noFill/>
          <a:ln w="50800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59596CB-BE97-D749-0595-B80CBE6D415A}"/>
              </a:ext>
            </a:extLst>
          </p:cNvPr>
          <p:cNvSpPr/>
          <p:nvPr/>
        </p:nvSpPr>
        <p:spPr>
          <a:xfrm>
            <a:off x="4968240" y="1715202"/>
            <a:ext cx="5466080" cy="98842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Необходимо динамическое наблюдение!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D86541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526AFD31-BAD8-AECA-8327-67E7A2AF8800}"/>
              </a:ext>
            </a:extLst>
          </p:cNvPr>
          <p:cNvSpPr/>
          <p:nvPr/>
        </p:nvSpPr>
        <p:spPr>
          <a:xfrm rot="16200000">
            <a:off x="7972626" y="-1918600"/>
            <a:ext cx="764408" cy="8276854"/>
          </a:xfrm>
          <a:prstGeom prst="round2SameRect">
            <a:avLst>
              <a:gd name="adj1" fmla="val 22719"/>
              <a:gd name="adj2" fmla="val 0"/>
            </a:avLst>
          </a:prstGeom>
          <a:noFill/>
          <a:ln w="50800">
            <a:solidFill>
              <a:srgbClr val="FFC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002F90-83E5-FC8D-0E60-4691F3A61E02}"/>
              </a:ext>
            </a:extLst>
          </p:cNvPr>
          <p:cNvSpPr/>
          <p:nvPr/>
        </p:nvSpPr>
        <p:spPr>
          <a:xfrm>
            <a:off x="557440" y="386392"/>
            <a:ext cx="9319316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Возникла нежелательная реакция при применении продукта ЭП – что делать?</a:t>
            </a:r>
          </a:p>
        </p:txBody>
      </p:sp>
    </p:spTree>
    <p:extLst>
      <p:ext uri="{BB962C8B-B14F-4D97-AF65-F5344CB8AC3E}">
        <p14:creationId xmlns:p14="http://schemas.microsoft.com/office/powerpoint/2010/main" val="166181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2F10E7-6AC2-2235-AA1F-4F93B767CB72}"/>
              </a:ext>
            </a:extLst>
          </p:cNvPr>
          <p:cNvSpPr/>
          <p:nvPr/>
        </p:nvSpPr>
        <p:spPr bwMode="auto">
          <a:xfrm>
            <a:off x="1249" y="1490481"/>
            <a:ext cx="3907074" cy="22483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90283E-1CBD-F7B6-E948-D8DA26DD0779}"/>
              </a:ext>
            </a:extLst>
          </p:cNvPr>
          <p:cNvSpPr/>
          <p:nvPr/>
        </p:nvSpPr>
        <p:spPr bwMode="auto">
          <a:xfrm>
            <a:off x="0" y="3944650"/>
            <a:ext cx="3907074" cy="22483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1" descr="C:\W\Катя работы\2022\10-22\Юрист Преза_ правка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3264" flipH="1">
            <a:off x="10709156" y="1000558"/>
            <a:ext cx="890480" cy="9555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7375" y="1637422"/>
            <a:ext cx="3023619" cy="5223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Свердловская область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0F1D60-AD6E-4B58-EC95-437D9282789F}"/>
              </a:ext>
            </a:extLst>
          </p:cNvPr>
          <p:cNvSpPr/>
          <p:nvPr/>
        </p:nvSpPr>
        <p:spPr>
          <a:xfrm>
            <a:off x="567813" y="549162"/>
            <a:ext cx="10586583" cy="4900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375" y="4087789"/>
            <a:ext cx="3023619" cy="33643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Самарская область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04" y="4477467"/>
            <a:ext cx="10842996" cy="15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Приказ Министерства здравоохранения Самарской области от 29 декабря 2023 г. № 2039 предусматривает в случае необходимости смены специализированной смеси для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по медицинским показаниям направление ребенка на госпитализацию с целью проведения индивидуального подбора специализированной смеси для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или организуется проведение телемедицинской консультации.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04" y="2019405"/>
            <a:ext cx="9965937" cy="15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Приложение №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6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к приказу Министерства здравоохранения Свердловской области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от 10 марта 2022 года № 442-п «Алгоритм взаимодействия медицинских организаций в случае выявления нежелательной реакции при использовании специализированных продуктов лечебного питания у детей, нуждающихся в оказании паллиативной медицинской помощи на дому».</a:t>
            </a:r>
          </a:p>
        </p:txBody>
      </p:sp>
    </p:spTree>
    <p:extLst>
      <p:ext uri="{BB962C8B-B14F-4D97-AF65-F5344CB8AC3E}">
        <p14:creationId xmlns:p14="http://schemas.microsoft.com/office/powerpoint/2010/main" val="2847481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8A16FA09-2DCE-E1C1-B4BD-C346107D6085}"/>
              </a:ext>
            </a:extLst>
          </p:cNvPr>
          <p:cNvSpPr/>
          <p:nvPr/>
        </p:nvSpPr>
        <p:spPr>
          <a:xfrm rot="5400000">
            <a:off x="3449994" y="-1496507"/>
            <a:ext cx="4308766" cy="11208763"/>
          </a:xfrm>
          <a:prstGeom prst="round2SameRect">
            <a:avLst>
              <a:gd name="adj1" fmla="val 8095"/>
              <a:gd name="adj2" fmla="val 0"/>
            </a:avLst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946" y="436261"/>
            <a:ext cx="9721850" cy="985838"/>
          </a:xfrm>
        </p:spPr>
        <p:txBody>
          <a:bodyPr>
            <a:noAutofit/>
          </a:bodyPr>
          <a:lstStyle/>
          <a:p>
            <a:pPr algn="l"/>
            <a:r>
              <a:rPr lang="ru-RU" sz="3600" b="0" dirty="0">
                <a:solidFill>
                  <a:srgbClr val="005E5C"/>
                </a:solidFill>
                <a:latin typeface="Georgia" panose="02040502050405020303" pitchFamily="18" charset="0"/>
                <a:ea typeface="Inter 18pt" panose="02000503000000020004" pitchFamily="2" charset="0"/>
              </a:rPr>
              <a:t>Информирование пациента – обязанность лечащего врача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4294967295"/>
          </p:nvPr>
        </p:nvSpPr>
        <p:spPr>
          <a:xfrm>
            <a:off x="503946" y="2283866"/>
            <a:ext cx="9837738" cy="191452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Лечащий врач, рекомендуя пациенту лекарственный препарат, медицинское изделие, </a:t>
            </a:r>
            <a:r>
              <a:rPr lang="ru-RU" sz="1800" b="1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специализированный продукт лечебного питания </a:t>
            </a:r>
            <a: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или заменитель грудного молока, </a:t>
            </a:r>
            <a:r>
              <a:rPr lang="ru-RU" sz="1800" b="1" dirty="0">
                <a:solidFill>
                  <a:srgbClr val="FF915A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обязан информировать пациента о возможности получения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им соответствующих лекарственного препарата, медицинского изделия, </a:t>
            </a:r>
            <a:b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специализированного продукта лечебного питания или заменителя грудного молока </a:t>
            </a:r>
            <a:b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800" b="1" dirty="0">
                <a:solidFill>
                  <a:srgbClr val="FF915A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без взимания платы</a:t>
            </a:r>
            <a:r>
              <a:rPr lang="ru-RU" sz="1800" b="1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 законодательством Российской Федерации.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0E43AC-56E4-82C1-F432-00E809634796}"/>
              </a:ext>
            </a:extLst>
          </p:cNvPr>
          <p:cNvSpPr/>
          <p:nvPr/>
        </p:nvSpPr>
        <p:spPr bwMode="auto">
          <a:xfrm>
            <a:off x="0" y="4530537"/>
            <a:ext cx="11604567" cy="1200329"/>
          </a:xfrm>
          <a:prstGeom prst="rect">
            <a:avLst/>
          </a:prstGeom>
          <a:gradFill>
            <a:gsLst>
              <a:gs pos="10000">
                <a:schemeClr val="bg1">
                  <a:alpha val="0"/>
                </a:schemeClr>
              </a:gs>
              <a:gs pos="35000">
                <a:srgbClr val="EBF7F5">
                  <a:alpha val="78000"/>
                </a:srgbClr>
              </a:gs>
              <a:gs pos="100000">
                <a:srgbClr val="D6EE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9222F61-06DE-91C7-95EF-7F096BEADDB6}"/>
              </a:ext>
            </a:extLst>
          </p:cNvPr>
          <p:cNvSpPr txBox="1">
            <a:spLocks/>
          </p:cNvSpPr>
          <p:nvPr/>
        </p:nvSpPr>
        <p:spPr>
          <a:xfrm>
            <a:off x="504002" y="4834794"/>
            <a:ext cx="9837682" cy="86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Часть 4 статьи 70 Федерального закона от 21 ноября 2011 г. № 323-ФЗ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«Об основах охраны здоровья граждан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26302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9620E-7BC9-E3D9-B51E-1AF69B3C16E4}"/>
              </a:ext>
            </a:extLst>
          </p:cNvPr>
          <p:cNvSpPr txBox="1"/>
          <p:nvPr/>
        </p:nvSpPr>
        <p:spPr>
          <a:xfrm>
            <a:off x="484723" y="2418137"/>
            <a:ext cx="10178107" cy="243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0000"/>
              </a:lnSpc>
              <a:spcAft>
                <a:spcPts val="10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Как регулярно будет выдаваться ЭП</a:t>
            </a:r>
          </a:p>
          <a:p>
            <a:pPr marL="285750" lvl="0" indent="-285750">
              <a:lnSpc>
                <a:spcPct val="110000"/>
              </a:lnSpc>
              <a:spcAft>
                <a:spcPts val="10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Место выдачи или порядок доставки на дом </a:t>
            </a:r>
          </a:p>
          <a:p>
            <a:pPr marL="285750" lvl="0" indent="-285750">
              <a:lnSpc>
                <a:spcPct val="110000"/>
              </a:lnSpc>
              <a:spcAft>
                <a:spcPts val="10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 кем связаться, если возникли проблемы с выдачей ЭП</a:t>
            </a:r>
          </a:p>
          <a:p>
            <a:pPr marL="285750" lvl="0" indent="-285750">
              <a:lnSpc>
                <a:spcPct val="110000"/>
              </a:lnSpc>
              <a:spcAft>
                <a:spcPts val="10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Кто будет вести динамическое наблюдение за проведением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</a:t>
            </a:r>
          </a:p>
          <a:p>
            <a:pPr marL="285750" lvl="0" indent="-285750">
              <a:lnSpc>
                <a:spcPct val="110000"/>
              </a:lnSpc>
              <a:spcAft>
                <a:spcPts val="10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Кому сообщить, если возникли проблемы с применением ЭП или изменилось состояние ребенка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F5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Google Shape;367;p74">
            <a:extLst>
              <a:ext uri="{FF2B5EF4-FFF2-40B4-BE49-F238E27FC236}">
                <a16:creationId xmlns:a16="http://schemas.microsoft.com/office/drawing/2014/main" id="{6F0C41B1-EAC4-275A-3B6D-91F1F8527877}"/>
              </a:ext>
            </a:extLst>
          </p:cNvPr>
          <p:cNvSpPr/>
          <p:nvPr/>
        </p:nvSpPr>
        <p:spPr>
          <a:xfrm>
            <a:off x="587375" y="5422043"/>
            <a:ext cx="9355994" cy="11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766"/>
                </a:solidFill>
                <a:latin typeface="Inter 18pt" panose="02000503000000020004" pitchFamily="2" charset="0"/>
                <a:ea typeface="Inter 18pt" panose="02000503000000020004" pitchFamily="2" charset="0"/>
                <a:cs typeface="Quattrocento Sans"/>
                <a:sym typeface="Quattrocento Sans"/>
              </a:rPr>
              <a:t>Подготовьте для родителей памятку о порядке обеспечения в письменном виде – это поможет им иметь под рукой важную информацию и контакты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6766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Quattrocento Sans"/>
              <a:sym typeface="Quattrocento Sans"/>
            </a:endParaRP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80D08A54-C976-3908-26FF-3CE825B5B91C}"/>
              </a:ext>
            </a:extLst>
          </p:cNvPr>
          <p:cNvSpPr/>
          <p:nvPr/>
        </p:nvSpPr>
        <p:spPr>
          <a:xfrm rot="5400000">
            <a:off x="4334725" y="311914"/>
            <a:ext cx="1277680" cy="10838744"/>
          </a:xfrm>
          <a:prstGeom prst="round2SameRect">
            <a:avLst>
              <a:gd name="adj1" fmla="val 18084"/>
              <a:gd name="adj2" fmla="val 0"/>
            </a:avLst>
          </a:prstGeom>
          <a:noFill/>
          <a:ln w="50800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036E204C-A506-0478-6230-849F5D47E2AE}"/>
              </a:ext>
            </a:extLst>
          </p:cNvPr>
          <p:cNvSpPr/>
          <p:nvPr/>
        </p:nvSpPr>
        <p:spPr>
          <a:xfrm>
            <a:off x="5415963" y="1297143"/>
            <a:ext cx="5466080" cy="89070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+mn-cs"/>
              </a:rPr>
              <a:t>Выданные продукты ЭП продаже,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+mn-cs"/>
              </a:rPr>
              <a:t> обмену </a:t>
            </a:r>
            <a:b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+mn-cs"/>
              </a:rPr>
            </a:b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+mn-cs"/>
              </a:rPr>
              <a:t>и передаче третьим лицам не подлежат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8654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+mn-cs"/>
              </a:rPr>
              <a:t>!</a:t>
            </a:r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F3193F24-1842-F0E0-AF7D-7E87FBA23B4B}"/>
              </a:ext>
            </a:extLst>
          </p:cNvPr>
          <p:cNvSpPr/>
          <p:nvPr/>
        </p:nvSpPr>
        <p:spPr>
          <a:xfrm rot="16200000">
            <a:off x="7990192" y="-2399321"/>
            <a:ext cx="876419" cy="8276854"/>
          </a:xfrm>
          <a:prstGeom prst="round2SameRect">
            <a:avLst>
              <a:gd name="adj1" fmla="val 24129"/>
              <a:gd name="adj2" fmla="val 0"/>
            </a:avLst>
          </a:prstGeom>
          <a:noFill/>
          <a:ln w="50800">
            <a:solidFill>
              <a:srgbClr val="FFC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AF1F18-360D-AE84-F352-9B1143DD435A}"/>
              </a:ext>
            </a:extLst>
          </p:cNvPr>
          <p:cNvSpPr/>
          <p:nvPr/>
        </p:nvSpPr>
        <p:spPr>
          <a:xfrm>
            <a:off x="557440" y="386392"/>
            <a:ext cx="10551994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 чем важно проинформировать родителей?</a:t>
            </a:r>
          </a:p>
        </p:txBody>
      </p:sp>
    </p:spTree>
    <p:extLst>
      <p:ext uri="{BB962C8B-B14F-4D97-AF65-F5344CB8AC3E}">
        <p14:creationId xmlns:p14="http://schemas.microsoft.com/office/powerpoint/2010/main" val="359530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0;p75">
            <a:extLst>
              <a:ext uri="{FF2B5EF4-FFF2-40B4-BE49-F238E27FC236}">
                <a16:creationId xmlns:a16="http://schemas.microsoft.com/office/drawing/2014/main" id="{FA736AC2-3A02-5637-9200-31C368DE9B66}"/>
              </a:ext>
            </a:extLst>
          </p:cNvPr>
          <p:cNvSpPr txBox="1"/>
          <p:nvPr/>
        </p:nvSpPr>
        <p:spPr bwMode="auto">
          <a:xfrm>
            <a:off x="1386750" y="3481642"/>
            <a:ext cx="94185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Roboto"/>
              </a:rPr>
              <a:t>8 (800) 700-84-36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6766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</a:endParaRPr>
          </a:p>
        </p:txBody>
      </p:sp>
      <p:sp>
        <p:nvSpPr>
          <p:cNvPr id="4" name="Google Shape;502;p75">
            <a:extLst>
              <a:ext uri="{FF2B5EF4-FFF2-40B4-BE49-F238E27FC236}">
                <a16:creationId xmlns:a16="http://schemas.microsoft.com/office/drawing/2014/main" id="{F0772796-3BF7-0552-E422-0E8A064E7EEE}"/>
              </a:ext>
            </a:extLst>
          </p:cNvPr>
          <p:cNvSpPr txBox="1"/>
          <p:nvPr/>
        </p:nvSpPr>
        <p:spPr bwMode="auto">
          <a:xfrm>
            <a:off x="1530000" y="2425369"/>
            <a:ext cx="927525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Roboto"/>
              </a:rPr>
              <a:t>Горячая линия помощи неизлечимо больным людям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6766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Arial"/>
            </a:endParaRPr>
          </a:p>
        </p:txBody>
      </p:sp>
      <p:sp>
        <p:nvSpPr>
          <p:cNvPr id="5" name="Google Shape;503;p75">
            <a:extLst>
              <a:ext uri="{FF2B5EF4-FFF2-40B4-BE49-F238E27FC236}">
                <a16:creationId xmlns:a16="http://schemas.microsoft.com/office/drawing/2014/main" id="{4B28892B-72D8-424F-202E-71025E6A4A55}"/>
              </a:ext>
            </a:extLst>
          </p:cNvPr>
          <p:cNvSpPr txBox="1"/>
          <p:nvPr/>
        </p:nvSpPr>
        <p:spPr bwMode="auto">
          <a:xfrm>
            <a:off x="1530000" y="2808985"/>
            <a:ext cx="9132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Roboto"/>
              </a:rPr>
              <a:t>работает круглосуточно и бесплатно во всех регионах России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Roboto"/>
            </a:endParaRPr>
          </a:p>
        </p:txBody>
      </p:sp>
      <p:pic>
        <p:nvPicPr>
          <p:cNvPr id="6" name="Google Shape;504;p75">
            <a:extLst>
              <a:ext uri="{FF2B5EF4-FFF2-40B4-BE49-F238E27FC236}">
                <a16:creationId xmlns:a16="http://schemas.microsoft.com/office/drawing/2014/main" id="{B8D2212C-779E-34CC-4D39-B3C9A32637EA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87375" y="2527135"/>
            <a:ext cx="677100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05;p75">
            <a:extLst>
              <a:ext uri="{FF2B5EF4-FFF2-40B4-BE49-F238E27FC236}">
                <a16:creationId xmlns:a16="http://schemas.microsoft.com/office/drawing/2014/main" id="{48DF4B6E-D6A1-BB64-5E21-466A558FBF86}"/>
              </a:ext>
            </a:extLst>
          </p:cNvPr>
          <p:cNvSpPr txBox="1"/>
          <p:nvPr/>
        </p:nvSpPr>
        <p:spPr bwMode="auto">
          <a:xfrm>
            <a:off x="474627" y="341958"/>
            <a:ext cx="9303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/>
                <a:ea typeface="Georgia"/>
                <a:cs typeface="Georgia"/>
              </a:rPr>
              <a:t>Помогаем пациентам и их семьям</a:t>
            </a:r>
            <a:r>
              <a:rPr kumimoji="0" lang="ru-RU" sz="3600" b="0" i="1" u="none" strike="noStrike" kern="0" cap="none" spc="0" normalizeH="0" baseline="0" noProof="0" dirty="0">
                <a:ln>
                  <a:noFill/>
                </a:ln>
                <a:solidFill>
                  <a:srgbClr val="005E5C"/>
                </a:solidFill>
                <a:effectLst/>
                <a:uLnTx/>
                <a:uFillTx/>
                <a:latin typeface="Georgia"/>
                <a:ea typeface="Georgia"/>
                <a:cs typeface="Georgia"/>
              </a:rPr>
              <a:t> </a:t>
            </a:r>
            <a:endParaRPr kumimoji="0" sz="3600" b="0" i="1" u="none" strike="noStrike" kern="0" cap="none" spc="0" normalizeH="0" baseline="0" noProof="0" dirty="0">
              <a:ln>
                <a:noFill/>
              </a:ln>
              <a:solidFill>
                <a:srgbClr val="005E5C"/>
              </a:solidFill>
              <a:effectLst/>
              <a:uLnTx/>
              <a:uFillTx/>
              <a:latin typeface="Georgia"/>
              <a:ea typeface="Georgia"/>
              <a:cs typeface="Georgia"/>
            </a:endParaRPr>
          </a:p>
        </p:txBody>
      </p:sp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59061A58-57EE-27EE-2D6B-3D4DA849E176}"/>
              </a:ext>
            </a:extLst>
          </p:cNvPr>
          <p:cNvSpPr/>
          <p:nvPr/>
        </p:nvSpPr>
        <p:spPr>
          <a:xfrm rot="5400000">
            <a:off x="3801782" y="-2026346"/>
            <a:ext cx="3293867" cy="11473717"/>
          </a:xfrm>
          <a:prstGeom prst="round2SameRect">
            <a:avLst>
              <a:gd name="adj1" fmla="val 10966"/>
              <a:gd name="adj2" fmla="val 0"/>
            </a:avLst>
          </a:prstGeom>
          <a:noFill/>
          <a:ln w="50800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38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5;g1e30d6608e9_0_21">
            <a:extLst>
              <a:ext uri="{FF2B5EF4-FFF2-40B4-BE49-F238E27FC236}">
                <a16:creationId xmlns:a16="http://schemas.microsoft.com/office/drawing/2014/main" id="{CB7FE58C-0D0E-C6F1-2264-715DC02D2623}"/>
              </a:ext>
            </a:extLst>
          </p:cNvPr>
          <p:cNvSpPr/>
          <p:nvPr/>
        </p:nvSpPr>
        <p:spPr bwMode="auto">
          <a:xfrm>
            <a:off x="478746" y="2368188"/>
            <a:ext cx="6330899" cy="3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F2CD30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Georgia"/>
              </a:rPr>
              <a:t>Стать</a:t>
            </a: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Georgia"/>
              </a:rPr>
              <a:t>и</a:t>
            </a:r>
            <a:endParaRPr lang="ru-RU" sz="2800" kern="0" noProof="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  <a:cs typeface="Georgia"/>
            </a:endParaRP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F2CD30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Georgia"/>
              </a:rPr>
              <a:t>Книги, брошюры, </a:t>
            </a:r>
            <a:b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Georgia"/>
              </a:rPr>
            </a:b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Georgia"/>
              </a:rPr>
              <a:t>памятки, инструкции</a:t>
            </a:r>
            <a:endParaRPr lang="ru-RU" sz="2800" kern="0" noProof="0" dirty="0">
              <a:solidFill>
                <a:srgbClr val="FFFFFF"/>
              </a:solidFill>
              <a:latin typeface="Inter 18pt" panose="02000503000000020004" pitchFamily="2" charset="0"/>
              <a:ea typeface="Inter 18pt" panose="02000503000000020004" pitchFamily="2" charset="0"/>
              <a:cs typeface="Georgia"/>
            </a:endParaRP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F2CD30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Georgia"/>
              </a:rPr>
              <a:t>Видео и вебинары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Georgia"/>
            </a:endParaRPr>
          </a:p>
        </p:txBody>
      </p:sp>
      <p:sp>
        <p:nvSpPr>
          <p:cNvPr id="5" name="Google Shape;347;g1e30d6608e9_0_21">
            <a:extLst>
              <a:ext uri="{FF2B5EF4-FFF2-40B4-BE49-F238E27FC236}">
                <a16:creationId xmlns:a16="http://schemas.microsoft.com/office/drawing/2014/main" id="{AB77042E-F26A-D4AE-CA26-24A1D63907C0}"/>
              </a:ext>
            </a:extLst>
          </p:cNvPr>
          <p:cNvSpPr txBox="1">
            <a:spLocks/>
          </p:cNvSpPr>
          <p:nvPr/>
        </p:nvSpPr>
        <p:spPr bwMode="auto">
          <a:xfrm>
            <a:off x="478746" y="388049"/>
            <a:ext cx="10668238" cy="13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  <a:defRPr/>
            </a:pPr>
            <a:r>
              <a:rPr lang="ru-RU" sz="3600" kern="0" dirty="0">
                <a:solidFill>
                  <a:schemeClr val="bg1"/>
                </a:solidFill>
                <a:latin typeface="Georgia" panose="02040502050405020303" pitchFamily="18" charset="0"/>
                <a:ea typeface="Inter 18pt" panose="02000503000000020004" pitchFamily="2" charset="0"/>
              </a:rPr>
              <a:t>Все про паллиативную помощь – </a:t>
            </a:r>
            <a:br>
              <a:rPr lang="ru-RU" sz="3600" kern="0" dirty="0">
                <a:solidFill>
                  <a:schemeClr val="bg1"/>
                </a:solidFill>
                <a:latin typeface="Georgia" panose="02040502050405020303" pitchFamily="18" charset="0"/>
                <a:ea typeface="Inter 18pt" panose="02000503000000020004" pitchFamily="2" charset="0"/>
              </a:rPr>
            </a:br>
            <a:r>
              <a:rPr lang="ru-RU" sz="3600" kern="0" dirty="0">
                <a:solidFill>
                  <a:schemeClr val="bg1"/>
                </a:solidFill>
                <a:latin typeface="Georgia" panose="02040502050405020303" pitchFamily="18" charset="0"/>
                <a:ea typeface="Inter 18pt" panose="02000503000000020004" pitchFamily="2" charset="0"/>
              </a:rPr>
              <a:t>портал «Про паллиатив»</a:t>
            </a:r>
            <a:endParaRPr lang="ru-RU" sz="3600" kern="0" baseline="30000" dirty="0">
              <a:solidFill>
                <a:schemeClr val="bg1"/>
              </a:solidFill>
              <a:latin typeface="Georgia" panose="02040502050405020303" pitchFamily="18" charset="0"/>
              <a:ea typeface="Inter 18pt" panose="02000503000000020004" pitchFamily="2" charset="0"/>
            </a:endParaRPr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38B11818-1F80-404D-7756-ED3B4F134BD4}"/>
              </a:ext>
            </a:extLst>
          </p:cNvPr>
          <p:cNvSpPr/>
          <p:nvPr/>
        </p:nvSpPr>
        <p:spPr>
          <a:xfrm rot="5400000">
            <a:off x="3800167" y="-1720126"/>
            <a:ext cx="3293867" cy="11470498"/>
          </a:xfrm>
          <a:prstGeom prst="round2SameRect">
            <a:avLst>
              <a:gd name="adj1" fmla="val 10966"/>
              <a:gd name="adj2" fmla="val 0"/>
            </a:avLst>
          </a:prstGeom>
          <a:noFill/>
          <a:ln w="50800">
            <a:solidFill>
              <a:srgbClr val="F2C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9F9B50A-EDC5-6A91-BC46-F0D7121DD77F}"/>
              </a:ext>
            </a:extLst>
          </p:cNvPr>
          <p:cNvSpPr/>
          <p:nvPr/>
        </p:nvSpPr>
        <p:spPr>
          <a:xfrm>
            <a:off x="8204661" y="2781300"/>
            <a:ext cx="2497975" cy="2480656"/>
          </a:xfrm>
          <a:prstGeom prst="roundRect">
            <a:avLst>
              <a:gd name="adj" fmla="val 4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348;g1e30d6608e9_0_21">
            <a:extLst>
              <a:ext uri="{FF2B5EF4-FFF2-40B4-BE49-F238E27FC236}">
                <a16:creationId xmlns:a16="http://schemas.microsoft.com/office/drawing/2014/main" id="{8B0A132E-B7D4-55AB-234F-3D4D82AD4246}"/>
              </a:ext>
            </a:extLst>
          </p:cNvPr>
          <p:cNvPicPr/>
          <p:nvPr/>
        </p:nvPicPr>
        <p:blipFill rotWithShape="1">
          <a:blip r:embed="rId2">
            <a:alphaModFix/>
          </a:blip>
          <a:srcRect l="4465" t="4694" r="4612" b="4732"/>
          <a:stretch/>
        </p:blipFill>
        <p:spPr bwMode="auto">
          <a:xfrm>
            <a:off x="8248892" y="2820788"/>
            <a:ext cx="2411392" cy="240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09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56;g2463265aa3f_0_4">
            <a:extLst>
              <a:ext uri="{FF2B5EF4-FFF2-40B4-BE49-F238E27FC236}">
                <a16:creationId xmlns:a16="http://schemas.microsoft.com/office/drawing/2014/main" id="{8FC80E4B-5922-96EF-B647-D6277145D44F}"/>
              </a:ext>
            </a:extLst>
          </p:cNvPr>
          <p:cNvPicPr/>
          <p:nvPr/>
        </p:nvPicPr>
        <p:blipFill>
          <a:blip r:embed="rId2"/>
          <a:srcRect/>
          <a:stretch/>
        </p:blipFill>
        <p:spPr bwMode="auto">
          <a:xfrm>
            <a:off x="-372282" y="464795"/>
            <a:ext cx="4534062" cy="67532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53;g2463265aa3f_0_4">
            <a:extLst>
              <a:ext uri="{FF2B5EF4-FFF2-40B4-BE49-F238E27FC236}">
                <a16:creationId xmlns:a16="http://schemas.microsoft.com/office/drawing/2014/main" id="{EEB34C5A-D707-12D8-0D86-A8FBC2431E1C}"/>
              </a:ext>
            </a:extLst>
          </p:cNvPr>
          <p:cNvSpPr txBox="1">
            <a:spLocks/>
          </p:cNvSpPr>
          <p:nvPr/>
        </p:nvSpPr>
        <p:spPr bwMode="auto">
          <a:xfrm>
            <a:off x="3618918" y="2152800"/>
            <a:ext cx="75210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Clr>
                <a:srgbClr val="393834"/>
              </a:buClr>
              <a:buSzPts val="1800"/>
              <a:defRPr/>
            </a:pPr>
            <a:r>
              <a:rPr lang="ru-RU" sz="1800" kern="0" dirty="0">
                <a:solidFill>
                  <a:schemeClr val="bg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Предложите родственникам пациентов установить приложение. Оно поможет им научиться ухаживать за близким в домашних условиях. </a:t>
            </a:r>
            <a:endParaRPr lang="ru-RU" sz="1100" kern="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5" name="Google Shape;354;g2463265aa3f_0_4">
            <a:extLst>
              <a:ext uri="{FF2B5EF4-FFF2-40B4-BE49-F238E27FC236}">
                <a16:creationId xmlns:a16="http://schemas.microsoft.com/office/drawing/2014/main" id="{0E75A166-AA3A-C412-794F-B932CEECDEA9}"/>
              </a:ext>
            </a:extLst>
          </p:cNvPr>
          <p:cNvSpPr txBox="1">
            <a:spLocks/>
          </p:cNvSpPr>
          <p:nvPr/>
        </p:nvSpPr>
        <p:spPr bwMode="auto">
          <a:xfrm>
            <a:off x="3618918" y="269050"/>
            <a:ext cx="80862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400"/>
              <a:defRPr/>
            </a:pPr>
            <a:r>
              <a:rPr lang="ru-RU" sz="3600" kern="0" dirty="0">
                <a:solidFill>
                  <a:schemeClr val="bg1"/>
                </a:solidFill>
                <a:latin typeface="Georgia" panose="02040502050405020303" pitchFamily="18" charset="0"/>
              </a:rPr>
              <a:t>Мобильное приложение для помощи с уходом за тяжелобольными родственниками </a:t>
            </a:r>
            <a:endParaRPr lang="ru-RU" sz="6400" kern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7645A76-5651-0569-C59D-7936C2148A1E}"/>
              </a:ext>
            </a:extLst>
          </p:cNvPr>
          <p:cNvGrpSpPr/>
          <p:nvPr/>
        </p:nvGrpSpPr>
        <p:grpSpPr>
          <a:xfrm>
            <a:off x="4862863" y="3805795"/>
            <a:ext cx="2058976" cy="2065283"/>
            <a:chOff x="4691818" y="3805795"/>
            <a:chExt cx="2058976" cy="2065283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8C6F8B5-D084-4B93-7E0B-884C95C24F68}"/>
                </a:ext>
              </a:extLst>
            </p:cNvPr>
            <p:cNvSpPr/>
            <p:nvPr/>
          </p:nvSpPr>
          <p:spPr>
            <a:xfrm>
              <a:off x="4691818" y="3805795"/>
              <a:ext cx="2058976" cy="2065283"/>
            </a:xfrm>
            <a:prstGeom prst="roundRect">
              <a:avLst>
                <a:gd name="adj" fmla="val 5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Google Shape;357;g2463265aa3f_0_4">
              <a:extLst>
                <a:ext uri="{FF2B5EF4-FFF2-40B4-BE49-F238E27FC236}">
                  <a16:creationId xmlns:a16="http://schemas.microsoft.com/office/drawing/2014/main" id="{56B19AC4-C07F-0E2B-E83C-E2606366F357}"/>
                </a:ext>
              </a:extLst>
            </p:cNvPr>
            <p:cNvPicPr/>
            <p:nvPr/>
          </p:nvPicPr>
          <p:blipFill rotWithShape="1">
            <a:blip r:embed="rId3">
              <a:alphaModFix/>
            </a:blip>
            <a:srcRect l="3423" t="3737" r="3585" b="3380"/>
            <a:stretch/>
          </p:blipFill>
          <p:spPr bwMode="auto">
            <a:xfrm>
              <a:off x="4728149" y="3842951"/>
              <a:ext cx="1984164" cy="1981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358;g2463265aa3f_0_4">
            <a:extLst>
              <a:ext uri="{FF2B5EF4-FFF2-40B4-BE49-F238E27FC236}">
                <a16:creationId xmlns:a16="http://schemas.microsoft.com/office/drawing/2014/main" id="{9B9E0F94-0A24-1809-F921-F58F35811BB5}"/>
              </a:ext>
            </a:extLst>
          </p:cNvPr>
          <p:cNvSpPr txBox="1"/>
          <p:nvPr/>
        </p:nvSpPr>
        <p:spPr bwMode="auto">
          <a:xfrm>
            <a:off x="5631516" y="5906125"/>
            <a:ext cx="731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Roboto"/>
              </a:rPr>
              <a:t>iOS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Roboto"/>
            </a:endParaRPr>
          </a:p>
        </p:txBody>
      </p:sp>
      <p:sp>
        <p:nvSpPr>
          <p:cNvPr id="8" name="Google Shape;359;g2463265aa3f_0_4">
            <a:extLst>
              <a:ext uri="{FF2B5EF4-FFF2-40B4-BE49-F238E27FC236}">
                <a16:creationId xmlns:a16="http://schemas.microsoft.com/office/drawing/2014/main" id="{E3CACA87-2298-A55F-F072-C47ABA45D5A6}"/>
              </a:ext>
            </a:extLst>
          </p:cNvPr>
          <p:cNvSpPr txBox="1"/>
          <p:nvPr/>
        </p:nvSpPr>
        <p:spPr bwMode="auto">
          <a:xfrm>
            <a:off x="8470000" y="5906125"/>
            <a:ext cx="1521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Roboto"/>
              </a:rPr>
              <a:t>Android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Roboto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1637411-0451-2776-9ABB-2526E38163A3}"/>
              </a:ext>
            </a:extLst>
          </p:cNvPr>
          <p:cNvGrpSpPr/>
          <p:nvPr/>
        </p:nvGrpSpPr>
        <p:grpSpPr>
          <a:xfrm>
            <a:off x="7970030" y="3805795"/>
            <a:ext cx="2058976" cy="2065283"/>
            <a:chOff x="8185156" y="3805795"/>
            <a:chExt cx="2058976" cy="2065283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37A54E-09F2-BAA8-6BCA-51E4B642E787}"/>
                </a:ext>
              </a:extLst>
            </p:cNvPr>
            <p:cNvSpPr/>
            <p:nvPr/>
          </p:nvSpPr>
          <p:spPr>
            <a:xfrm>
              <a:off x="8185156" y="3805795"/>
              <a:ext cx="2058976" cy="2065283"/>
            </a:xfrm>
            <a:prstGeom prst="roundRect">
              <a:avLst>
                <a:gd name="adj" fmla="val 5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Google Shape;360;g2463265aa3f_0_4">
              <a:extLst>
                <a:ext uri="{FF2B5EF4-FFF2-40B4-BE49-F238E27FC236}">
                  <a16:creationId xmlns:a16="http://schemas.microsoft.com/office/drawing/2014/main" id="{7899E7DB-2423-265D-71C3-CA645D2400FA}"/>
                </a:ext>
              </a:extLst>
            </p:cNvPr>
            <p:cNvPicPr/>
            <p:nvPr/>
          </p:nvPicPr>
          <p:blipFill rotWithShape="1">
            <a:blip r:embed="rId4">
              <a:alphaModFix/>
            </a:blip>
            <a:srcRect l="1466" t="567" b="1223"/>
            <a:stretch/>
          </p:blipFill>
          <p:spPr bwMode="auto">
            <a:xfrm>
              <a:off x="8222563" y="3842951"/>
              <a:ext cx="1984163" cy="19818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980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g150304c8968_0_162">
            <a:extLst>
              <a:ext uri="{FF2B5EF4-FFF2-40B4-BE49-F238E27FC236}">
                <a16:creationId xmlns:a16="http://schemas.microsoft.com/office/drawing/2014/main" id="{58CFE105-2398-7B85-5F10-C690281280E8}"/>
              </a:ext>
            </a:extLst>
          </p:cNvPr>
          <p:cNvSpPr txBox="1">
            <a:spLocks/>
          </p:cNvSpPr>
          <p:nvPr/>
        </p:nvSpPr>
        <p:spPr>
          <a:xfrm>
            <a:off x="550863" y="1851879"/>
            <a:ext cx="10457544" cy="583886"/>
          </a:xfrm>
          <a:prstGeom prst="rect">
            <a:avLst/>
          </a:prstGeom>
        </p:spPr>
        <p:txBody>
          <a:bodyPr spcFirstLastPara="1" wrap="square" lIns="0" tIns="0" rIns="89563" bIns="44768" anchor="t" anchorCtr="0">
            <a:noAutofit/>
          </a:bodyPr>
          <a:lstStyle/>
          <a:p>
            <a:pPr defTabSz="895782">
              <a:defRPr/>
            </a:pPr>
            <a:r>
              <a:rPr lang="ru-RU" sz="7200" kern="0" spc="-1" dirty="0">
                <a:solidFill>
                  <a:srgbClr val="005E5C"/>
                </a:solidFill>
                <a:latin typeface="Georgia" pitchFamily="18" charset="0"/>
                <a:ea typeface="DejaVu Sans"/>
              </a:rPr>
              <a:t>Спасибо за внимание!</a:t>
            </a:r>
            <a:endParaRPr lang="ru-RU" sz="7200" kern="0" dirty="0">
              <a:solidFill>
                <a:srgbClr val="005E5C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A97A0A-C150-4804-D572-91491FB5E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226" y="291193"/>
            <a:ext cx="1669501" cy="1085176"/>
          </a:xfrm>
          <a:prstGeom prst="rect">
            <a:avLst/>
          </a:prstGeom>
        </p:spPr>
      </p:pic>
      <p:sp>
        <p:nvSpPr>
          <p:cNvPr id="8" name="Google Shape;718;p101">
            <a:extLst>
              <a:ext uri="{FF2B5EF4-FFF2-40B4-BE49-F238E27FC236}">
                <a16:creationId xmlns:a16="http://schemas.microsoft.com/office/drawing/2014/main" id="{B3FA70F4-25CE-27B8-B430-81B95B4908FA}"/>
              </a:ext>
            </a:extLst>
          </p:cNvPr>
          <p:cNvSpPr txBox="1"/>
          <p:nvPr/>
        </p:nvSpPr>
        <p:spPr>
          <a:xfrm>
            <a:off x="483194" y="3429000"/>
            <a:ext cx="9348108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200" b="1" kern="0" spc="-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Frank Ruehl CLM" panose="02000603000000000000" pitchFamily="2" charset="-79"/>
                <a:sym typeface="Roboto"/>
              </a:rPr>
              <a:t>Служба сопровождения случая (дети)</a:t>
            </a:r>
            <a:endParaRPr sz="2200" b="1" kern="0" spc="-1" dirty="0">
              <a:solidFill>
                <a:srgbClr val="005E5C"/>
              </a:solidFill>
              <a:latin typeface="Inter 18pt" panose="02000503000000020004" pitchFamily="2" charset="0"/>
              <a:ea typeface="Inter 18pt" panose="02000503000000020004" pitchFamily="2" charset="0"/>
              <a:cs typeface="Frank Ruehl CLM" panose="02000603000000000000" pitchFamily="2" charset="-79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dirty="0">
                <a:latin typeface="Inter 18pt" panose="02000503000000020004" pitchFamily="2" charset="0"/>
                <a:ea typeface="Inter 18pt" panose="02000503000000020004" pitchFamily="2" charset="0"/>
                <a:cs typeface="Frank Ruehl CLM" panose="02000603000000000000" pitchFamily="2" charset="-79"/>
                <a:sym typeface="Roboto"/>
              </a:rPr>
              <a:t>Благотворительного фонда помощи хосписам «Вера»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sz="700" dirty="0">
              <a:latin typeface="Inter 18pt" panose="02000503000000020004" pitchFamily="2" charset="0"/>
              <a:ea typeface="Inter 18pt" panose="02000503000000020004" pitchFamily="2" charset="0"/>
              <a:cs typeface="Frank Ruehl CLM" panose="02000603000000000000" pitchFamily="2" charset="-79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Frank Ruehl CLM" panose="02000603000000000000" pitchFamily="2" charset="-79"/>
                <a:sym typeface="Roboto"/>
              </a:rPr>
              <a:t>deti@fondvera.ru</a:t>
            </a:r>
            <a:endParaRPr sz="2000" b="1" dirty="0">
              <a:solidFill>
                <a:srgbClr val="005E5C"/>
              </a:solidFill>
              <a:latin typeface="Inter 18pt" panose="02000503000000020004" pitchFamily="2" charset="0"/>
              <a:ea typeface="Inter 18pt" panose="02000503000000020004" pitchFamily="2" charset="0"/>
              <a:cs typeface="Frank Ruehl CLM" panose="02000603000000000000" pitchFamily="2" charset="-79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kern="0" dirty="0"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700" kern="0" dirty="0"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</a:pPr>
            <a:r>
              <a:rPr lang="ru-RU" sz="2200" b="1" kern="0" spc="-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sym typeface="Roboto"/>
              </a:rPr>
              <a:t>Повалихина Анна Евгеньевна</a:t>
            </a:r>
            <a:r>
              <a:rPr lang="ru-RU" sz="2000" kern="0" spc="-1" dirty="0">
                <a:latin typeface="Inter 18pt" panose="02000503000000020004" pitchFamily="2" charset="0"/>
                <a:ea typeface="Inter 18pt" panose="02000503000000020004" pitchFamily="2" charset="0"/>
                <a:sym typeface="Roboto"/>
              </a:rPr>
              <a:t>,</a:t>
            </a:r>
            <a:endParaRPr sz="2000" kern="0" spc="-1" dirty="0">
              <a:latin typeface="Inter 18pt" panose="02000503000000020004" pitchFamily="2" charset="0"/>
              <a:ea typeface="Inter 18pt" panose="02000503000000020004" pitchFamily="2" charset="0"/>
              <a:sym typeface="Roboto"/>
            </a:endParaRPr>
          </a:p>
          <a:p>
            <a:pPr>
              <a:buClr>
                <a:srgbClr val="000000"/>
              </a:buClr>
            </a:pPr>
            <a:r>
              <a:rPr lang="ru-RU" sz="2000" dirty="0">
                <a:latin typeface="Inter 18pt" panose="02000503000000020004" pitchFamily="2" charset="0"/>
                <a:ea typeface="Inter 18pt" panose="02000503000000020004" pitchFamily="2" charset="0"/>
                <a:sym typeface="Roboto"/>
              </a:rPr>
              <a:t>ведущий юрисконсульт по социальным вопросам</a:t>
            </a:r>
            <a:endParaRPr sz="2000" dirty="0">
              <a:latin typeface="Inter 18pt" panose="02000503000000020004" pitchFamily="2" charset="0"/>
              <a:ea typeface="Inter 18pt" panose="02000503000000020004" pitchFamily="2" charset="0"/>
              <a:sym typeface="Roboto"/>
            </a:endParaRPr>
          </a:p>
          <a:p>
            <a:pPr>
              <a:buClr>
                <a:srgbClr val="000000"/>
              </a:buClr>
            </a:pPr>
            <a:r>
              <a:rPr lang="ru-RU" sz="2000" dirty="0">
                <a:latin typeface="Inter 18pt" panose="02000503000000020004" pitchFamily="2" charset="0"/>
                <a:ea typeface="Inter 18pt" panose="02000503000000020004" pitchFamily="2" charset="0"/>
                <a:sym typeface="Roboto"/>
              </a:rPr>
              <a:t>Благотворительного фонда помощи хосписам «Вера»</a:t>
            </a:r>
          </a:p>
          <a:p>
            <a:pPr>
              <a:buClr>
                <a:srgbClr val="000000"/>
              </a:buClr>
            </a:pPr>
            <a:endParaRPr lang="ru-RU" sz="700" dirty="0">
              <a:latin typeface="Inter 18pt" panose="02000503000000020004" pitchFamily="2" charset="0"/>
              <a:ea typeface="Inter 18pt" panose="02000503000000020004" pitchFamily="2" charset="0"/>
              <a:sym typeface="Roboto"/>
            </a:endParaRPr>
          </a:p>
          <a:p>
            <a:pPr>
              <a:buClr>
                <a:srgbClr val="000000"/>
              </a:buClr>
            </a:pPr>
            <a:r>
              <a:rPr lang="ru-RU" sz="20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sym typeface="Roboto"/>
              </a:rPr>
              <a:t>anna.povalikhina@fondvera.ru</a:t>
            </a:r>
            <a:endParaRPr sz="2000" b="1" dirty="0">
              <a:solidFill>
                <a:srgbClr val="005E5C"/>
              </a:solidFill>
              <a:latin typeface="Inter 18pt" panose="02000503000000020004" pitchFamily="2" charset="0"/>
              <a:ea typeface="Inter 18pt" panose="02000503000000020004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62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626D76F-8021-3B00-C62E-05A656D8A762}"/>
              </a:ext>
            </a:extLst>
          </p:cNvPr>
          <p:cNvGrpSpPr/>
          <p:nvPr/>
        </p:nvGrpSpPr>
        <p:grpSpPr>
          <a:xfrm rot="5400000">
            <a:off x="5554346" y="5227883"/>
            <a:ext cx="1085416" cy="752681"/>
            <a:chOff x="5385578" y="448307"/>
            <a:chExt cx="292512" cy="342184"/>
          </a:xfrm>
          <a:gradFill flip="none" rotWithShape="1">
            <a:gsLst>
              <a:gs pos="36000">
                <a:schemeClr val="bg1">
                  <a:lumMod val="95000"/>
                  <a:alpha val="0"/>
                </a:schemeClr>
              </a:gs>
              <a:gs pos="66000">
                <a:srgbClr val="D86541"/>
              </a:gs>
            </a:gsLst>
            <a:lin ang="0" scaled="1"/>
            <a:tileRect/>
          </a:gradFill>
        </p:grpSpPr>
        <p:sp>
          <p:nvSpPr>
            <p:cNvPr id="54" name="Стрелка: вправо 53">
              <a:extLst>
                <a:ext uri="{FF2B5EF4-FFF2-40B4-BE49-F238E27FC236}">
                  <a16:creationId xmlns:a16="http://schemas.microsoft.com/office/drawing/2014/main" id="{46B52837-E63D-E845-96E3-D5B7B41D759B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трелка: вправо 4">
              <a:extLst>
                <a:ext uri="{FF2B5EF4-FFF2-40B4-BE49-F238E27FC236}">
                  <a16:creationId xmlns:a16="http://schemas.microsoft.com/office/drawing/2014/main" id="{15ED7892-39DD-6CCB-4C70-1AA2EC25E65C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5113A7D-5AC7-31C7-74DE-4A8470E5CDF1}"/>
              </a:ext>
            </a:extLst>
          </p:cNvPr>
          <p:cNvGrpSpPr/>
          <p:nvPr/>
        </p:nvGrpSpPr>
        <p:grpSpPr>
          <a:xfrm rot="5400000">
            <a:off x="2614071" y="1292023"/>
            <a:ext cx="1213452" cy="752679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6395195A-C1DA-98CC-489B-1BE0D73FF498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вправо 4">
              <a:extLst>
                <a:ext uri="{FF2B5EF4-FFF2-40B4-BE49-F238E27FC236}">
                  <a16:creationId xmlns:a16="http://schemas.microsoft.com/office/drawing/2014/main" id="{8E779968-BB14-3E43-84C7-61CD3ABA3CEE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C29847-241B-A609-D5BE-A5B9C6AF7008}"/>
              </a:ext>
            </a:extLst>
          </p:cNvPr>
          <p:cNvSpPr/>
          <p:nvPr/>
        </p:nvSpPr>
        <p:spPr>
          <a:xfrm>
            <a:off x="2317315" y="1395685"/>
            <a:ext cx="1810011" cy="354655"/>
          </a:xfrm>
          <a:prstGeom prst="rect">
            <a:avLst/>
          </a:prstGeom>
          <a:solidFill>
            <a:schemeClr val="bg1"/>
          </a:solidFill>
          <a:ln w="28575">
            <a:solidFill>
              <a:srgbClr val="0067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55520" y="1364918"/>
            <a:ext cx="1930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Назначение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DD3B086-C8EB-4ED9-511F-76726949F427}"/>
              </a:ext>
            </a:extLst>
          </p:cNvPr>
          <p:cNvGrpSpPr/>
          <p:nvPr/>
        </p:nvGrpSpPr>
        <p:grpSpPr>
          <a:xfrm rot="5400000">
            <a:off x="8402779" y="1292025"/>
            <a:ext cx="1213452" cy="752679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D886972D-7642-3182-9891-8391781591F4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трелка: вправо 4">
              <a:extLst>
                <a:ext uri="{FF2B5EF4-FFF2-40B4-BE49-F238E27FC236}">
                  <a16:creationId xmlns:a16="http://schemas.microsoft.com/office/drawing/2014/main" id="{D2A1972E-C3AB-5A3A-86CD-7A7E905A004F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340FF7-A864-1011-9189-EDBA1279F99C}"/>
              </a:ext>
            </a:extLst>
          </p:cNvPr>
          <p:cNvSpPr/>
          <p:nvPr/>
        </p:nvSpPr>
        <p:spPr>
          <a:xfrm>
            <a:off x="8116866" y="1395685"/>
            <a:ext cx="1819613" cy="354655"/>
          </a:xfrm>
          <a:prstGeom prst="rect">
            <a:avLst/>
          </a:prstGeom>
          <a:solidFill>
            <a:schemeClr val="bg1"/>
          </a:solidFill>
          <a:ln w="28575">
            <a:solidFill>
              <a:srgbClr val="0067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B6DF7-29B5-795F-6BD4-F7AB7280D8D5}"/>
              </a:ext>
            </a:extLst>
          </p:cNvPr>
          <p:cNvSpPr txBox="1"/>
          <p:nvPr/>
        </p:nvSpPr>
        <p:spPr>
          <a:xfrm>
            <a:off x="8057643" y="1364918"/>
            <a:ext cx="1930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Обеспечение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5B84584-22DB-FE7B-6CB3-EC9DF2E24670}"/>
              </a:ext>
            </a:extLst>
          </p:cNvPr>
          <p:cNvGrpSpPr/>
          <p:nvPr/>
        </p:nvGrpSpPr>
        <p:grpSpPr>
          <a:xfrm rot="5400000">
            <a:off x="8447740" y="3314704"/>
            <a:ext cx="1123814" cy="752679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62" name="Стрелка: вправо 61">
              <a:extLst>
                <a:ext uri="{FF2B5EF4-FFF2-40B4-BE49-F238E27FC236}">
                  <a16:creationId xmlns:a16="http://schemas.microsoft.com/office/drawing/2014/main" id="{688A1C21-7C50-CE6E-A9AD-D53999BF258A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трелка: вправо 4">
              <a:extLst>
                <a:ext uri="{FF2B5EF4-FFF2-40B4-BE49-F238E27FC236}">
                  <a16:creationId xmlns:a16="http://schemas.microsoft.com/office/drawing/2014/main" id="{5E789BB1-F857-708A-F9EC-D65007D23960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7168" name="Группа 7167">
            <a:extLst>
              <a:ext uri="{FF2B5EF4-FFF2-40B4-BE49-F238E27FC236}">
                <a16:creationId xmlns:a16="http://schemas.microsoft.com/office/drawing/2014/main" id="{A8D2405D-52AB-2ED6-3222-BF5980BAB7AB}"/>
              </a:ext>
            </a:extLst>
          </p:cNvPr>
          <p:cNvGrpSpPr/>
          <p:nvPr/>
        </p:nvGrpSpPr>
        <p:grpSpPr>
          <a:xfrm rot="5400000">
            <a:off x="2659033" y="3314702"/>
            <a:ext cx="1123813" cy="752679"/>
            <a:chOff x="5385578" y="448307"/>
            <a:chExt cx="292512" cy="342184"/>
          </a:xfrm>
          <a:gradFill flip="none" rotWithShape="1">
            <a:gsLst>
              <a:gs pos="3000">
                <a:schemeClr val="bg1">
                  <a:lumMod val="95000"/>
                  <a:alpha val="0"/>
                </a:schemeClr>
              </a:gs>
              <a:gs pos="71000">
                <a:srgbClr val="04968E"/>
              </a:gs>
            </a:gsLst>
            <a:lin ang="0" scaled="1"/>
            <a:tileRect/>
          </a:gradFill>
        </p:grpSpPr>
        <p:sp>
          <p:nvSpPr>
            <p:cNvPr id="7169" name="Стрелка: вправо 7168">
              <a:extLst>
                <a:ext uri="{FF2B5EF4-FFF2-40B4-BE49-F238E27FC236}">
                  <a16:creationId xmlns:a16="http://schemas.microsoft.com/office/drawing/2014/main" id="{EC92921B-68D0-26F2-45E6-0D51A176456D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0" name="Стрелка: вправо 4">
              <a:extLst>
                <a:ext uri="{FF2B5EF4-FFF2-40B4-BE49-F238E27FC236}">
                  <a16:creationId xmlns:a16="http://schemas.microsoft.com/office/drawing/2014/main" id="{AF1D2EC3-2215-3A19-24D4-7A680276DE74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81813B1A-9B02-D0DB-66B2-82E1014DDAFD}"/>
              </a:ext>
            </a:extLst>
          </p:cNvPr>
          <p:cNvSpPr/>
          <p:nvPr/>
        </p:nvSpPr>
        <p:spPr bwMode="auto">
          <a:xfrm rot="10800000">
            <a:off x="6375933" y="2278873"/>
            <a:ext cx="5267141" cy="1213452"/>
          </a:xfrm>
          <a:prstGeom prst="roundRect">
            <a:avLst>
              <a:gd name="adj" fmla="val 28909"/>
            </a:avLst>
          </a:prstGeom>
          <a:gradFill>
            <a:gsLst>
              <a:gs pos="0">
                <a:srgbClr val="D6EEEA"/>
              </a:gs>
              <a:gs pos="100000">
                <a:srgbClr val="007E7B">
                  <a:alpha val="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63CA50C-D0AC-2E17-1D13-2094743FFBD6}"/>
              </a:ext>
            </a:extLst>
          </p:cNvPr>
          <p:cNvGrpSpPr/>
          <p:nvPr/>
        </p:nvGrpSpPr>
        <p:grpSpPr>
          <a:xfrm>
            <a:off x="221672" y="5016118"/>
            <a:ext cx="11748655" cy="408645"/>
            <a:chOff x="314793" y="5380197"/>
            <a:chExt cx="11767279" cy="396932"/>
          </a:xfrm>
        </p:grpSpPr>
        <p:sp>
          <p:nvSpPr>
            <p:cNvPr id="50" name="Прямоугольник: скругленные верхние углы 49">
              <a:extLst>
                <a:ext uri="{FF2B5EF4-FFF2-40B4-BE49-F238E27FC236}">
                  <a16:creationId xmlns:a16="http://schemas.microsoft.com/office/drawing/2014/main" id="{0AFE7842-DAC1-7F4A-6AAB-853601E05EC1}"/>
                </a:ext>
              </a:extLst>
            </p:cNvPr>
            <p:cNvSpPr/>
            <p:nvPr/>
          </p:nvSpPr>
          <p:spPr>
            <a:xfrm>
              <a:off x="475063" y="5424290"/>
              <a:ext cx="11469990" cy="352839"/>
            </a:xfrm>
            <a:prstGeom prst="round2SameRect">
              <a:avLst>
                <a:gd name="adj1" fmla="val 16667"/>
                <a:gd name="adj2" fmla="val 50000"/>
              </a:avLst>
            </a:prstGeom>
            <a:noFill/>
            <a:ln w="47625">
              <a:solidFill>
                <a:srgbClr val="FFCCA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0CE68D43-59BB-59D4-3FEF-4CB14E413FB4}"/>
                </a:ext>
              </a:extLst>
            </p:cNvPr>
            <p:cNvSpPr/>
            <p:nvPr/>
          </p:nvSpPr>
          <p:spPr>
            <a:xfrm>
              <a:off x="314793" y="5380197"/>
              <a:ext cx="11767279" cy="10984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F487D89-DA2F-D016-C2FD-724E19399482}"/>
              </a:ext>
            </a:extLst>
          </p:cNvPr>
          <p:cNvSpPr/>
          <p:nvPr/>
        </p:nvSpPr>
        <p:spPr bwMode="auto">
          <a:xfrm rot="10800000">
            <a:off x="587371" y="2259287"/>
            <a:ext cx="5267141" cy="1213452"/>
          </a:xfrm>
          <a:prstGeom prst="roundRect">
            <a:avLst>
              <a:gd name="adj" fmla="val 28909"/>
            </a:avLst>
          </a:prstGeom>
          <a:gradFill>
            <a:gsLst>
              <a:gs pos="0">
                <a:srgbClr val="D6EEEA"/>
              </a:gs>
              <a:gs pos="100000">
                <a:srgbClr val="007E7B">
                  <a:alpha val="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4294967295"/>
          </p:nvPr>
        </p:nvSpPr>
        <p:spPr>
          <a:xfrm>
            <a:off x="471247" y="207291"/>
            <a:ext cx="109807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lnSpc>
                <a:spcPts val="3000"/>
              </a:lnSpc>
              <a:buClr>
                <a:srgbClr val="17365D"/>
              </a:buClr>
              <a:buSzPts val="2400"/>
            </a:pPr>
            <a:r>
              <a:rPr lang="ru-RU" sz="3550" kern="1200" spc="-1" dirty="0">
                <a:solidFill>
                  <a:srgbClr val="005E5C"/>
                </a:solidFill>
                <a:latin typeface="Georgia" pitchFamily="18" charset="0"/>
                <a:ea typeface="+mn-ea"/>
                <a:cs typeface="+mn-cs"/>
              </a:rPr>
              <a:t>Чтобы пациент получил ЭП на дому, необходимо:</a:t>
            </a:r>
            <a:endParaRPr sz="3550" kern="1200" spc="-1" dirty="0">
              <a:solidFill>
                <a:srgbClr val="005E5C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655163" y="2372648"/>
            <a:ext cx="4957748" cy="1123815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52000" tIns="0" rIns="112363" bIns="561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Calibri"/>
                <a:sym typeface="Calibri"/>
              </a:rPr>
              <a:t>Определить медицинские показания для применения ЭП, подобрать продукт ЭП </a:t>
            </a:r>
            <a:b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Calibri"/>
                <a:sym typeface="Calibri"/>
              </a:rPr>
            </a:b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Calibri"/>
                <a:sym typeface="Calibri"/>
              </a:rPr>
              <a:t>и назначить его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7266214" y="2348924"/>
            <a:ext cx="4376860" cy="1123815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52000" tIns="0" rIns="112363" bIns="56166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Calibri"/>
                <a:sym typeface="Calibri"/>
              </a:rPr>
              <a:t>Обеспечить пациента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Calibri"/>
                <a:sym typeface="Calibri"/>
              </a:rPr>
              <a:t>назначенным продуктом ЭП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371" y="4301049"/>
            <a:ext cx="5093332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Какие продукты ЭП можно назначить?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Кто их назначает?</a:t>
            </a:r>
            <a:endParaRPr lang="ru-RU" sz="1600" b="1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Как оформить назначение?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1287" y="4268912"/>
            <a:ext cx="5499040" cy="9879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 каких условиях пациент, получающий </a:t>
            </a:r>
            <a:b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ПМП на дому имеет право на обеспечение?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Кем и в каком порядке он будет обеспечен?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5A5A2-A992-961D-72A5-ED05E8E002BB}"/>
              </a:ext>
            </a:extLst>
          </p:cNvPr>
          <p:cNvSpPr txBox="1"/>
          <p:nvPr/>
        </p:nvSpPr>
        <p:spPr>
          <a:xfrm>
            <a:off x="908255" y="6120572"/>
            <a:ext cx="1037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Все это необходимо регламентировать в региональном порядке обеспечения</a:t>
            </a:r>
            <a:r>
              <a:rPr lang="ru-RU" sz="2000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A39878-7B35-9CF8-CB67-7A5057C33A3A}"/>
              </a:ext>
            </a:extLst>
          </p:cNvPr>
          <p:cNvCxnSpPr/>
          <p:nvPr/>
        </p:nvCxnSpPr>
        <p:spPr>
          <a:xfrm>
            <a:off x="587579" y="1124946"/>
            <a:ext cx="10996826" cy="0"/>
          </a:xfrm>
          <a:prstGeom prst="line">
            <a:avLst/>
          </a:prstGeom>
          <a:ln w="38100">
            <a:solidFill>
              <a:srgbClr val="D6EE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6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21"/>
          <p:cNvSpPr txBox="1">
            <a:spLocks/>
          </p:cNvSpPr>
          <p:nvPr/>
        </p:nvSpPr>
        <p:spPr>
          <a:xfrm>
            <a:off x="451746" y="408594"/>
            <a:ext cx="10979786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buClr>
                <a:srgbClr val="17365D"/>
              </a:buClr>
              <a:buSzPts val="2400"/>
            </a:pPr>
            <a:r>
              <a:rPr lang="ru-RU" sz="3600" kern="1200" spc="-1" dirty="0">
                <a:solidFill>
                  <a:srgbClr val="005E5C"/>
                </a:solidFill>
                <a:latin typeface="Georgia" pitchFamily="18" charset="0"/>
                <a:ea typeface="+mn-ea"/>
                <a:cs typeface="+mn-cs"/>
              </a:rPr>
              <a:t>Какие аспекты имеет смысл регламентировать </a:t>
            </a:r>
            <a:br>
              <a:rPr lang="ru-RU" sz="3600" kern="1200" spc="-1" dirty="0">
                <a:solidFill>
                  <a:srgbClr val="005E5C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3600" kern="1200" spc="-1" dirty="0">
                <a:solidFill>
                  <a:srgbClr val="005E5C"/>
                </a:solidFill>
                <a:latin typeface="Georgia" pitchFamily="18" charset="0"/>
                <a:ea typeface="+mn-ea"/>
                <a:cs typeface="+mn-cs"/>
              </a:rPr>
              <a:t>в региональном порядке обеспечения ЭП: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537" y="1700058"/>
            <a:ext cx="10979786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Какими продуктами ЭП будут обеспечиваться дети при проведении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дому, какую терминологию использовать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Условия обеспечения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Кто должен выявить у ребенка медицинские показания для назначения ЭП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Необходимость дополнительного обследования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Какая медицинская организация должна провести ВК и принять решение о назначении ЭП и необходимости обеспечения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На какой период и в какие сроки организуется выдача, место выдачи или порядок доставки на дом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Способ информирования родителей ребенка о принятии решения, сроках и месте выдачи 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Что делать, если возникла нежелательная реакция на продукт ЭП, и требуется его замена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Особенности учета пациентов, нуждающихся в проведении </a:t>
            </a:r>
            <a:r>
              <a:rPr lang="ru-RU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Формы документации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3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12A79-EB68-D01F-E891-AAB06FAFAE53}"/>
              </a:ext>
            </a:extLst>
          </p:cNvPr>
          <p:cNvSpPr/>
          <p:nvPr/>
        </p:nvSpPr>
        <p:spPr bwMode="auto">
          <a:xfrm>
            <a:off x="0" y="5411782"/>
            <a:ext cx="9494520" cy="10198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D6EE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00" y="1586155"/>
            <a:ext cx="5518800" cy="337688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Специализированные продукты лечебного питания 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– пищевые продукты с установленным химическим составом, энергетической ценностью и физическими свойствами, доказанным лечебным эффектом, которые </a:t>
            </a:r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оказывают специфическое влияние на восстановление нарушенных или утраченных в результате заболевания функций организма, профилактику этих нарушений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</a:t>
            </a:r>
            <a:b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а также на повышение адаптивных возможностей организма.»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92983" y="2472923"/>
            <a:ext cx="4550979" cy="1051560"/>
          </a:xfrm>
          <a:prstGeom prst="roundRect">
            <a:avLst>
              <a:gd name="adj" fmla="val 19566"/>
            </a:avLst>
          </a:prstGeom>
          <a:solidFill>
            <a:schemeClr val="bg1"/>
          </a:solidFill>
          <a:ln w="47625">
            <a:solidFill>
              <a:srgbClr val="FFCCA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/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Нет определения в федеральном законодательстве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2980" y="4747221"/>
            <a:ext cx="4550979" cy="1051560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FFCCA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/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Нет единообразия терминологии </a:t>
            </a:r>
          </a:p>
          <a:p>
            <a:pPr marL="95250"/>
            <a:r>
              <a:rPr lang="ru-RU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региональных нормативных актах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4266" y="1586155"/>
            <a:ext cx="470001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Продукты лечебного (</a:t>
            </a:r>
            <a:r>
              <a:rPr lang="ru-RU" b="1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энтерального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) питания – ?</a:t>
            </a:r>
          </a:p>
        </p:txBody>
      </p:sp>
      <p:sp>
        <p:nvSpPr>
          <p:cNvPr id="10" name="Google Shape;156;p21"/>
          <p:cNvSpPr txBox="1">
            <a:spLocks/>
          </p:cNvSpPr>
          <p:nvPr/>
        </p:nvSpPr>
        <p:spPr>
          <a:xfrm>
            <a:off x="457380" y="426331"/>
            <a:ext cx="10979786" cy="70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>
              <a:lnSpc>
                <a:spcPts val="3000"/>
              </a:lnSpc>
              <a:buClr>
                <a:srgbClr val="17365D"/>
              </a:buClr>
              <a:buSzPts val="2400"/>
            </a:pPr>
            <a:r>
              <a:rPr lang="ru-RU" sz="3600" spc="-1" dirty="0">
                <a:solidFill>
                  <a:srgbClr val="005E5C"/>
                </a:solidFill>
                <a:latin typeface="Georgia" pitchFamily="18" charset="0"/>
              </a:rPr>
              <a:t>Какую терминологию использовать?</a:t>
            </a:r>
            <a:endParaRPr lang="ru-RU" sz="3600" kern="1200" spc="-1" dirty="0">
              <a:solidFill>
                <a:srgbClr val="005E5C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82E08-0BEE-5D40-FF72-0307E91A4D79}"/>
              </a:ext>
            </a:extLst>
          </p:cNvPr>
          <p:cNvSpPr txBox="1"/>
          <p:nvPr/>
        </p:nvSpPr>
        <p:spPr>
          <a:xfrm>
            <a:off x="587374" y="5538574"/>
            <a:ext cx="5508625" cy="84010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Статья 39 Федерального закона от 21 ноября 2011 г. № 323-ФЗ «Об основах охраны здоровья граждан </a:t>
            </a:r>
            <a:b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b="1" dirty="0">
                <a:solidFill>
                  <a:srgbClr val="005E5C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Российской Федерации»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998D3A-4A1E-CEE0-F438-FD3B7677B767}"/>
              </a:ext>
            </a:extLst>
          </p:cNvPr>
          <p:cNvGrpSpPr/>
          <p:nvPr/>
        </p:nvGrpSpPr>
        <p:grpSpPr>
          <a:xfrm rot="5400000">
            <a:off x="8696286" y="3507845"/>
            <a:ext cx="1344370" cy="752681"/>
            <a:chOff x="5385578" y="448307"/>
            <a:chExt cx="292512" cy="342184"/>
          </a:xfrm>
          <a:gradFill flip="none" rotWithShape="1">
            <a:gsLst>
              <a:gs pos="36000">
                <a:schemeClr val="bg1">
                  <a:lumMod val="95000"/>
                  <a:alpha val="0"/>
                </a:schemeClr>
              </a:gs>
              <a:gs pos="66000">
                <a:srgbClr val="D86541"/>
              </a:gs>
            </a:gsLst>
            <a:lin ang="0" scaled="1"/>
            <a:tileRect/>
          </a:gradFill>
        </p:grpSpPr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DB47CC28-79D4-7497-95E0-2963BD5452F1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: вправо 4">
              <a:extLst>
                <a:ext uri="{FF2B5EF4-FFF2-40B4-BE49-F238E27FC236}">
                  <a16:creationId xmlns:a16="http://schemas.microsoft.com/office/drawing/2014/main" id="{BF1D9F19-AD86-3121-83A9-1E75C8E849D3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88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573166A-26AD-4305-20A7-DD0613725F9E}"/>
              </a:ext>
            </a:extLst>
          </p:cNvPr>
          <p:cNvSpPr/>
          <p:nvPr/>
        </p:nvSpPr>
        <p:spPr bwMode="auto">
          <a:xfrm>
            <a:off x="1249" y="1196014"/>
            <a:ext cx="3907074" cy="16634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7874C3D-5DF9-9445-BE2B-343D2E5732E0}"/>
              </a:ext>
            </a:extLst>
          </p:cNvPr>
          <p:cNvSpPr/>
          <p:nvPr/>
        </p:nvSpPr>
        <p:spPr bwMode="auto">
          <a:xfrm>
            <a:off x="0" y="3016290"/>
            <a:ext cx="3907074" cy="16634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A85270D-B63A-C969-8F22-5F7AE33EEDF4}"/>
              </a:ext>
            </a:extLst>
          </p:cNvPr>
          <p:cNvSpPr/>
          <p:nvPr/>
        </p:nvSpPr>
        <p:spPr bwMode="auto">
          <a:xfrm>
            <a:off x="1249" y="4842512"/>
            <a:ext cx="3907074" cy="16634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7375" y="1310107"/>
            <a:ext cx="3237865" cy="33643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just">
              <a:lnSpc>
                <a:spcPts val="1900"/>
              </a:lnSpc>
              <a:defRPr/>
            </a:pPr>
            <a:r>
              <a:rPr lang="ru-RU" sz="20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Самарская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область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pic>
        <p:nvPicPr>
          <p:cNvPr id="11" name="Picture 11" descr="C:\W\Катя работы\2022\10-22\Юрист Преза_ правка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3264" flipH="1">
            <a:off x="10709156" y="1000558"/>
            <a:ext cx="890480" cy="9555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165" y="1623800"/>
            <a:ext cx="10796264" cy="115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Приказ Министерства здравоохранения Самарской области от 29 декабря 2023 г. № 2039</a:t>
            </a:r>
          </a:p>
          <a:p>
            <a:pPr lvl="0">
              <a:lnSpc>
                <a:spcPct val="11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"Об обеспечении детей, признанных нуждающимися в паллиативной медицинской помощи и имеющих медицинские показания для проведения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дому, проживающих на территории Самарской области, 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специализированными смесями для </a:t>
            </a:r>
            <a:r>
              <a:rPr lang="ru-RU" sz="1600" b="1" dirty="0" err="1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".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375" y="3127761"/>
            <a:ext cx="3116217" cy="33598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Алтайский край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165" y="3461745"/>
            <a:ext cx="10796264" cy="115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Порядок обеспечения 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специализированными продуктами лечебного (</a:t>
            </a:r>
            <a:r>
              <a:rPr lang="ru-RU" sz="1600" b="1" dirty="0" err="1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) питания 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детей, признанных нуждающимися в паллиативной медицинской помощи и имеющих медицинские показания для проведения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дому, утв. приказом Министерства здравоохранения Алтайского края от 03 февраля 2026 № 39.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813" y="549162"/>
            <a:ext cx="10586583" cy="4900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375" y="4963251"/>
            <a:ext cx="3116217" cy="33643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just">
              <a:lnSpc>
                <a:spcPts val="1900"/>
              </a:lnSpc>
              <a:defRPr/>
            </a:pPr>
            <a:r>
              <a:rPr lang="ru-RU" sz="20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Саратовская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область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67" y="5299690"/>
            <a:ext cx="10459748" cy="115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Приказ Министерства здравоохранения Саратовской области от 11 апреля 2025 г. № 56-п</a:t>
            </a:r>
          </a:p>
          <a:p>
            <a:pPr lvl="0">
              <a:lnSpc>
                <a:spcPct val="11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"Об обеспечении детей-инвалидов, признанных нуждающимися в оказании паллиативной медицинской помощи и имеющих медицинские показания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дому, 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продуктами лечебного (</a:t>
            </a:r>
            <a:r>
              <a:rPr lang="ru-RU" sz="1600" b="1" dirty="0" err="1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) питания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58070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0293F1-747D-C1BE-1312-44DA72A54054}"/>
              </a:ext>
            </a:extLst>
          </p:cNvPr>
          <p:cNvSpPr/>
          <p:nvPr/>
        </p:nvSpPr>
        <p:spPr bwMode="auto">
          <a:xfrm>
            <a:off x="1249" y="1196014"/>
            <a:ext cx="3907074" cy="529327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rgbClr val="D88A00">
                  <a:alpha val="1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1" descr="C:\W\Катя работы\2022\10-22\Юрист Преза_ правка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3264" flipH="1">
            <a:off x="10709156" y="1000558"/>
            <a:ext cx="890480" cy="9555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7375" y="1422641"/>
            <a:ext cx="3023619" cy="6890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Свердловская область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42" y="1845613"/>
            <a:ext cx="10691404" cy="456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Порядок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обеспечения регулируется приказом Министерства здравоохранения Свердловской области </a:t>
            </a:r>
            <a:b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от 10 марта 2022 года № 442-п «О реализации дополнительных мер социальной поддержки по обеспечению детей, нуждающихся в оказании паллиативной медицинской помощи, требующих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поддержки, проживающих на территории Свердловской области, 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специализированными смесями (растворами) для </a:t>
            </a:r>
            <a:r>
              <a:rPr lang="ru-RU" sz="1600" b="1" dirty="0" err="1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и парентерального лечебного питания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».</a:t>
            </a:r>
          </a:p>
          <a:p>
            <a:pPr lvl="0">
              <a:defRPr/>
            </a:pPr>
            <a:endParaRPr lang="ru-RU" sz="11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Перечень 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специализированных смесей (растворов)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и парентерального лечебного питания детей, нуждающихся в оказании паллиативной медицинской помощи и требующих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нутритивной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поддержки на дому (19 наименований):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Сухая питательная полимерная (стандартная) смесь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(зондового и перорального использования) детей старше 1 года и взрослых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Олигомерная (полуэлементная) сухая смесь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детей от 1 года и взрослых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Элементная (аминокислотная) сухая смесь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детей старше 1 года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Специализированный продукт для диетического (лечебного) питания детей старше 1 года и </a:t>
            </a:r>
            <a:b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взрослых с нарушениями всасывания и усвоения жиров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buFont typeface="+mj-lt"/>
              <a:buAutoNum type="arabicParenR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…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221357-FADB-878B-C69E-C3AEDC1C4657}"/>
              </a:ext>
            </a:extLst>
          </p:cNvPr>
          <p:cNvSpPr/>
          <p:nvPr/>
        </p:nvSpPr>
        <p:spPr>
          <a:xfrm>
            <a:off x="567813" y="549162"/>
            <a:ext cx="10586583" cy="4900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D88A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Примеры региональных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64944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A6BBB75C-75D7-1646-1D3E-CB2EA433BBC0}"/>
              </a:ext>
            </a:extLst>
          </p:cNvPr>
          <p:cNvSpPr/>
          <p:nvPr/>
        </p:nvSpPr>
        <p:spPr>
          <a:xfrm>
            <a:off x="6890657" y="4175935"/>
            <a:ext cx="4906232" cy="2102557"/>
          </a:xfrm>
          <a:prstGeom prst="wedgeRoundRectCallout">
            <a:avLst>
              <a:gd name="adj1" fmla="val -62831"/>
              <a:gd name="adj2" fmla="val -48656"/>
              <a:gd name="adj3" fmla="val 16667"/>
            </a:avLst>
          </a:prstGeom>
          <a:noFill/>
          <a:ln w="47625">
            <a:solidFill>
              <a:srgbClr val="FFCCA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7375" y="2612296"/>
            <a:ext cx="6102097" cy="36661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со статьей 37 Федерального закона от 21 ноября 2011 г. № 323-ФЗ «Об основах охраны здоровья граждан в Российской Федерации»,</a:t>
            </a:r>
          </a:p>
          <a:p>
            <a:pPr lvl="0">
              <a:lnSpc>
                <a:spcPct val="11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медицинская помощь организуется и оказывается:</a:t>
            </a:r>
          </a:p>
          <a:p>
            <a:pPr lvl="0">
              <a:lnSpc>
                <a:spcPct val="110000"/>
              </a:lnSpc>
              <a:defRPr/>
            </a:pPr>
            <a:endParaRPr lang="ru-RU" sz="80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 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положением об организации оказания медицинской помощи по видам медицинской помощи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;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 соответствии с порядками оказания медицинской помощи;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Clr>
                <a:srgbClr val="006766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на основе </a:t>
            </a: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клинических рекомендаций </a:t>
            </a: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и </a:t>
            </a:r>
            <a:b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</a:br>
            <a:r>
              <a:rPr lang="ru-RU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 учетом стандартов медицинской помощи.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929" y="383841"/>
            <a:ext cx="10960309" cy="175432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005E5C"/>
                </a:solidFill>
                <a:latin typeface="Georgia" pitchFamily="18" charset="0"/>
              </a:rPr>
              <a:t>Порядок назначения продуктов ЭП </a:t>
            </a:r>
            <a:endParaRPr lang="ru-RU" sz="3600" dirty="0" smtClean="0">
              <a:solidFill>
                <a:srgbClr val="005E5C"/>
              </a:solidFill>
              <a:latin typeface="Georgia" pitchFamily="18" charset="0"/>
            </a:endParaRPr>
          </a:p>
          <a:p>
            <a:pPr lvl="0">
              <a:defRPr/>
            </a:pPr>
            <a:r>
              <a:rPr lang="ru-RU" sz="3600" dirty="0" smtClean="0">
                <a:solidFill>
                  <a:srgbClr val="005E5C"/>
                </a:solidFill>
                <a:latin typeface="Georgia" pitchFamily="18" charset="0"/>
              </a:rPr>
              <a:t>при </a:t>
            </a:r>
            <a:r>
              <a:rPr lang="ru-RU" sz="3600" dirty="0">
                <a:solidFill>
                  <a:srgbClr val="005E5C"/>
                </a:solidFill>
                <a:latin typeface="Georgia" pitchFamily="18" charset="0"/>
              </a:rPr>
              <a:t>оказании </a:t>
            </a:r>
            <a:r>
              <a:rPr lang="ru-RU" sz="3600" dirty="0" smtClean="0">
                <a:solidFill>
                  <a:srgbClr val="005E5C"/>
                </a:solidFill>
                <a:latin typeface="Georgia" pitchFamily="18" charset="0"/>
              </a:rPr>
              <a:t>ПМП на </a:t>
            </a:r>
            <a:r>
              <a:rPr lang="ru-RU" sz="3600" dirty="0">
                <a:solidFill>
                  <a:srgbClr val="005E5C"/>
                </a:solidFill>
                <a:latin typeface="Georgia" pitchFamily="18" charset="0"/>
              </a:rPr>
              <a:t>дому федеральным законодательством </a:t>
            </a:r>
            <a:r>
              <a:rPr lang="ru-RU" sz="3600" dirty="0">
                <a:solidFill>
                  <a:srgbClr val="D86541"/>
                </a:solidFill>
                <a:latin typeface="Georgia" pitchFamily="18" charset="0"/>
              </a:rPr>
              <a:t>не регламентирован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D8654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6F8AC-5CD9-491D-FEE7-B64F9A3DA299}"/>
              </a:ext>
            </a:extLst>
          </p:cNvPr>
          <p:cNvSpPr txBox="1"/>
          <p:nvPr/>
        </p:nvSpPr>
        <p:spPr>
          <a:xfrm>
            <a:off x="7061156" y="4627050"/>
            <a:ext cx="4814755" cy="1290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В Положении об организации оказания ПМП (приказ МЗ РФ № 208н/243н) вопросы проведения </a:t>
            </a:r>
            <a:r>
              <a:rPr lang="ru-RU" sz="1800" b="1" dirty="0" err="1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нутритивной</a:t>
            </a:r>
            <a:r>
              <a:rPr lang="ru-RU" sz="1800" b="1" dirty="0">
                <a:solidFill>
                  <a:srgbClr val="D8654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поддержки не урегулированы </a:t>
            </a:r>
          </a:p>
        </p:txBody>
      </p:sp>
    </p:spTree>
    <p:extLst>
      <p:ext uri="{BB962C8B-B14F-4D97-AF65-F5344CB8AC3E}">
        <p14:creationId xmlns:p14="http://schemas.microsoft.com/office/powerpoint/2010/main" val="105672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87375" y="3067262"/>
            <a:ext cx="9756447" cy="13522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just">
              <a:lnSpc>
                <a:spcPct val="110000"/>
              </a:lnSpc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Клинические рекомендации «Проксимальная спинальная мышечная атрофия 5q» </a:t>
            </a:r>
          </a:p>
          <a:p>
            <a:pPr lvl="0" algn="just">
              <a:lnSpc>
                <a:spcPct val="110000"/>
              </a:lnSpc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(утв. Министерством здравоохранения РФ, 2023 г.) </a:t>
            </a:r>
          </a:p>
          <a:p>
            <a:pPr lvl="0" algn="just">
              <a:lnSpc>
                <a:spcPct val="110000"/>
              </a:lnSpc>
              <a:defRPr/>
            </a:pPr>
            <a:endParaRPr lang="ru-RU" sz="400" b="1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 algn="just">
              <a:lnSpc>
                <a:spcPct val="110000"/>
              </a:lnSpc>
              <a:defRPr/>
            </a:pPr>
            <a:r>
              <a:rPr lang="ru-RU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Возрастная группа: Дети</a:t>
            </a:r>
          </a:p>
          <a:p>
            <a:pPr lvl="0" algn="just">
              <a:lnSpc>
                <a:spcPts val="1900"/>
              </a:lnSpc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1" name="Picture 11" descr="C:\W\Катя работы\2022\10-22\Юрист Преза_ правка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3264" flipH="1">
            <a:off x="10709156" y="1000558"/>
            <a:ext cx="890480" cy="9555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69" y="4181192"/>
            <a:ext cx="10494541" cy="214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Рекомендуется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кормление специальными смесями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пациентов со СМА 5q, получающим кормление через зонд и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гастростому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для обеспечения сбалансированности питания по основным пищевым веществам.</a:t>
            </a:r>
          </a:p>
          <a:p>
            <a:pPr lvl="0">
              <a:lnSpc>
                <a:spcPct val="110000"/>
              </a:lnSpc>
              <a:defRPr/>
            </a:pPr>
            <a:endParaRPr lang="ru-RU" sz="1050" dirty="0">
              <a:solidFill>
                <a:srgbClr val="000000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Комментарии: 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Современные смеси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сбалансированы по составу основных пищевых веществ – белков, жиров, углеводов, содержат витамины, макро- и микронутриенты. Различны по калорической плотности –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гипо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-,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нормо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- и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гиперкалорические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и содержанию белка. </a:t>
            </a:r>
          </a:p>
          <a:p>
            <a:pPr lvl="0">
              <a:lnSpc>
                <a:spcPct val="11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Смеси для </a:t>
            </a:r>
            <a:r>
              <a:rPr lang="ru-RU" sz="1600" dirty="0" err="1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энтерального</a:t>
            </a:r>
            <a:r>
              <a:rPr lang="ru-RU" sz="1600" dirty="0">
                <a:solidFill>
                  <a:srgbClr val="000000"/>
                </a:solidFill>
                <a:latin typeface="Inter 18pt" panose="02000503000000020004" pitchFamily="2" charset="0"/>
                <a:ea typeface="Inter 18pt" panose="02000503000000020004" pitchFamily="2" charset="0"/>
                <a:cs typeface="Segoe UI" pitchFamily="34" charset="0"/>
              </a:rPr>
              <a:t> питания подбираются индивидуально в зависимости от потребностей.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791" y="383932"/>
            <a:ext cx="9435216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005E5C"/>
                </a:solidFill>
                <a:latin typeface="Georgia" pitchFamily="18" charset="0"/>
              </a:rPr>
              <a:t>На каких клинических рекомендациях может быть основано назначение ЭП?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27AA7-06D5-705F-EB58-7736DE6E39E6}"/>
              </a:ext>
            </a:extLst>
          </p:cNvPr>
          <p:cNvSpPr txBox="1"/>
          <p:nvPr/>
        </p:nvSpPr>
        <p:spPr>
          <a:xfrm>
            <a:off x="507268" y="1983807"/>
            <a:ext cx="11684732" cy="68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i="0" dirty="0">
                <a:solidFill>
                  <a:srgbClr val="D86541"/>
                </a:solidFill>
                <a:effectLst/>
                <a:latin typeface="Inter 18pt" panose="02000503000000020004" pitchFamily="2" charset="0"/>
                <a:ea typeface="Inter 18pt" panose="02000503000000020004" pitchFamily="2" charset="0"/>
              </a:rPr>
              <a:t>Клинические рекомендации по оказанию медицинской помощи детям </a:t>
            </a:r>
            <a:br>
              <a:rPr lang="ru-RU" b="1" i="0" dirty="0">
                <a:solidFill>
                  <a:srgbClr val="D86541"/>
                </a:solidFill>
                <a:effectLst/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ru-RU" b="1" i="0" dirty="0">
                <a:solidFill>
                  <a:srgbClr val="D86541"/>
                </a:solidFill>
                <a:effectLst/>
                <a:latin typeface="Inter 18pt" panose="02000503000000020004" pitchFamily="2" charset="0"/>
                <a:ea typeface="Inter 18pt" panose="02000503000000020004" pitchFamily="2" charset="0"/>
              </a:rPr>
              <a:t>с белково-энергетической недостаточностью, с ДЦП на данный момент не утверждены</a:t>
            </a:r>
            <a:endParaRPr lang="ru-RU" sz="1800" b="1" dirty="0">
              <a:solidFill>
                <a:srgbClr val="D86541"/>
              </a:solidFill>
              <a:latin typeface="Inter 18pt" panose="02000503000000020004" pitchFamily="2" charset="0"/>
              <a:ea typeface="Inter 18pt" panose="02000503000000020004" pitchFamily="2" charset="0"/>
              <a:cs typeface="Segoe UI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5A8B59B-D9EC-FAF2-BAFE-E970CCFE3FD9}"/>
              </a:ext>
            </a:extLst>
          </p:cNvPr>
          <p:cNvSpPr/>
          <p:nvPr/>
        </p:nvSpPr>
        <p:spPr bwMode="auto">
          <a:xfrm rot="10800000">
            <a:off x="-471954" y="1835350"/>
            <a:ext cx="12156685" cy="980822"/>
          </a:xfrm>
          <a:prstGeom prst="roundRect">
            <a:avLst>
              <a:gd name="adj" fmla="val 19930"/>
            </a:avLst>
          </a:prstGeom>
          <a:noFill/>
          <a:ln w="57150">
            <a:solidFill>
              <a:srgbClr val="FFCC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58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Фонд Вера">
  <a:themeElements>
    <a:clrScheme name="Другая 8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D965"/>
      </a:accent1>
      <a:accent2>
        <a:srgbClr val="ED7D31"/>
      </a:accent2>
      <a:accent3>
        <a:srgbClr val="A5A5A5"/>
      </a:accent3>
      <a:accent4>
        <a:srgbClr val="FFD965"/>
      </a:accent4>
      <a:accent5>
        <a:srgbClr val="4472C4"/>
      </a:accent5>
      <a:accent6>
        <a:srgbClr val="70AD47"/>
      </a:accent6>
      <a:hlink>
        <a:srgbClr val="FFFF00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720ed5e-c545-46eb-99a5-958dd333e9f2}" enabled="0" method="" siteId="{4720ed5e-c545-46eb-99a5-958dd333e9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9187</TotalTime>
  <Words>2480</Words>
  <Application>Microsoft Office PowerPoint</Application>
  <PresentationFormat>Широкоэкранный</PresentationFormat>
  <Paragraphs>248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Segoe UI</vt:lpstr>
      <vt:lpstr>Georgia</vt:lpstr>
      <vt:lpstr>Quattrocento Sans</vt:lpstr>
      <vt:lpstr>Calibri</vt:lpstr>
      <vt:lpstr>Wingdings</vt:lpstr>
      <vt:lpstr>Arial</vt:lpstr>
      <vt:lpstr>Inter 18pt</vt:lpstr>
      <vt:lpstr>Roboto</vt:lpstr>
      <vt:lpstr>Frank Ruehl CLM</vt:lpstr>
      <vt:lpstr>Symbol</vt:lpstr>
      <vt:lpstr>DejaVu Sans</vt:lpstr>
      <vt:lpstr>Office Theme</vt:lpstr>
      <vt:lpstr>3_Office Theme</vt:lpstr>
      <vt:lpstr>Тема Фонд Вера</vt:lpstr>
      <vt:lpstr>Презентация PowerPoint</vt:lpstr>
      <vt:lpstr>Презентация PowerPoint</vt:lpstr>
      <vt:lpstr>Чтобы пациент получил ЭП на дому, необходимо: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детей продуктами лечебного питания на амбулаторном этапе 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пациента – обязанность лечащего врача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Повалихина</dc:creator>
  <cp:lastModifiedBy>Анна Повалихина</cp:lastModifiedBy>
  <cp:revision>234</cp:revision>
  <dcterms:created xsi:type="dcterms:W3CDTF">2024-02-15T12:44:34Z</dcterms:created>
  <dcterms:modified xsi:type="dcterms:W3CDTF">2026-03-11T16:07:59Z</dcterms:modified>
</cp:coreProperties>
</file>