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90" r:id="rId3"/>
    <p:sldId id="258" r:id="rId4"/>
    <p:sldId id="260" r:id="rId5"/>
    <p:sldId id="280" r:id="rId6"/>
    <p:sldId id="281" r:id="rId7"/>
    <p:sldId id="282" r:id="rId8"/>
    <p:sldId id="279" r:id="rId9"/>
    <p:sldId id="283" r:id="rId10"/>
    <p:sldId id="284" r:id="rId11"/>
    <p:sldId id="285" r:id="rId12"/>
    <p:sldId id="286" r:id="rId13"/>
    <p:sldId id="288" r:id="rId14"/>
    <p:sldId id="287" r:id="rId15"/>
    <p:sldId id="291" r:id="rId16"/>
    <p:sldId id="292" r:id="rId17"/>
    <p:sldId id="293" r:id="rId18"/>
    <p:sldId id="294" r:id="rId19"/>
    <p:sldId id="289" r:id="rId20"/>
    <p:sldId id="266" r:id="rId21"/>
    <p:sldId id="267" r:id="rId22"/>
    <p:sldId id="268" r:id="rId23"/>
    <p:sldId id="269" r:id="rId24"/>
    <p:sldId id="271" r:id="rId25"/>
    <p:sldId id="270" r:id="rId26"/>
    <p:sldId id="274" r:id="rId27"/>
    <p:sldId id="273" r:id="rId28"/>
    <p:sldId id="278" r:id="rId29"/>
    <p:sldId id="277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D8D"/>
    <a:srgbClr val="CCFFCC"/>
    <a:srgbClr val="FFFFCC"/>
    <a:srgbClr val="FFCCCC"/>
    <a:srgbClr val="FFCCFF"/>
    <a:srgbClr val="66FFFF"/>
    <a:srgbClr val="EC8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08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E1A50B-8654-4E0B-87D7-3FACB4A13507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58FDF-A6F0-4B39-8A85-9A8E76406D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188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58FDF-A6F0-4B39-8A85-9A8E76406D2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7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58FDF-A6F0-4B39-8A85-9A8E76406D2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555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EEBC3-28D7-4E08-9297-6150C0489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7B196E-E2AE-44CC-B07E-5C9E21DCC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E7ADC7-4902-4CE0-AD3B-67D90958D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3AE44E-DB86-4055-AB0A-3910B3D71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8EDEA0-50AF-4456-892A-2A819E74D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051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E88A7-DF89-446A-A7ED-8ABB50BAB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F7467FB-297F-49D8-BBD3-4E0AECFBE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2DF8C1-A1A2-44ED-B92E-EB286AC2D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4FFD85-BC65-490A-9325-686428AF9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B667D5-9D63-4D81-AA40-AC4559FA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065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A1BF8EF-8FD6-4E97-97BE-510E80570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CD237C-9F80-45E6-B855-709B5C1E57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90C884-EA38-4BC4-86B7-347159D55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880FA-68F6-4207-A115-D37A0A3CB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0DC664-863A-4FFC-8AFC-B35E51E45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61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594A8-58CC-4511-977C-76CDC4DF9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B4D983-5119-4391-BCA4-DE033AB01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05D416-6251-4169-8214-E42903DC5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73EEE0-C742-40FB-B7EE-A25392AD0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C9289E-5435-4149-8685-65439D0C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15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FAC88-C56E-4CCD-99DE-6702B5CE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911EE5-EB0F-4B85-B33A-F7824FE27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9186D0-7F16-4545-B0C2-7D17DE6DA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A1F76B-A550-4D0D-916E-2DD2295B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7111A0-E8F8-4406-AAAE-F4997C553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38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282BA-5E2B-416B-96F5-E6D54F5C2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E04051-FAAD-43D4-BA7F-1AA315DB5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5B5D11-C4A1-4FDA-AA0A-5BC03892C6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C9627F-00FD-4412-999D-4F39C971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1BAA41-4586-4636-8EFA-BDFFFFD92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5C0D6B-F57F-42BA-8D42-3C5439549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849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68E7E-8396-467F-8317-8675B8682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F8D450-7390-4453-8BBE-3BC7C1ED8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3FE7DC-95CE-44F3-B4DB-1BFE4A43B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84BF384-9106-4886-98D7-EB96C9F1F9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F8ABA7-A7A8-4F67-A558-93B316B86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464773C-5E12-44BF-BAF9-4BA158B9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95D500-9798-466A-959E-60EECF50C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D7A40F-74B9-4AFC-8947-BC0B278B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01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E36CC-E7B5-416F-A78F-40DAE97BE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F37126-806A-4D7E-9F74-CFEB28641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A1B1AF-3CFE-49B4-8F6E-FF10E4FF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E7F16F-8127-4A68-A9FA-46F7C82D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805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96D491-78CC-465A-8B83-76D3BBAE6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8AEA05-D834-444A-8F44-F85A85B7B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E6FC3E-8CAE-433C-8BDF-5F549B98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00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63C81-E6F2-4281-BA3F-8B6CC575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A46340-3956-4D1A-B972-FF1517407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43870A-6305-45C0-9A13-659CADB1A1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90CE3-BD5C-4FC3-97CF-B1024D14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AC01B6-D0AC-48DD-B9C3-4464AA8B6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D2933B-E043-4414-B9B6-9C49E1985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5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2408A-CFA3-4D94-8C1D-153EADBE1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37E3A5F-6430-4513-B58A-788693D05A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B28D0D-F555-4B7E-BE28-31077CDEA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E87CED-ACEF-4096-B1FD-0151E4D8B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DC5207-F224-4BC8-B48A-B58F6EF7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169B96-EA67-4DE8-83B5-16C75B18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4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2D52FC-484E-4FB9-B232-A27848797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2E1D9F-5F0A-493D-8F82-DEA0311C8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BA4F76-9126-42AB-95AD-726B9ACC48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0A065-CA07-4BF1-9182-444BCB317CF0}" type="datetimeFigureOut">
              <a:rPr lang="ru-RU" smtClean="0"/>
              <a:t>17.03.2022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D33743-C298-4A55-9600-CA15F4181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DB045C-7F6C-47A6-A470-8E9F5AA99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BDDA6-F5D2-41D1-9260-32171A9364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828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136/bmjspcare-2016-001187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12825-5875-41DA-AE97-FBA5EDA0D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5585" y="764881"/>
            <a:ext cx="5825448" cy="2370206"/>
          </a:xfrm>
        </p:spPr>
        <p:txBody>
          <a:bodyPr>
            <a:normAutofit/>
          </a:bodyPr>
          <a:lstStyle/>
          <a:p>
            <a:pPr algn="l"/>
            <a:r>
              <a:rPr kumimoji="0" lang="ru-RU" sz="5400" b="0" i="0" u="none" strike="noStrike" kern="1200" cap="all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"/>
                <a:ea typeface="+mj-ea"/>
                <a:cs typeface="+mj-cs"/>
              </a:rPr>
              <a:t>Как общаться с тревожным пациентом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1E31BA-D684-4CCC-95CC-025628FCCC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5585" y="4771579"/>
            <a:ext cx="6338488" cy="1770537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</a:pPr>
            <a:r>
              <a:rPr lang="ru-RU" dirty="0">
                <a:latin typeface="Univers Condensed" panose="020B0506020202050204" pitchFamily="34" charset="0"/>
              </a:rPr>
              <a:t>Прокопенко Ирина </a:t>
            </a:r>
          </a:p>
          <a:p>
            <a:pPr algn="l">
              <a:lnSpc>
                <a:spcPct val="110000"/>
              </a:lnSpc>
            </a:pPr>
            <a:r>
              <a:rPr lang="ru-RU" dirty="0">
                <a:latin typeface="Univers Condensed" panose="020B0506020202050204" pitchFamily="34" charset="0"/>
              </a:rPr>
              <a:t>старший преподаватель </a:t>
            </a:r>
          </a:p>
          <a:p>
            <a:pPr algn="l">
              <a:lnSpc>
                <a:spcPct val="110000"/>
              </a:lnSpc>
            </a:pPr>
            <a:r>
              <a:rPr lang="ru-RU" dirty="0">
                <a:latin typeface="Univers Condensed" panose="020B0506020202050204" pitchFamily="34" charset="0"/>
              </a:rPr>
              <a:t>АНО ДПО «Мастерская заботы»</a:t>
            </a:r>
          </a:p>
        </p:txBody>
      </p:sp>
      <p:pic>
        <p:nvPicPr>
          <p:cNvPr id="5" name="Рисунок 4" descr="Изображение выглядит как человек, женщина, накладные волосы, одет&#10;&#10;Автоматически созданное описание">
            <a:extLst>
              <a:ext uri="{FF2B5EF4-FFF2-40B4-BE49-F238E27FC236}">
                <a16:creationId xmlns:a16="http://schemas.microsoft.com/office/drawing/2014/main" id="{F00625E3-205A-4DC0-B45B-013520AF6C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55" r="26356"/>
          <a:stretch/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9AE12E9-9711-48FD-836F-51C5A1B59A49}"/>
              </a:ext>
            </a:extLst>
          </p:cNvPr>
          <p:cNvCxnSpPr/>
          <p:nvPr/>
        </p:nvCxnSpPr>
        <p:spPr>
          <a:xfrm>
            <a:off x="5619964" y="510639"/>
            <a:ext cx="3595288" cy="0"/>
          </a:xfrm>
          <a:prstGeom prst="line">
            <a:avLst/>
          </a:prstGeom>
          <a:ln w="4762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5917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767986-637D-4F96-97B5-6EAF7D5C30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BA7C5-BCDA-49CA-8D66-099FF7F9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2" y="0"/>
            <a:ext cx="5257800" cy="1899912"/>
          </a:xfrm>
        </p:spPr>
        <p:txBody>
          <a:bodyPr>
            <a:normAutofit/>
          </a:bodyPr>
          <a:lstStyle/>
          <a:p>
            <a:r>
              <a:rPr lang="ru-RU" sz="3100" dirty="0">
                <a:latin typeface="Georgia" panose="02040502050405020303" pitchFamily="18" charset="0"/>
              </a:rPr>
              <a:t>Есть объективная причина, случай, известие</a:t>
            </a:r>
            <a:br>
              <a:rPr lang="ru-RU" sz="3100" dirty="0">
                <a:latin typeface="Georgia" panose="02040502050405020303" pitchFamily="18" charset="0"/>
              </a:rPr>
            </a:br>
            <a:endParaRPr lang="ru-RU" sz="3100" dirty="0"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BF1C8D-3219-4ED4-8BAA-2CF166508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" y="2434201"/>
            <a:ext cx="5687568" cy="374276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Расспросите пациента, что так его расстроило или встревожило</a:t>
            </a:r>
          </a:p>
          <a:p>
            <a:r>
              <a:rPr lang="ru-RU" sz="2000" dirty="0">
                <a:latin typeface="Georgia" panose="02040502050405020303" pitchFamily="18" charset="0"/>
              </a:rPr>
              <a:t>Попробуйте помочь решить конкретные проблемы, помочь связаться с родными, написать письмо</a:t>
            </a:r>
          </a:p>
          <a:p>
            <a:r>
              <a:rPr lang="ru-RU" sz="2000" dirty="0">
                <a:latin typeface="Georgia" panose="02040502050405020303" pitchFamily="18" charset="0"/>
              </a:rPr>
              <a:t>Помогите пациенту отвлечься, если есть возможность  - (например складывать салфетки, слушать аудио книгу, смотреть передачу по </a:t>
            </a:r>
            <a:r>
              <a:rPr lang="en-US" sz="2000" dirty="0">
                <a:latin typeface="Georgia" panose="02040502050405020303" pitchFamily="18" charset="0"/>
              </a:rPr>
              <a:t>TV</a:t>
            </a:r>
            <a:r>
              <a:rPr lang="ru-RU" sz="2000" dirty="0">
                <a:latin typeface="Georgia" panose="02040502050405020303" pitchFamily="18" charset="0"/>
              </a:rPr>
              <a:t>)</a:t>
            </a:r>
          </a:p>
          <a:p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79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5EAFB4-9840-4394-9169-CB043F4BA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2" r="40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7A377-6575-4D70-B44E-BB5627F4E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8999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Georgia" panose="02040502050405020303" pitchFamily="18" charset="0"/>
              </a:rPr>
              <a:t>Есть конфликт с медперсоналом, соседями здесь и сейчас</a:t>
            </a:r>
            <a:br>
              <a:rPr lang="ru-RU" sz="3200" dirty="0">
                <a:latin typeface="Georgia" panose="02040502050405020303" pitchFamily="18" charset="0"/>
              </a:rPr>
            </a:br>
            <a:endParaRPr lang="ru-RU" sz="3200" dirty="0"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C44DDC-BEF6-4715-932C-C5FBB8C69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296" y="1993392"/>
            <a:ext cx="5632704" cy="449948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Предвидя конфликт, поговорите с коллегами, что они наблюдали на смене? Как вел себя пациент? </a:t>
            </a:r>
          </a:p>
          <a:p>
            <a:r>
              <a:rPr lang="ru-RU" sz="2400" dirty="0">
                <a:latin typeface="Georgia" panose="02040502050405020303" pitchFamily="18" charset="0"/>
              </a:rPr>
              <a:t>Если вопрос разногласия с соседями, попробуйте их расселить</a:t>
            </a:r>
          </a:p>
          <a:p>
            <a:r>
              <a:rPr lang="ru-RU" sz="2400" dirty="0">
                <a:latin typeface="Georgia" panose="02040502050405020303" pitchFamily="18" charset="0"/>
              </a:rPr>
              <a:t>Дайте пациенту выговориться, даже если он осуждает медперсонал. Но не присоединяйтесь к обвинению</a:t>
            </a:r>
          </a:p>
          <a:p>
            <a:r>
              <a:rPr lang="ru-RU" sz="2400" dirty="0">
                <a:latin typeface="Georgia" panose="02040502050405020303" pitchFamily="18" charset="0"/>
              </a:rPr>
              <a:t>Расспросите пациента, что его тревожит, найдите время поговорить с ним не менее 10 минут</a:t>
            </a:r>
          </a:p>
        </p:txBody>
      </p:sp>
    </p:spTree>
    <p:extLst>
      <p:ext uri="{BB962C8B-B14F-4D97-AF65-F5344CB8AC3E}">
        <p14:creationId xmlns:p14="http://schemas.microsoft.com/office/powerpoint/2010/main" val="92578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5D0DEF-B35C-4385-954B-87943FC20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6D20F2-8BA8-4E66-956E-572B001B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96" y="267145"/>
            <a:ext cx="8543544" cy="189991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Georgia" panose="02040502050405020303" pitchFamily="18" charset="0"/>
              </a:rPr>
              <a:t>Тревога в пожилом возрасте (декомпенсация характерологических черт такие как тревожность и навязчивость)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237101-1136-413B-ADD5-D90213FD4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96" y="2434201"/>
            <a:ext cx="6641592" cy="3742762"/>
          </a:xfrm>
        </p:spPr>
        <p:txBody>
          <a:bodyPr>
            <a:no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Убедитесь, что у пациента нет продуктивной психиатрической симптоматики</a:t>
            </a:r>
          </a:p>
          <a:p>
            <a:r>
              <a:rPr lang="ru-RU" sz="2400" dirty="0">
                <a:latin typeface="Georgia" panose="02040502050405020303" pitchFamily="18" charset="0"/>
              </a:rPr>
              <a:t>Расспросите пациента о чем он тревожится</a:t>
            </a:r>
          </a:p>
          <a:p>
            <a:r>
              <a:rPr lang="ru-RU" sz="2400" dirty="0">
                <a:latin typeface="Georgia" panose="02040502050405020303" pitchFamily="18" charset="0"/>
              </a:rPr>
              <a:t>Оцените комфорт пациента и уровень боли, даже у невербальных пациентов</a:t>
            </a:r>
          </a:p>
          <a:p>
            <a:r>
              <a:rPr lang="ru-RU" sz="2400" dirty="0">
                <a:latin typeface="Georgia" panose="02040502050405020303" pitchFamily="18" charset="0"/>
              </a:rPr>
              <a:t>У пациентов, которые не могут двигаться, оцените как изменяется мимика и признаки тревоги от времени суток и позы</a:t>
            </a:r>
          </a:p>
          <a:p>
            <a:endParaRPr lang="ru-RU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65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5AC112-87FD-4244-89B0-F91D3EEDFD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06" r="7728" b="-1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B48F8A-9302-461E-A9BD-C8BF70ECB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88" y="1124612"/>
            <a:ext cx="5472245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400" dirty="0">
                <a:latin typeface="Georgia" panose="02040502050405020303" pitchFamily="18" charset="0"/>
              </a:rPr>
              <a:t>Тревожно фобические расстройства </a:t>
            </a:r>
            <a:br>
              <a:rPr lang="ru-RU" sz="3400" dirty="0">
                <a:latin typeface="Georgia" panose="02040502050405020303" pitchFamily="18" charset="0"/>
              </a:rPr>
            </a:br>
            <a:r>
              <a:rPr lang="ru-RU" sz="3400" dirty="0">
                <a:latin typeface="Georgia" panose="02040502050405020303" pitchFamily="18" charset="0"/>
              </a:rPr>
              <a:t>(отдельные ситуации и объекты)</a:t>
            </a:r>
            <a:br>
              <a:rPr lang="ru-RU" sz="3400" dirty="0">
                <a:latin typeface="Georgia" panose="02040502050405020303" pitchFamily="18" charset="0"/>
              </a:rPr>
            </a:br>
            <a:endParaRPr lang="ru-RU" sz="3400" dirty="0">
              <a:latin typeface="Georgia" panose="02040502050405020303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134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E464DB-CB8C-476B-A31B-9C8BF88914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444" b="-2"/>
          <a:stretch/>
        </p:blipFill>
        <p:spPr>
          <a:xfrm>
            <a:off x="4115207" y="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35" name="Freeform: Shape 34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Freeform: Shape 36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96721-5230-442C-A4B9-C9467F03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29" y="625672"/>
            <a:ext cx="4346267" cy="23263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3700" dirty="0">
                <a:latin typeface="Georgia" panose="02040502050405020303" pitchFamily="18" charset="0"/>
              </a:rPr>
              <a:t>Генерализованное тревожное расстройство, панические атаки.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3A38B3-6446-473C-8C31-6B4287634396}"/>
              </a:ext>
            </a:extLst>
          </p:cNvPr>
          <p:cNvSpPr txBox="1"/>
          <p:nvPr/>
        </p:nvSpPr>
        <p:spPr>
          <a:xfrm>
            <a:off x="301310" y="2973316"/>
            <a:ext cx="434626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altLang="ru-RU" sz="2400" dirty="0">
                <a:latin typeface="Georgia" panose="02040502050405020303" pitchFamily="18" charset="0"/>
              </a:rPr>
              <a:t>Человеческий организм обладает способностью реагировать на опасность, Но вопрос о том, какое конкретное событие человек будет воспринимать как угрозу, зависит исключительно от обучения. </a:t>
            </a:r>
          </a:p>
          <a:p>
            <a:r>
              <a:rPr lang="ru-RU" altLang="ru-RU" sz="2400" dirty="0">
                <a:latin typeface="Georgia" panose="02040502050405020303" pitchFamily="18" charset="0"/>
              </a:rPr>
              <a:t>Такое событие становится «условным стимулом».</a:t>
            </a:r>
          </a:p>
        </p:txBody>
      </p:sp>
    </p:spTree>
    <p:extLst>
      <p:ext uri="{BB962C8B-B14F-4D97-AF65-F5344CB8AC3E}">
        <p14:creationId xmlns:p14="http://schemas.microsoft.com/office/powerpoint/2010/main" val="3137061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002BC1-EC00-413E-93A3-C9B5224B9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552" y="705669"/>
            <a:ext cx="9656195" cy="6033192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C6F7951-F6FA-4509-987A-5B073A90C1B9}"/>
              </a:ext>
            </a:extLst>
          </p:cNvPr>
          <p:cNvSpPr txBox="1">
            <a:spLocks/>
          </p:cNvSpPr>
          <p:nvPr/>
        </p:nvSpPr>
        <p:spPr>
          <a:xfrm>
            <a:off x="3485197" y="119139"/>
            <a:ext cx="5221605" cy="586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4800" dirty="0">
                <a:solidFill>
                  <a:srgbClr val="FF0000"/>
                </a:solidFill>
                <a:latin typeface="Georgia" panose="02040502050405020303" pitchFamily="18" charset="0"/>
              </a:rPr>
              <a:t>Панические атаки</a:t>
            </a:r>
            <a:endParaRPr lang="fr-CA" altLang="ru-RU" sz="48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76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F3CF9EBC-0ACC-4071-AF36-76D412F6B3A3}"/>
              </a:ext>
            </a:extLst>
          </p:cNvPr>
          <p:cNvSpPr/>
          <p:nvPr/>
        </p:nvSpPr>
        <p:spPr>
          <a:xfrm>
            <a:off x="4634346" y="101901"/>
            <a:ext cx="2483427" cy="1656174"/>
          </a:xfrm>
          <a:prstGeom prst="roundRect">
            <a:avLst/>
          </a:prstGeom>
          <a:solidFill>
            <a:srgbClr val="66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latin typeface="Georgia" panose="02040502050405020303" pitchFamily="18" charset="0"/>
              </a:rPr>
              <a:t>ИТОГ ПЕРВОЙ ПАНИЧЕСКОЙ АТАКИ:</a:t>
            </a:r>
          </a:p>
          <a:p>
            <a:pPr algn="ctr"/>
            <a:r>
              <a:rPr lang="ru-RU" sz="1200" dirty="0">
                <a:latin typeface="Georgia" panose="02040502050405020303" pitchFamily="18" charset="0"/>
              </a:rPr>
              <a:t>Потеря доверия к надежности своего организма по поводу здоровья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3971F41-36ED-47D6-875A-2EF0ABD5DF2A}"/>
              </a:ext>
            </a:extLst>
          </p:cNvPr>
          <p:cNvSpPr/>
          <p:nvPr/>
        </p:nvSpPr>
        <p:spPr>
          <a:xfrm>
            <a:off x="7935743" y="1044458"/>
            <a:ext cx="2483427" cy="1656173"/>
          </a:xfrm>
          <a:prstGeom prst="roundRect">
            <a:avLst/>
          </a:prstGeom>
          <a:solidFill>
            <a:srgbClr val="FFCC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Georgia" panose="02040502050405020303" pitchFamily="18" charset="0"/>
              </a:rPr>
              <a:t>НАЧИНАЮТСЯ ПЕРЕПРОВЕРКИ СОСТОЯНИЯ ЗДОРОВЬЯ:</a:t>
            </a:r>
          </a:p>
          <a:p>
            <a:pPr algn="ctr"/>
            <a:r>
              <a:rPr lang="ru-RU" sz="1100" dirty="0">
                <a:latin typeface="Georgia" panose="02040502050405020303" pitchFamily="18" charset="0"/>
              </a:rPr>
              <a:t>ЭКГ, МРТ, походы по врачам, появление в сумке вспомогательных препаратов, получение диагноза ВСД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D41B58F-D6E9-4BF1-B0DD-7748E4A9E410}"/>
              </a:ext>
            </a:extLst>
          </p:cNvPr>
          <p:cNvSpPr/>
          <p:nvPr/>
        </p:nvSpPr>
        <p:spPr>
          <a:xfrm>
            <a:off x="8626738" y="3249168"/>
            <a:ext cx="2483427" cy="1656174"/>
          </a:xfrm>
          <a:prstGeom prst="roundRect">
            <a:avLst/>
          </a:prstGeom>
          <a:solidFill>
            <a:srgbClr val="FFCC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Georgia" panose="02040502050405020303" pitchFamily="18" charset="0"/>
              </a:rPr>
              <a:t>ТРЕВОЖНОЕ ОЖИДАНИЕ НОВОЙ ПАНИЧЕСКОЙ АТАКИ:</a:t>
            </a:r>
          </a:p>
          <a:p>
            <a:pPr algn="ctr"/>
            <a:r>
              <a:rPr lang="ru-RU" sz="1100" dirty="0">
                <a:latin typeface="Georgia" panose="02040502050405020303" pitchFamily="18" charset="0"/>
              </a:rPr>
              <a:t>К первичной тревожности и стрессам добавляется страх переживание новой ПА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5015D50E-A614-4CED-9D91-6234EBBE0AAD}"/>
              </a:ext>
            </a:extLst>
          </p:cNvPr>
          <p:cNvSpPr/>
          <p:nvPr/>
        </p:nvSpPr>
        <p:spPr>
          <a:xfrm>
            <a:off x="6305551" y="5197806"/>
            <a:ext cx="2483427" cy="147315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Georgia" panose="02040502050405020303" pitchFamily="18" charset="0"/>
              </a:rPr>
              <a:t>ПОЯВЛЕНИЕ АГОРАФОБИИ:</a:t>
            </a:r>
          </a:p>
          <a:p>
            <a:pPr algn="ctr"/>
            <a:r>
              <a:rPr lang="ru-RU" sz="1100" dirty="0">
                <a:latin typeface="Georgia" panose="02040502050405020303" pitchFamily="18" charset="0"/>
              </a:rPr>
              <a:t>Избегание всех мест, где может случиться ПА или трудно моментально оттуда выбежать или получить помощь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CA4DC33-CF3E-43AD-B9B6-1D8DE124F22D}"/>
              </a:ext>
            </a:extLst>
          </p:cNvPr>
          <p:cNvSpPr/>
          <p:nvPr/>
        </p:nvSpPr>
        <p:spPr>
          <a:xfrm>
            <a:off x="2831521" y="5197806"/>
            <a:ext cx="2483427" cy="1473157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Georgia" panose="02040502050405020303" pitchFamily="18" charset="0"/>
              </a:rPr>
              <a:t>ТРЕВОЖНОЕ СКАНИРОВАНИЕ ОЩУЩЕНИЙ В ТЕЛЕ:</a:t>
            </a:r>
          </a:p>
          <a:p>
            <a:pPr algn="ctr"/>
            <a:r>
              <a:rPr lang="ru-RU" sz="1100" dirty="0">
                <a:latin typeface="Georgia" panose="02040502050405020303" pitchFamily="18" charset="0"/>
              </a:rPr>
              <a:t>В любых телесных изменениях теперь усматриваются симптомы ПА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9AC9AA71-F873-496D-B5A4-EB2C2A64AB4F}"/>
              </a:ext>
            </a:extLst>
          </p:cNvPr>
          <p:cNvSpPr/>
          <p:nvPr/>
        </p:nvSpPr>
        <p:spPr>
          <a:xfrm>
            <a:off x="900586" y="3249168"/>
            <a:ext cx="2483427" cy="1656175"/>
          </a:xfrm>
          <a:prstGeom prst="roundRect">
            <a:avLst/>
          </a:prstGeom>
          <a:solidFill>
            <a:srgbClr val="D3BD8D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Georgia" panose="02040502050405020303" pitchFamily="18" charset="0"/>
              </a:rPr>
              <a:t>ВПЕЧАТЛЕННЫЙ НОВЫМИ МЕРАМИ БЕЗОПАСНОСТИ, МОЗГ УБЕЖДЕН: </a:t>
            </a:r>
          </a:p>
          <a:p>
            <a:pPr algn="ctr"/>
            <a:r>
              <a:rPr lang="ru-RU" sz="1100" dirty="0">
                <a:latin typeface="Georgia" panose="02040502050405020303" pitchFamily="18" charset="0"/>
              </a:rPr>
              <a:t>Теперь он болен, мне нужно беречься, паническая атака может случиться в любой момент!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2C60A5A2-5259-4955-9189-0ACDFAEF10DF}"/>
              </a:ext>
            </a:extLst>
          </p:cNvPr>
          <p:cNvSpPr/>
          <p:nvPr/>
        </p:nvSpPr>
        <p:spPr>
          <a:xfrm>
            <a:off x="1332949" y="1044458"/>
            <a:ext cx="2483427" cy="16561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dirty="0">
                <a:latin typeface="Georgia" panose="02040502050405020303" pitchFamily="18" charset="0"/>
              </a:rPr>
              <a:t>РЕЗУЛЬТАТ ПРИНЯТЫХ МЕР БЕЗОПАСНОСТИ: </a:t>
            </a:r>
          </a:p>
          <a:p>
            <a:pPr algn="ctr"/>
            <a:r>
              <a:rPr lang="ru-RU" sz="1100" dirty="0">
                <a:latin typeface="Georgia" panose="02040502050405020303" pitchFamily="18" charset="0"/>
              </a:rPr>
              <a:t>Подогретая тревожными ожиданиями паническая атака происходит в любой момент</a:t>
            </a:r>
          </a:p>
        </p:txBody>
      </p:sp>
      <p:sp>
        <p:nvSpPr>
          <p:cNvPr id="12" name="Стрелка: изогнутая вниз 11">
            <a:extLst>
              <a:ext uri="{FF2B5EF4-FFF2-40B4-BE49-F238E27FC236}">
                <a16:creationId xmlns:a16="http://schemas.microsoft.com/office/drawing/2014/main" id="{C7FDA4E2-8C31-4BC1-8524-2192877AFABC}"/>
              </a:ext>
            </a:extLst>
          </p:cNvPr>
          <p:cNvSpPr/>
          <p:nvPr/>
        </p:nvSpPr>
        <p:spPr>
          <a:xfrm>
            <a:off x="4425072" y="1891145"/>
            <a:ext cx="3241963" cy="9455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изогнутая вниз 12">
            <a:extLst>
              <a:ext uri="{FF2B5EF4-FFF2-40B4-BE49-F238E27FC236}">
                <a16:creationId xmlns:a16="http://schemas.microsoft.com/office/drawing/2014/main" id="{027B03CB-B871-44AE-BF05-D1A25EDCA412}"/>
              </a:ext>
            </a:extLst>
          </p:cNvPr>
          <p:cNvSpPr/>
          <p:nvPr/>
        </p:nvSpPr>
        <p:spPr>
          <a:xfrm rot="10800000">
            <a:off x="4305301" y="4119163"/>
            <a:ext cx="3241963" cy="945573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D6D65E4-06F6-4F90-9779-22F4B6553E0F}"/>
              </a:ext>
            </a:extLst>
          </p:cNvPr>
          <p:cNvSpPr/>
          <p:nvPr/>
        </p:nvSpPr>
        <p:spPr>
          <a:xfrm>
            <a:off x="4695512" y="2334608"/>
            <a:ext cx="2576669" cy="23413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Порочный круг панической атаки</a:t>
            </a:r>
          </a:p>
        </p:txBody>
      </p:sp>
    </p:spTree>
    <p:extLst>
      <p:ext uri="{BB962C8B-B14F-4D97-AF65-F5344CB8AC3E}">
        <p14:creationId xmlns:p14="http://schemas.microsoft.com/office/powerpoint/2010/main" val="2715242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9265F6-124C-4FBA-B134-36175868A6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63" r="9091" b="102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6D659-2BC4-4C4F-AB93-FBD30A2A768F}"/>
              </a:ext>
            </a:extLst>
          </p:cNvPr>
          <p:cNvSpPr txBox="1"/>
          <p:nvPr/>
        </p:nvSpPr>
        <p:spPr>
          <a:xfrm>
            <a:off x="594804" y="640263"/>
            <a:ext cx="6619811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altLang="ru-RU" sz="4000">
                <a:latin typeface="Georgia" panose="02040502050405020303" pitchFamily="18" charset="0"/>
                <a:ea typeface="+mj-ea"/>
                <a:cs typeface="+mj-cs"/>
              </a:rPr>
              <a:t>Как уменьшить проявление тревоги</a:t>
            </a:r>
            <a:endParaRPr lang="ru-RU" sz="4000"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87016-3AA7-43A3-9F57-F64F55272985}"/>
              </a:ext>
            </a:extLst>
          </p:cNvPr>
          <p:cNvSpPr txBox="1"/>
          <p:nvPr/>
        </p:nvSpPr>
        <p:spPr>
          <a:xfrm>
            <a:off x="594109" y="2121763"/>
            <a:ext cx="6620505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200">
                <a:latin typeface="Georgia" panose="02040502050405020303" pitchFamily="18" charset="0"/>
              </a:rPr>
              <a:t>Сон под тяжелым одеялом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200">
                <a:latin typeface="Georgia" panose="02040502050405020303" pitchFamily="18" charset="0"/>
              </a:rPr>
              <a:t>Пробиотики и здоровая микрофлора кишечника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200">
                <a:latin typeface="Georgia" panose="02040502050405020303" pitchFamily="18" charset="0"/>
              </a:rPr>
              <a:t>Омега-3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200">
                <a:latin typeface="Georgia" panose="02040502050405020303" pitchFamily="18" charset="0"/>
              </a:rPr>
              <a:t>Хотя бы немного спорта и прогулок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200">
                <a:latin typeface="Georgia" panose="02040502050405020303" pitchFamily="18" charset="0"/>
              </a:rPr>
              <a:t>Практика осознанности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200">
                <a:latin typeface="Georgia" panose="02040502050405020303" pitchFamily="18" charset="0"/>
              </a:rPr>
              <a:t>Проговаривание чувств и ощущений вслух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200">
                <a:latin typeface="Georgia" panose="02040502050405020303" pitchFamily="18" charset="0"/>
              </a:rPr>
              <a:t>Использование позы силы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200">
                <a:latin typeface="Georgia" panose="02040502050405020303" pitchFamily="18" charset="0"/>
              </a:rPr>
              <a:t>Переименование тревоги во взволнованность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altLang="ru-RU" sz="2200">
                <a:latin typeface="Georgia" panose="02040502050405020303" pitchFamily="18" charset="0"/>
              </a:rPr>
              <a:t>Трек Marconi Union Weightless</a:t>
            </a:r>
            <a:endParaRPr lang="ru-RU" sz="22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797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E37A8-A937-4C12-BE35-80D92041B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ru-RU" sz="3100" kern="1200" dirty="0">
                <a:solidFill>
                  <a:srgbClr val="FFFFFF"/>
                </a:solidFill>
                <a:latin typeface="Georgia" panose="02040502050405020303" pitchFamily="18" charset="0"/>
              </a:rPr>
              <a:t>Как вести себя при панической атаке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84FC36-3C02-448A-B204-7F5EB43BB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46" r="6195" b="-1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7558EF-4F1D-4B3D-B3D1-5C380090FF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12" r="1" b="1778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8BE38D-6B66-4D2F-8015-30B47E4518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56" r="27882"/>
          <a:stretch/>
        </p:blipFill>
        <p:spPr>
          <a:xfrm>
            <a:off x="8086176" y="355878"/>
            <a:ext cx="3969223" cy="411132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772A35-E426-4971-8CB8-798E2BFA32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9108"/>
          <a:stretch/>
        </p:blipFill>
        <p:spPr>
          <a:xfrm>
            <a:off x="307841" y="4525272"/>
            <a:ext cx="3782262" cy="20109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D80B6D1-C1F8-442B-AC94-BFC379BBC5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380"/>
          <a:stretch/>
        </p:blipFill>
        <p:spPr>
          <a:xfrm>
            <a:off x="4202548" y="309316"/>
            <a:ext cx="3794760" cy="201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4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916707-59ED-4CED-8B09-D8211F8B9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ru-RU" sz="2200">
                <a:latin typeface="Georgia" panose="02040502050405020303" pitchFamily="18" charset="0"/>
              </a:rPr>
              <a:t>Шизофрения</a:t>
            </a:r>
          </a:p>
          <a:p>
            <a:r>
              <a:rPr lang="ru-RU" sz="2200">
                <a:latin typeface="Georgia" panose="02040502050405020303" pitchFamily="18" charset="0"/>
              </a:rPr>
              <a:t>Маниакально – депрессивный психоз</a:t>
            </a:r>
          </a:p>
          <a:p>
            <a:r>
              <a:rPr lang="ru-RU" sz="2200">
                <a:latin typeface="Georgia" panose="02040502050405020303" pitchFamily="18" charset="0"/>
              </a:rPr>
              <a:t>Эпилепсия</a:t>
            </a:r>
          </a:p>
          <a:p>
            <a:r>
              <a:rPr lang="ru-RU" sz="2200">
                <a:latin typeface="Georgia" panose="02040502050405020303" pitchFamily="18" charset="0"/>
              </a:rPr>
              <a:t>Деменция </a:t>
            </a:r>
          </a:p>
          <a:p>
            <a:endParaRPr lang="ru-RU" sz="2200"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AF2839-4409-4F74-A9A8-1010CE467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1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B722B4-303B-427B-ABB7-D67ED9671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7006196" cy="1956841"/>
          </a:xfrm>
        </p:spPr>
        <p:txBody>
          <a:bodyPr anchor="b">
            <a:no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Диагностировано психическое заболевание</a:t>
            </a:r>
            <a:br>
              <a:rPr lang="ru-RU" dirty="0">
                <a:latin typeface="Georgia" panose="02040502050405020303" pitchFamily="18" charset="0"/>
              </a:rPr>
            </a:b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610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47DB1-0EBC-4742-932C-251309F88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4227"/>
          </a:xfrm>
        </p:spPr>
        <p:txBody>
          <a:bodyPr/>
          <a:lstStyle/>
          <a:p>
            <a:r>
              <a:rPr lang="ru-RU" dirty="0">
                <a:latin typeface="Georgia" panose="02040502050405020303" pitchFamily="18" charset="0"/>
              </a:rPr>
              <a:t>Исследование 2017 года Нидерланды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4940E0-6C43-4053-B1F5-88AB2DCB2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28" y="1119352"/>
            <a:ext cx="10515600" cy="553369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u="sng" dirty="0">
                <a:latin typeface="Georgia" panose="02040502050405020303" pitchFamily="18" charset="0"/>
              </a:rPr>
              <a:t>Надлежащая поддержка встревоженных пациентов хосписа: что медсестры «знают», «делают» и «в чем нуждаются»? </a:t>
            </a:r>
          </a:p>
          <a:p>
            <a:pPr marL="0" indent="0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Цель</a:t>
            </a:r>
            <a:r>
              <a:rPr lang="ru-RU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Дать представление о том, что медсестры знают, делают и должны оказывать поддержку тревожным пациентам в хосписах.</a:t>
            </a:r>
          </a:p>
          <a:p>
            <a:pPr marL="0" indent="0" algn="l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Методы</a:t>
            </a:r>
            <a:r>
              <a:rPr lang="ru-RU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Было проведено исследование, состоящее из онлайн-опроса и фокус-групп о том, что медсестры знают, делают и в чем нуждаются. </a:t>
            </a:r>
          </a:p>
          <a:p>
            <a:pPr marL="0" indent="0" algn="l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Результаты</a:t>
            </a:r>
            <a:r>
              <a:rPr lang="ru-RU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. В опросе приняли участие 265 медицинских сестер (79%). Большинство медсестер имели опыт работы более 10 лет; средний возраст был 52 года. 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Большинство (59%) считали, что обладают достаточными знаниями; недостаток знаний отметили (31%), также нехватка времени (50%). 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Выявление тревоги затруднено из-за разнообразия ее выражений. 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Инструменты для идентификации использовали 37%. Вмешательства, как правило, выбирались интуитивно. </a:t>
            </a:r>
          </a:p>
          <a:p>
            <a:pPr marL="0" indent="0" algn="l">
              <a:buNone/>
            </a:pPr>
            <a:r>
              <a:rPr lang="ru-RU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Большая ответственность была возложена на уход за пациентами с приступами паники во время поздних ночных смен, что требовало принятия немедленных решений.</a:t>
            </a:r>
          </a:p>
          <a:p>
            <a:pPr marL="0" indent="0" algn="l">
              <a:buNone/>
            </a:pPr>
            <a:r>
              <a:rPr lang="ru-RU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Заключение</a:t>
            </a:r>
            <a:r>
              <a:rPr lang="ru-RU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Это исследование освещает проблемы медсестер, ухаживающих за тревожными пациентами. Управление тревогой зависит от компетенции и предпочтений отдельной медсестры. Треть медсестер нуждается в дополнительном обучении. По словам медсестер, набор вмешательств должен включать рекомендации по применению инструментов оценки, эффективные стратегии коммуникации и модели принятия решений, а также модели прогнозирования для выбора индивидуальных вмешательств. </a:t>
            </a:r>
          </a:p>
          <a:p>
            <a:pPr marL="0" indent="0">
              <a:buNone/>
            </a:pPr>
            <a:r>
              <a:rPr lang="en-US" dirty="0">
                <a:latin typeface="Georgia" panose="02040502050405020303" pitchFamily="18" charset="0"/>
                <a:hlinkClick r:id="rId2"/>
              </a:rPr>
              <a:t>http://dx.doi.org/10.1136/bmjspcare-2016-001187</a:t>
            </a:r>
            <a:r>
              <a:rPr lang="ru-RU" dirty="0">
                <a:latin typeface="Georgia" panose="0204050205040502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9989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4C405A-C62F-4039-9912-D5EC77E7F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1. Выслушайте своего пациента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2F87DB-958A-455B-B776-16259F86F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ru-RU" sz="2000">
                <a:latin typeface="Georgia" panose="02040502050405020303" pitchFamily="18" charset="0"/>
              </a:rPr>
              <a:t>Когда имеешь дело с тревожными пациентами, самый важный навык, которому нужно научиться, — это слушать. Большинство пациентов просто хотят знать, что вы прислушиваетесь к их опасениям. Люди приходят в их палату целый день, разговаривают с ними и редко замечают что они чувствуют. </a:t>
            </a:r>
          </a:p>
          <a:p>
            <a:r>
              <a:rPr lang="ru-RU" sz="2000">
                <a:latin typeface="Georgia" panose="02040502050405020303" pitchFamily="18" charset="0"/>
              </a:rPr>
              <a:t>Выделите две минуты, желательно в начале смены, чтобы сесть и поговорить с пациентом. Задавайте вопросы о самочувствии, настроении, пожеланиях, удобстве позы, предложите воды или чай</a:t>
            </a:r>
          </a:p>
          <a:p>
            <a:r>
              <a:rPr lang="ru-RU" sz="2000">
                <a:latin typeface="Georgia" panose="02040502050405020303" pitchFamily="18" charset="0"/>
              </a:rPr>
              <a:t>«Могу ли я что-нибудь сделать, чтобы вы чувствовали себя более комфортно?»</a:t>
            </a:r>
          </a:p>
        </p:txBody>
      </p:sp>
      <p:pic>
        <p:nvPicPr>
          <p:cNvPr id="4" name="Рисунок 3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C851F225-F1FF-426F-9EFC-6AD7D82A9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0" r="7685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819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D1C01-6950-473A-8935-EA6DBA5A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174" y="-24885"/>
            <a:ext cx="7457029" cy="1286160"/>
          </a:xfrm>
        </p:spPr>
        <p:txBody>
          <a:bodyPr anchor="b">
            <a:normAutofit/>
          </a:bodyPr>
          <a:lstStyle/>
          <a:p>
            <a:r>
              <a:rPr lang="ru-RU" sz="4100" dirty="0">
                <a:latin typeface="Georgia" panose="02040502050405020303" pitchFamily="18" charset="0"/>
              </a:rPr>
              <a:t>2. Объясните, что и почему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7D8BD9-C36F-4FC8-B804-F14EBFDEC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2369" y="2115117"/>
            <a:ext cx="7249611" cy="3785419"/>
          </a:xfrm>
        </p:spPr>
        <p:txBody>
          <a:bodyPr>
            <a:noAutofit/>
          </a:bodyPr>
          <a:lstStyle/>
          <a:p>
            <a:r>
              <a:rPr lang="ru-RU" sz="1800" dirty="0">
                <a:latin typeface="Georgia" panose="02040502050405020303" pitchFamily="18" charset="0"/>
              </a:rPr>
              <a:t>Большинство людей боятся больницы из-за того, что находятся в незнакомой обстановке и не знают, чего ожидать. Хоспис может казаться еще более угрожающим. Не многие знаю, что будет там происходить. А чаще всего пациенты и родственники имеют понимания что такое паллиативная помощь и имеют завышенные ожидания</a:t>
            </a:r>
          </a:p>
          <a:p>
            <a:r>
              <a:rPr lang="ru-RU" sz="1800" dirty="0">
                <a:latin typeface="Georgia" panose="02040502050405020303" pitchFamily="18" charset="0"/>
              </a:rPr>
              <a:t> Чтобы свести к минимуму тревогу, сообщите пациенту обо всем, что вы делаете, и почему вы это делаете.</a:t>
            </a:r>
          </a:p>
          <a:p>
            <a:r>
              <a:rPr lang="ru-RU" sz="1800" dirty="0">
                <a:latin typeface="Georgia" panose="02040502050405020303" pitchFamily="18" charset="0"/>
              </a:rPr>
              <a:t>Кроме того, прежде чем войти в палату пациента, убедитесь, что вы готовы. Принесите с собой все, что вам понадобится для ухода чтобы не отвлекаться и будьте в состоянии объяснить причину манипуляций и названия лекарств.</a:t>
            </a:r>
          </a:p>
          <a:p>
            <a:r>
              <a:rPr lang="ru-RU" sz="1800" dirty="0">
                <a:latin typeface="Georgia" panose="02040502050405020303" pitchFamily="18" charset="0"/>
              </a:rPr>
              <a:t> Подготовьте своих пациентов к тому, чего ожидать от любых процедур, которые произойдут в этот день или на следующий. Если вы не можете ответить на все их вопросы, найдите для них того, кто сможет.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B50A9-562A-42D9-B9D6-E4A42431D4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1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97E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911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BAA2E9-E48A-4AEE-BB96-1F94A1147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2109" y="2586994"/>
            <a:ext cx="5455920" cy="4270996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Georgia" panose="02040502050405020303" pitchFamily="18" charset="0"/>
              </a:rPr>
              <a:t>Некоторые пациенты смогут сказать вам, что им нужно сделать чтобы стало легче. </a:t>
            </a:r>
          </a:p>
          <a:p>
            <a:r>
              <a:rPr lang="ru-RU" sz="1800" dirty="0">
                <a:latin typeface="Georgia" panose="02040502050405020303" pitchFamily="18" charset="0"/>
              </a:rPr>
              <a:t>Если они не могут вам сказать, помогите им с помощью некоторых техник релаксации. Дайте конкретные указания,  «вдыхайте через нос, а выдыхайте через рот», «прикройте глаза» «сожмите кулаки и пальцы на ногах и потом расслабьте» «нахмурьте и расслабьте лоб»</a:t>
            </a:r>
          </a:p>
          <a:p>
            <a:r>
              <a:rPr lang="ru-RU" sz="1800" dirty="0">
                <a:latin typeface="Georgia" panose="02040502050405020303" pitchFamily="18" charset="0"/>
              </a:rPr>
              <a:t>Попросите членов семьи ненадолго выйти, чтобы дать пациенту отдохнуть. Также подумайте о том, чтобы предложить услуги священника, чашку чая или теплое одеяло.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905F39-7EAA-4838-AD56-D3FFF11EF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91" r="2756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108810-C8AD-46D5-AA6E-B62FAEE6F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6" y="157444"/>
            <a:ext cx="10553437" cy="1619697"/>
          </a:xfrm>
        </p:spPr>
        <p:txBody>
          <a:bodyPr anchor="b">
            <a:noAutofit/>
          </a:bodyPr>
          <a:lstStyle/>
          <a:p>
            <a:r>
              <a:rPr lang="ru-RU" sz="4000" dirty="0">
                <a:latin typeface="Georgia" panose="02040502050405020303" pitchFamily="18" charset="0"/>
              </a:rPr>
              <a:t>3. Не говорите пациенту расслабиться — покажите ему, как это сделать</a:t>
            </a:r>
          </a:p>
        </p:txBody>
      </p:sp>
    </p:spTree>
    <p:extLst>
      <p:ext uri="{BB962C8B-B14F-4D97-AF65-F5344CB8AC3E}">
        <p14:creationId xmlns:p14="http://schemas.microsoft.com/office/powerpoint/2010/main" val="2567243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2B6077-61D8-4C74-9983-A016CF240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032" y="2872899"/>
            <a:ext cx="5116145" cy="332066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Сообщите пациенту и/или членам его семьи, что вы будете проверять их каждый час, чтобы убедиться, что все в порядке. </a:t>
            </a:r>
          </a:p>
          <a:p>
            <a:r>
              <a:rPr lang="ru-RU" sz="2000" dirty="0">
                <a:latin typeface="Georgia" panose="02040502050405020303" pitchFamily="18" charset="0"/>
              </a:rPr>
              <a:t>Объясните план ухода, включая график приема лекарств, изменение положения или подготовку к процедуре в течение дня/ночи. </a:t>
            </a:r>
          </a:p>
          <a:p>
            <a:r>
              <a:rPr lang="ru-RU" sz="2000" dirty="0">
                <a:latin typeface="Georgia" panose="02040502050405020303" pitchFamily="18" charset="0"/>
              </a:rPr>
              <a:t>Представьте медсестер пришедшей смены и младших медсестер заверьте пациента, что он будет в надежных руках.</a:t>
            </a:r>
          </a:p>
        </p:txBody>
      </p:sp>
      <p:pic>
        <p:nvPicPr>
          <p:cNvPr id="15" name="Picture 14" descr="Изображение электромагнитный излучение">
            <a:extLst>
              <a:ext uri="{FF2B5EF4-FFF2-40B4-BE49-F238E27FC236}">
                <a16:creationId xmlns:a16="http://schemas.microsoft.com/office/drawing/2014/main" id="{1E95AB5F-2A76-365C-38DE-2A91184E6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54" r="15844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F0F53-02A2-4F4D-A80B-0FD82546C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032" y="315077"/>
            <a:ext cx="8745016" cy="1348501"/>
          </a:xfrm>
        </p:spPr>
        <p:txBody>
          <a:bodyPr anchor="b">
            <a:normAutofit/>
          </a:bodyPr>
          <a:lstStyle/>
          <a:p>
            <a:r>
              <a:rPr lang="ru-RU" sz="4200" dirty="0">
                <a:latin typeface="Georgia" panose="02040502050405020303" pitchFamily="18" charset="0"/>
              </a:rPr>
              <a:t>4. Делайте проверки каждый час</a:t>
            </a:r>
          </a:p>
        </p:txBody>
      </p:sp>
    </p:spTree>
    <p:extLst>
      <p:ext uri="{BB962C8B-B14F-4D97-AF65-F5344CB8AC3E}">
        <p14:creationId xmlns:p14="http://schemas.microsoft.com/office/powerpoint/2010/main" val="40181600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FC211-FBC8-4FCF-BB97-BE08E2BB3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91" y="3752849"/>
            <a:ext cx="4340900" cy="2452687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Georgia" panose="02040502050405020303" pitchFamily="18" charset="0"/>
              </a:rPr>
              <a:t>5. Используйте простой юмор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BE2AF8-5524-4E9B-831F-27ABDBBF1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74" b="4120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940EDD0-3036-4391-9D42-87C5C1658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3105140"/>
          </a:xfrm>
        </p:spPr>
        <p:txBody>
          <a:bodyPr anchor="ctr">
            <a:normAutofit/>
          </a:bodyPr>
          <a:lstStyle/>
          <a:p>
            <a:r>
              <a:rPr lang="ru-RU" sz="1800" dirty="0">
                <a:latin typeface="Georgia" panose="02040502050405020303" pitchFamily="18" charset="0"/>
              </a:rPr>
              <a:t>Приложите усилия, чтобы поднять настроение. Но старайтесь не делать двусмысленных заявлений. Особенно это касается пожилых людей и людей с деменцией и органическим поражением головного мозга</a:t>
            </a:r>
          </a:p>
          <a:p>
            <a:r>
              <a:rPr lang="ru-RU" sz="1800" dirty="0">
                <a:latin typeface="Georgia" panose="02040502050405020303" pitchFamily="18" charset="0"/>
              </a:rPr>
              <a:t>Спросите пациентов об их жизни — сколько у них детей/внуков, откуда они, как они познакомились со своим супругом и т. д. Это помогает сделать две вещи: во-первых, это дает пациентам возможность сосредоточиться на чем-то помимо своей текущей ситуации и беспокойства; и, во-вторых, им будет комфортнее с вами, что также снизит стресс</a:t>
            </a:r>
          </a:p>
        </p:txBody>
      </p:sp>
    </p:spTree>
    <p:extLst>
      <p:ext uri="{BB962C8B-B14F-4D97-AF65-F5344CB8AC3E}">
        <p14:creationId xmlns:p14="http://schemas.microsoft.com/office/powerpoint/2010/main" val="2820077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9DA35-7F13-4C76-8A5B-61BFCC84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742969" cy="2452687"/>
          </a:xfrm>
        </p:spPr>
        <p:txBody>
          <a:bodyPr anchor="ctr">
            <a:normAutofit/>
          </a:bodyPr>
          <a:lstStyle/>
          <a:p>
            <a:r>
              <a:rPr lang="ru-RU" sz="3600" dirty="0">
                <a:latin typeface="Georgia" panose="02040502050405020303" pitchFamily="18" charset="0"/>
              </a:rPr>
              <a:t>6. Старайтесь отвлекаться и сохранять спокойствие</a:t>
            </a:r>
          </a:p>
        </p:txBody>
      </p:sp>
      <p:pic>
        <p:nvPicPr>
          <p:cNvPr id="12" name="Picture 11" descr="Будильники с ртом">
            <a:extLst>
              <a:ext uri="{FF2B5EF4-FFF2-40B4-BE49-F238E27FC236}">
                <a16:creationId xmlns:a16="http://schemas.microsoft.com/office/drawing/2014/main" id="{B36B7C45-B9C8-D56C-71B0-C4C8DFE2D8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47" b="2909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9557A86-9D92-49E1-93BD-51F6E189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3105140"/>
          </a:xfrm>
        </p:spPr>
        <p:txBody>
          <a:bodyPr anchor="ctr">
            <a:normAutofit/>
          </a:bodyPr>
          <a:lstStyle/>
          <a:p>
            <a:r>
              <a:rPr lang="ru-RU" sz="1800" dirty="0">
                <a:latin typeface="Georgia" panose="02040502050405020303" pitchFamily="18" charset="0"/>
              </a:rPr>
              <a:t>Тревога очень быстро передается между людьми. Даже если вы до этого ничего такого не чувствовали. </a:t>
            </a:r>
          </a:p>
          <a:p>
            <a:r>
              <a:rPr lang="ru-RU" sz="1800" dirty="0">
                <a:latin typeface="Georgia" panose="02040502050405020303" pitchFamily="18" charset="0"/>
              </a:rPr>
              <a:t>Помните- это вас не касается. Вы помощник пациента в процессе успокоения. </a:t>
            </a:r>
          </a:p>
          <a:p>
            <a:r>
              <a:rPr lang="ru-RU" sz="1800" dirty="0">
                <a:latin typeface="Georgia" panose="02040502050405020303" pitchFamily="18" charset="0"/>
              </a:rPr>
              <a:t>Прежде чем вступить в контакт, оцените свое состояние и выражение лица. Особенно при контакте с родственниками</a:t>
            </a:r>
          </a:p>
          <a:p>
            <a:r>
              <a:rPr lang="ru-RU" sz="1800" dirty="0">
                <a:latin typeface="Georgia" panose="02040502050405020303" pitchFamily="18" charset="0"/>
              </a:rPr>
              <a:t>У медсестер тревога и концентрируется чаще всего в зажитых мышцах плечевого пояса и неглубоком дыхании. Чаще уходите к окну и делайте дыхательные упражнения а также упражнения на расслабления мышц  лица</a:t>
            </a:r>
          </a:p>
          <a:p>
            <a:endParaRPr lang="ru-RU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419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9DA35-7F13-4C76-8A5B-61BFCC84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latin typeface="Georgia" panose="02040502050405020303" pitchFamily="18" charset="0"/>
              </a:rPr>
              <a:t>7. Будьте чуткими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57A86-9D92-49E1-93BD-51F6E189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Помните о своих собственных предубеждениях или предположениях. </a:t>
            </a:r>
          </a:p>
          <a:p>
            <a:r>
              <a:rPr lang="ru-RU" sz="2400" dirty="0">
                <a:latin typeface="Georgia" panose="02040502050405020303" pitchFamily="18" charset="0"/>
              </a:rPr>
              <a:t>У всех нас есть сознательные и бессознательные представления о том, как люди должны или не должны вести себя в определенных ситуациях. Но правда в том, что разные люди по разному реагируют на стрессовые ситуации, у них разные приоритеты, верования, убеждения и базовая осведомленность. </a:t>
            </a:r>
          </a:p>
          <a:p>
            <a:r>
              <a:rPr lang="ru-RU" sz="2400" dirty="0">
                <a:latin typeface="Georgia" panose="02040502050405020303" pitchFamily="18" charset="0"/>
              </a:rPr>
              <a:t>Пациенты имеют полное право волноваться — в больнице страшно. Но научиться справляться со стрессом в себе и других — это уникальный навык, который вы будете носить с собой на протяжении всей жизни, а не только на смене.</a:t>
            </a:r>
          </a:p>
        </p:txBody>
      </p:sp>
    </p:spTree>
    <p:extLst>
      <p:ext uri="{BB962C8B-B14F-4D97-AF65-F5344CB8AC3E}">
        <p14:creationId xmlns:p14="http://schemas.microsoft.com/office/powerpoint/2010/main" val="31540347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9DA35-7F13-4C76-8A5B-61BFCC84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637558"/>
          </a:xfrm>
        </p:spPr>
        <p:txBody>
          <a:bodyPr anchor="b">
            <a:normAutofit/>
          </a:bodyPr>
          <a:lstStyle/>
          <a:p>
            <a:r>
              <a:rPr lang="ru-RU" sz="4600" dirty="0">
                <a:latin typeface="Georgia" panose="02040502050405020303" pitchFamily="18" charset="0"/>
              </a:rPr>
              <a:t> 8. Дыхательные упражнения</a:t>
            </a:r>
            <a:br>
              <a:rPr lang="ru-RU" sz="4600" dirty="0">
                <a:latin typeface="Georgia" panose="02040502050405020303" pitchFamily="18" charset="0"/>
              </a:rPr>
            </a:br>
            <a:endParaRPr lang="ru-RU" sz="4600" dirty="0">
              <a:latin typeface="Georgia" panose="02040502050405020303" pitchFamily="18" charset="0"/>
            </a:endParaRP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57A86-9D92-49E1-93BD-51F6E189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ru-RU" sz="1900">
                <a:latin typeface="Georgia" panose="02040502050405020303" pitchFamily="18" charset="0"/>
              </a:rPr>
              <a:t>Контролируемое дыхание — один из самых простых способов, с помощью которых медсестры могут помочь пациентам справиться с тревогой. Глубокое дыхание заставляет разум, сердце и тело замедляться, противодействуя побочным эффектам стресса.</a:t>
            </a:r>
          </a:p>
          <a:p>
            <a:endParaRPr lang="ru-RU" sz="1900">
              <a:latin typeface="Georgia" panose="02040502050405020303" pitchFamily="18" charset="0"/>
            </a:endParaRPr>
          </a:p>
          <a:p>
            <a:r>
              <a:rPr lang="ru-RU" sz="1900">
                <a:latin typeface="Georgia" panose="02040502050405020303" pitchFamily="18" charset="0"/>
              </a:rPr>
              <a:t>Диафрагмальное дыхание, также известное как брюшное дыхание, глубокое дыхание или дыхание животом, заставляет пациентов вдыхать, чтобы расширить живот, а не грудную клетку. Это заставляет диафрагму задействоваться и обеспечивает наполнение легких воздухом, максимизируя потребление кислорода и помогая создать чувство спокойствия.</a:t>
            </a:r>
          </a:p>
          <a:p>
            <a:endParaRPr lang="ru-RU" sz="190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FEDED4-3ECB-4B79-8468-6FBA4928B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31" r="17054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301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9DA35-7F13-4C76-8A5B-61BFCC84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ru-RU" sz="4200" i="0">
                <a:effectLst/>
                <a:latin typeface="Georgia" panose="02040502050405020303" pitchFamily="18" charset="0"/>
              </a:rPr>
              <a:t>9. Управляемые образы</a:t>
            </a:r>
            <a:br>
              <a:rPr lang="ru-RU" sz="4200" i="0">
                <a:effectLst/>
                <a:latin typeface="Georgia" panose="02040502050405020303" pitchFamily="18" charset="0"/>
              </a:rPr>
            </a:br>
            <a:endParaRPr lang="ru-RU" sz="4200">
              <a:latin typeface="Georgia" panose="02040502050405020303" pitchFamily="18" charset="0"/>
            </a:endParaRPr>
          </a:p>
        </p:txBody>
      </p:sp>
      <p:pic>
        <p:nvPicPr>
          <p:cNvPr id="6" name="Рисунок 5" descr="Изображение выглядит как дерево, внешний, растение, путь&#10;&#10;Автоматически созданное описание">
            <a:extLst>
              <a:ext uri="{FF2B5EF4-FFF2-40B4-BE49-F238E27FC236}">
                <a16:creationId xmlns:a16="http://schemas.microsoft.com/office/drawing/2014/main" id="{8961F739-422A-4198-893D-9DFFEAE26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35" r="441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57A86-9D92-49E1-93BD-51F6E189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441448"/>
            <a:ext cx="6251110" cy="4416552"/>
          </a:xfrm>
        </p:spPr>
        <p:txBody>
          <a:bodyPr>
            <a:normAutofit/>
          </a:bodyPr>
          <a:lstStyle/>
          <a:p>
            <a:r>
              <a:rPr lang="ru-RU" sz="2000" b="0" i="0" dirty="0">
                <a:effectLst/>
                <a:latin typeface="Georgia" panose="02040502050405020303" pitchFamily="18" charset="0"/>
              </a:rPr>
              <a:t>Эффекты от этой техники аналогичны дыхательным упражнениям.  </a:t>
            </a:r>
          </a:p>
          <a:p>
            <a:r>
              <a:rPr lang="ru-RU" sz="2000" b="0" i="0" dirty="0">
                <a:effectLst/>
                <a:latin typeface="Georgia" panose="02040502050405020303" pitchFamily="18" charset="0"/>
              </a:rPr>
              <a:t>Управляемые образы основаны на понятии связи между разумом и телом, когда умственная концентрация облегчает физические симптомы беспокойства, снижает кровяное давление, частоту дыхания и сердцебиения.</a:t>
            </a:r>
          </a:p>
          <a:p>
            <a:r>
              <a:rPr lang="ru-RU" sz="2000" b="0" i="0" dirty="0">
                <a:effectLst/>
                <a:latin typeface="Georgia" panose="02040502050405020303" pitchFamily="18" charset="0"/>
              </a:rPr>
              <a:t>Попросите пациента вспомнить самое приятное место  - пляж, лес, дача, сад, горы</a:t>
            </a:r>
          </a:p>
          <a:p>
            <a:r>
              <a:rPr lang="ru-RU" sz="2000" dirty="0">
                <a:latin typeface="Georgia" panose="02040502050405020303" pitchFamily="18" charset="0"/>
              </a:rPr>
              <a:t>Помогите пациенту почувствовать картинку и опишите ее для него, особенно физические ощущения и расслабиться</a:t>
            </a:r>
            <a:endParaRPr lang="ru-RU" sz="2000" b="0" i="0" dirty="0">
              <a:effectLst/>
              <a:latin typeface="Georgia" panose="02040502050405020303" pitchFamily="18" charset="0"/>
            </a:endParaRPr>
          </a:p>
          <a:p>
            <a:endParaRPr lang="ru-RU" sz="20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064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9DA35-7F13-4C76-8A5B-61BFCC844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20" y="941467"/>
            <a:ext cx="5087153" cy="1068459"/>
          </a:xfrm>
        </p:spPr>
        <p:txBody>
          <a:bodyPr anchor="b">
            <a:normAutofit/>
          </a:bodyPr>
          <a:lstStyle/>
          <a:p>
            <a:r>
              <a:rPr lang="ru-RU" sz="3400" dirty="0">
                <a:latin typeface="Georgia" panose="02040502050405020303" pitchFamily="18" charset="0"/>
              </a:rPr>
              <a:t>10</a:t>
            </a:r>
            <a:r>
              <a:rPr lang="ru-RU" sz="3400" i="0" dirty="0">
                <a:effectLst/>
                <a:latin typeface="Georgia" panose="02040502050405020303" pitchFamily="18" charset="0"/>
              </a:rPr>
              <a:t>. Успокаивающая музыка</a:t>
            </a:r>
            <a:endParaRPr lang="ru-RU" sz="3400" dirty="0">
              <a:latin typeface="Georgia" panose="02040502050405020303" pitchFamily="18" charset="0"/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557A86-9D92-49E1-93BD-51F6E1894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09771"/>
            <a:ext cx="5454869" cy="332066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Georgia" panose="02040502050405020303" pitchFamily="18" charset="0"/>
              </a:rPr>
              <a:t>Многочисленные исследования показывают что </a:t>
            </a:r>
            <a:r>
              <a:rPr lang="ru-RU" sz="2000" b="0" i="0" dirty="0">
                <a:effectLst/>
                <a:latin typeface="Georgia" panose="02040502050405020303" pitchFamily="18" charset="0"/>
              </a:rPr>
              <a:t>что прослушивание музыки в течение 15 минут значительно снижает тревожность пациентов. </a:t>
            </a:r>
          </a:p>
          <a:p>
            <a:r>
              <a:rPr lang="ru-RU" sz="2000" b="0" i="0" dirty="0">
                <a:effectLst/>
                <a:latin typeface="Georgia" panose="02040502050405020303" pitchFamily="18" charset="0"/>
              </a:rPr>
              <a:t>Музыка должна быть негромкой, но и не ели различимой на слух. Не мешать пациентам, которые отдыха</a:t>
            </a:r>
            <a:r>
              <a:rPr lang="ru-RU" sz="2000" dirty="0">
                <a:latin typeface="Georgia" panose="02040502050405020303" pitchFamily="18" charset="0"/>
              </a:rPr>
              <a:t>ют. </a:t>
            </a:r>
          </a:p>
          <a:p>
            <a:r>
              <a:rPr lang="ru-RU" sz="2000" b="0" i="0" dirty="0">
                <a:effectLst/>
                <a:latin typeface="Georgia" panose="02040502050405020303" pitchFamily="18" charset="0"/>
              </a:rPr>
              <a:t>Возможно в каждой палате она будет своя. Можно </a:t>
            </a:r>
            <a:r>
              <a:rPr lang="ru-RU" sz="2000" dirty="0">
                <a:latin typeface="Georgia" panose="02040502050405020303" pitchFamily="18" charset="0"/>
              </a:rPr>
              <a:t>включить радио  (релакс </a:t>
            </a:r>
            <a:r>
              <a:rPr lang="ru-RU" sz="2000" dirty="0" err="1">
                <a:latin typeface="Georgia" panose="02040502050405020303" pitchFamily="18" charset="0"/>
              </a:rPr>
              <a:t>фм</a:t>
            </a:r>
            <a:r>
              <a:rPr lang="ru-RU" sz="2000" dirty="0">
                <a:latin typeface="Georgia" panose="02040502050405020303" pitchFamily="18" charset="0"/>
              </a:rPr>
              <a:t>) </a:t>
            </a:r>
            <a:endParaRPr lang="ru-RU" sz="2000" b="0" i="0" dirty="0">
              <a:effectLst/>
              <a:latin typeface="Georgia" panose="02040502050405020303" pitchFamily="18" charset="0"/>
            </a:endParaRPr>
          </a:p>
          <a:p>
            <a:endParaRPr lang="ru-RU" sz="20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ABA7B9-ECED-49AE-B71E-1B500ABD2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24" r="3165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8858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325A3-0E74-482D-B24C-14F268C2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2625"/>
          </a:xfrm>
        </p:spPr>
        <p:txBody>
          <a:bodyPr>
            <a:normAutofit fontScale="90000"/>
          </a:bodyPr>
          <a:lstStyle/>
          <a:p>
            <a:r>
              <a:rPr lang="ru-RU">
                <a:latin typeface="Georgia" panose="02040502050405020303" pitchFamily="18" charset="0"/>
              </a:rPr>
              <a:t>Тревога, тревожность и страх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D784F3-D741-443E-9965-CDB802A46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60945"/>
            <a:ext cx="10515600" cy="2266123"/>
          </a:xfrm>
        </p:spPr>
        <p:txBody>
          <a:bodyPr>
            <a:normAutofit fontScale="92500" lnSpcReduction="20000"/>
          </a:bodyPr>
          <a:lstStyle/>
          <a:p>
            <a:r>
              <a:rPr lang="ru-RU" sz="2400" b="1" dirty="0">
                <a:latin typeface="Georgia" panose="02040502050405020303" pitchFamily="18" charset="0"/>
              </a:rPr>
              <a:t>Эмоция</a:t>
            </a:r>
            <a:r>
              <a:rPr lang="ru-RU" sz="2400" dirty="0">
                <a:latin typeface="Georgia" panose="02040502050405020303" pitchFamily="18" charset="0"/>
              </a:rPr>
              <a:t> — психический процесс, отражающий субъективное оценочное отношение к существующим или возможным ситуациям и объективному миру.</a:t>
            </a:r>
          </a:p>
          <a:p>
            <a:pPr marL="0" indent="0">
              <a:buNone/>
            </a:pPr>
            <a:endParaRPr lang="ru-RU" sz="2400" dirty="0">
              <a:latin typeface="Georgia" panose="02040502050405020303" pitchFamily="18" charset="0"/>
            </a:endParaRPr>
          </a:p>
          <a:p>
            <a:r>
              <a:rPr lang="ru-RU" sz="2400" b="1" dirty="0">
                <a:latin typeface="Georgia" panose="02040502050405020303" pitchFamily="18" charset="0"/>
              </a:rPr>
              <a:t>Эмоциональное состояние </a:t>
            </a:r>
            <a:r>
              <a:rPr lang="ru-RU" sz="2400" dirty="0">
                <a:latin typeface="Georgia" panose="02040502050405020303" pitchFamily="18" charset="0"/>
              </a:rPr>
              <a:t>– это коктейль из физиологического возбуждения, психологической оценки, а также субъективных переживаний. Каждый из этих компонентов основан на опыте человека, воспитании, а также культуре.</a:t>
            </a:r>
          </a:p>
          <a:p>
            <a:endParaRPr lang="ru-RU" sz="2400" dirty="0"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5B29F-CF57-41FF-9F91-5F5DCC162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8" b="38713"/>
          <a:stretch/>
        </p:blipFill>
        <p:spPr>
          <a:xfrm>
            <a:off x="381000" y="251791"/>
            <a:ext cx="11430000" cy="409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950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71409EB-0516-4771-9501-F29CCCFFF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4100">
                <a:latin typeface="Georgia" panose="02040502050405020303" pitchFamily="18" charset="0"/>
              </a:rPr>
              <a:t>Тревога, тревожность и страх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FF322-70C5-468C-B06C-05B4EF8E4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</a:pPr>
            <a:r>
              <a:rPr lang="ru-RU" sz="14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Страх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это самая сильная и самая опасная эмоция из всех. Причинами страха могут быть события, условия или ситуации, сигнализирующие об опасности. Эта эмоция оказывает огромное влияние на сознание и поведение человека. Страх переживается как предчувствие беды, ощущение неуверенности в своей защищенности. Со страхом связано чувство опасности и надвигающегося несчастья, поскольку человеку кажется, что его жизни что-то угрожает</a:t>
            </a:r>
          </a:p>
          <a:p>
            <a:pPr>
              <a:spcAft>
                <a:spcPts val="800"/>
              </a:spcAft>
            </a:pPr>
            <a:r>
              <a:rPr lang="ru-RU" sz="14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Тревога АДАПТИВНАЯ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возникающая как ответ на неопределенную или угрожающую ситуацию, а также на дефицит информации, является нормальной приспособительной реакцией, мобилизующий организм на случай возникновения реальной угрозы или трудной ситуации</a:t>
            </a:r>
          </a:p>
          <a:p>
            <a:pPr>
              <a:spcAft>
                <a:spcPts val="800"/>
              </a:spcAft>
            </a:pPr>
            <a:r>
              <a:rPr lang="ru-RU" sz="1400" b="1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Тревога ПАТОЛОГИЧЕСКАЯ</a:t>
            </a:r>
            <a:r>
              <a:rPr lang="ru-RU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если интенсивность тревоги чрезмерна по отношению к вызвавшей ее ситуации или она вообще не обусловлена внешними факторами</a:t>
            </a:r>
          </a:p>
          <a:p>
            <a:endParaRPr lang="ru-RU" sz="14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DCD1AB-7D83-4224-AA43-EB02FD168E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38" r="18275" b="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86D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852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D1556-9F7D-4443-A4D6-2B7BF72C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100">
                <a:latin typeface="Georgia" panose="02040502050405020303" pitchFamily="18" charset="0"/>
              </a:rPr>
              <a:t>Как мы замечаем тревогу у пациента?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937870-8EBE-475F-8981-C2D1E56D3DEF}"/>
              </a:ext>
            </a:extLst>
          </p:cNvPr>
          <p:cNvSpPr txBox="1"/>
          <p:nvPr/>
        </p:nvSpPr>
        <p:spPr>
          <a:xfrm>
            <a:off x="4965430" y="2128370"/>
            <a:ext cx="7041039" cy="47296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b="1" dirty="0">
                <a:latin typeface="Georgia" panose="02040502050405020303" pitchFamily="18" charset="0"/>
              </a:rPr>
              <a:t>Вегетативные (соматические) признаки: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головокружение;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учащенное сердцебиение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дрожание рук и ног;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«медвежья» болезнь;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потливость;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спазмы мышц – обычно в воротниковой зоне;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общая слабость;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боли в области сердца;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неприятный запах  изо рта;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бросание в жар или холод;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ком в горле, сухость во рту;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повышение давления и температуры;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dirty="0">
                <a:latin typeface="Georgia" panose="02040502050405020303" pitchFamily="18" charset="0"/>
              </a:rPr>
              <a:t>нехватка воздуха.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CBD9067-E798-4DD2-8D05-4CCA8C0B07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22" r="31758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25B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775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D1556-9F7D-4443-A4D6-2B7BF72C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100">
                <a:latin typeface="Georgia" panose="02040502050405020303" pitchFamily="18" charset="0"/>
              </a:rPr>
              <a:t>Как мы замечаем тревогу у пациента?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B6D13E-A3B0-4F5F-BBA7-C360812CD0B4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b="1">
                <a:latin typeface="Georgia" panose="02040502050405020303" pitchFamily="18" charset="0"/>
              </a:rPr>
              <a:t>Психические  симптомы: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подавленное настроение;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озабоченность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страх смерти;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рассеянность;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возбудимость или подавленность;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ипохондрия;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бессонница;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быстрая утомляемость;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чувство разбитости;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>
                <a:latin typeface="Georgia" panose="02040502050405020303" pitchFamily="18" charset="0"/>
              </a:rPr>
              <a:t>эмоциональное напряжение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2000">
              <a:latin typeface="Georgia" panose="02040502050405020303" pitchFamily="18" charset="0"/>
            </a:endParaRPr>
          </a:p>
        </p:txBody>
      </p:sp>
      <p:pic>
        <p:nvPicPr>
          <p:cNvPr id="5" name="Рисунок 4" descr="Изображение выглядит как человек, полосатый, внутренний, рука&#10;&#10;Автоматически созданное описание">
            <a:extLst>
              <a:ext uri="{FF2B5EF4-FFF2-40B4-BE49-F238E27FC236}">
                <a16:creationId xmlns:a16="http://schemas.microsoft.com/office/drawing/2014/main" id="{DEB4E1A7-44F1-4F84-9FC5-4192D71B3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60" r="25359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6093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99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D1556-9F7D-4443-A4D6-2B7BF72C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4100">
                <a:latin typeface="Georgia" panose="02040502050405020303" pitchFamily="18" charset="0"/>
              </a:rPr>
              <a:t>Как мы замечаем тревогу у пациента?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B0E92-8A6B-4DB5-92BA-D921081D8156}"/>
              </a:ext>
            </a:extLst>
          </p:cNvPr>
          <p:cNvSpPr txBox="1"/>
          <p:nvPr/>
        </p:nvSpPr>
        <p:spPr>
          <a:xfrm>
            <a:off x="4965431" y="2438400"/>
            <a:ext cx="6988030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b="1" dirty="0">
                <a:latin typeface="Georgia" panose="02040502050405020303" pitchFamily="18" charset="0"/>
              </a:rPr>
              <a:t>Поведенческие симптомы: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Переименование (я постоянно просыпаюсь по ночам, я раздражен, я в напряжении, у меня слабость, мне грустно)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Не способность осознать и выделить тревогу как эмоцию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Многословность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dirty="0">
                <a:latin typeface="Georgia" panose="02040502050405020303" pitchFamily="18" charset="0"/>
              </a:rPr>
              <a:t>Скрытая враждебность и сарказм, ирония, особенно характерна для высокопоставленных и обеспеченных пациентов которые стремятся «сохранить лицо» опасаясь выглядеть слабыми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E5AABA-30DD-461D-991C-25A0FAFE0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48" r="30533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D8D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317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15">
            <a:extLst>
              <a:ext uri="{FF2B5EF4-FFF2-40B4-BE49-F238E27FC236}">
                <a16:creationId xmlns:a16="http://schemas.microsoft.com/office/drawing/2014/main" id="{FC28F7DD-F554-475B-B51F-6AEB010B1103}"/>
              </a:ext>
            </a:extLst>
          </p:cNvPr>
          <p:cNvSpPr/>
          <p:nvPr/>
        </p:nvSpPr>
        <p:spPr>
          <a:xfrm>
            <a:off x="4013543" y="1773362"/>
            <a:ext cx="3527310" cy="3246783"/>
          </a:xfrm>
          <a:prstGeom prst="ellipse">
            <a:avLst/>
          </a:prstGeom>
          <a:solidFill>
            <a:srgbClr val="EC8AEE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D1556-9F7D-4443-A4D6-2B7BF72C5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899" y="2483702"/>
            <a:ext cx="2974598" cy="182610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Почему тревожится пациент?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3D5D2F8-DA82-4BDA-8763-B6FE9411A8A8}"/>
              </a:ext>
            </a:extLst>
          </p:cNvPr>
          <p:cNvSpPr/>
          <p:nvPr/>
        </p:nvSpPr>
        <p:spPr>
          <a:xfrm>
            <a:off x="499851" y="1119931"/>
            <a:ext cx="2822713" cy="1195209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  <a:latin typeface="Georgia" panose="02040502050405020303" pitchFamily="18" charset="0"/>
              </a:rPr>
              <a:t>Есть объективная причина, случай, известие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97AECA1D-7F85-4931-8986-51BE968215F9}"/>
              </a:ext>
            </a:extLst>
          </p:cNvPr>
          <p:cNvSpPr/>
          <p:nvPr/>
        </p:nvSpPr>
        <p:spPr>
          <a:xfrm>
            <a:off x="4313994" y="115311"/>
            <a:ext cx="2974598" cy="1235077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Georgia" panose="02040502050405020303" pitchFamily="18" charset="0"/>
              </a:rPr>
              <a:t>Есть тягостные симптомы, удушье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8ED40EE-66D3-483C-A3BC-F518BD2F74EB}"/>
              </a:ext>
            </a:extLst>
          </p:cNvPr>
          <p:cNvSpPr/>
          <p:nvPr/>
        </p:nvSpPr>
        <p:spPr>
          <a:xfrm>
            <a:off x="499850" y="3287070"/>
            <a:ext cx="2714415" cy="112769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Есть конфликт с медперсоналом, соседями здесь и сейчас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ED77D4B-E090-43C0-B4ED-178231800805}"/>
              </a:ext>
            </a:extLst>
          </p:cNvPr>
          <p:cNvSpPr/>
          <p:nvPr/>
        </p:nvSpPr>
        <p:spPr>
          <a:xfrm>
            <a:off x="8231833" y="3287070"/>
            <a:ext cx="2974598" cy="11984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Тревожно фобические расстройства (отдельные ситуации и объекты)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C69E5B59-038F-46BE-83F3-5825DEFA7996}"/>
              </a:ext>
            </a:extLst>
          </p:cNvPr>
          <p:cNvSpPr/>
          <p:nvPr/>
        </p:nvSpPr>
        <p:spPr>
          <a:xfrm>
            <a:off x="2318847" y="5084638"/>
            <a:ext cx="3206612" cy="166296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Тревога в пожилом возрасте (декомпенсация характерологических черт такие как тревожность и навязчивость)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386E0387-6A58-4FF0-BEEE-BB6C014082F5}"/>
              </a:ext>
            </a:extLst>
          </p:cNvPr>
          <p:cNvSpPr/>
          <p:nvPr/>
        </p:nvSpPr>
        <p:spPr>
          <a:xfrm>
            <a:off x="8231833" y="1116650"/>
            <a:ext cx="2714415" cy="119849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Диагностировано психическое заболевание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09387-D302-4A4E-AFA1-1529C566AB85}"/>
              </a:ext>
            </a:extLst>
          </p:cNvPr>
          <p:cNvSpPr/>
          <p:nvPr/>
        </p:nvSpPr>
        <p:spPr>
          <a:xfrm>
            <a:off x="6279457" y="5084637"/>
            <a:ext cx="3283225" cy="16629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Georgia" panose="02040502050405020303" pitchFamily="18" charset="0"/>
              </a:rPr>
              <a:t>Генерализованное тревожное расстройство, панические атаки. Неспособность переносить неопределенность</a:t>
            </a:r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EE1FA19F-0C86-4DB7-92D3-3B6977829F53}"/>
              </a:ext>
            </a:extLst>
          </p:cNvPr>
          <p:cNvSpPr/>
          <p:nvPr/>
        </p:nvSpPr>
        <p:spPr>
          <a:xfrm rot="1375678">
            <a:off x="7575652" y="3640828"/>
            <a:ext cx="662162" cy="367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97B38418-ACF4-4CE7-828F-45F6EA7D5D72}"/>
              </a:ext>
            </a:extLst>
          </p:cNvPr>
          <p:cNvSpPr/>
          <p:nvPr/>
        </p:nvSpPr>
        <p:spPr>
          <a:xfrm rot="3244885">
            <a:off x="7065899" y="4629577"/>
            <a:ext cx="582730" cy="367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DB5A84C-4AFF-49C8-82E0-7E01A0516195}"/>
              </a:ext>
            </a:extLst>
          </p:cNvPr>
          <p:cNvSpPr/>
          <p:nvPr/>
        </p:nvSpPr>
        <p:spPr>
          <a:xfrm rot="7862224">
            <a:off x="3905768" y="4609858"/>
            <a:ext cx="582730" cy="367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id="{572473E7-8C71-4C87-87FD-19617619D144}"/>
              </a:ext>
            </a:extLst>
          </p:cNvPr>
          <p:cNvSpPr/>
          <p:nvPr/>
        </p:nvSpPr>
        <p:spPr>
          <a:xfrm rot="9743297">
            <a:off x="3374813" y="3605912"/>
            <a:ext cx="582730" cy="367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09195517-5362-49A8-A689-98CAE7059E48}"/>
              </a:ext>
            </a:extLst>
          </p:cNvPr>
          <p:cNvSpPr/>
          <p:nvPr/>
        </p:nvSpPr>
        <p:spPr>
          <a:xfrm rot="12528053">
            <a:off x="3640879" y="2095191"/>
            <a:ext cx="582730" cy="367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7CD2ABD1-83E6-400C-A5A3-CDF9B46917EA}"/>
              </a:ext>
            </a:extLst>
          </p:cNvPr>
          <p:cNvSpPr/>
          <p:nvPr/>
        </p:nvSpPr>
        <p:spPr>
          <a:xfrm rot="19160791">
            <a:off x="7317977" y="2122301"/>
            <a:ext cx="582730" cy="367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: вправо 22">
            <a:extLst>
              <a:ext uri="{FF2B5EF4-FFF2-40B4-BE49-F238E27FC236}">
                <a16:creationId xmlns:a16="http://schemas.microsoft.com/office/drawing/2014/main" id="{CC083DF2-DE3F-4B2A-9B2D-CD5D5C587B69}"/>
              </a:ext>
            </a:extLst>
          </p:cNvPr>
          <p:cNvSpPr/>
          <p:nvPr/>
        </p:nvSpPr>
        <p:spPr>
          <a:xfrm rot="16200000">
            <a:off x="5675793" y="1378058"/>
            <a:ext cx="250999" cy="367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36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637722-6BDD-4BB7-880A-B092983D0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9C6E8-77D6-4FD9-A31F-24CBC2829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880" y="746689"/>
            <a:ext cx="6672071" cy="1006475"/>
          </a:xfrm>
        </p:spPr>
        <p:txBody>
          <a:bodyPr>
            <a:normAutofit/>
          </a:bodyPr>
          <a:lstStyle/>
          <a:p>
            <a:r>
              <a:rPr lang="ru-RU" sz="3100" dirty="0">
                <a:latin typeface="Georgia" panose="02040502050405020303" pitchFamily="18" charset="0"/>
              </a:rPr>
              <a:t>Есть тягостные симптомы, удушье</a:t>
            </a:r>
            <a:br>
              <a:rPr lang="ru-RU" sz="3100" dirty="0">
                <a:latin typeface="Georgia" panose="02040502050405020303" pitchFamily="18" charset="0"/>
              </a:rPr>
            </a:br>
            <a:endParaRPr lang="ru-RU" sz="3100" dirty="0"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160377-36D4-4D2B-99EB-3A59A83F3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784" y="2434201"/>
            <a:ext cx="5486400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Georgia" panose="02040502050405020303" pitchFamily="18" charset="0"/>
              </a:rPr>
              <a:t>Человек больше всего боится страданий, боли и смерти. Любые тягостные симптомы бросают эмоции человека в пучину неконтролируемых переживаний</a:t>
            </a:r>
          </a:p>
          <a:p>
            <a:pPr marL="0" indent="0">
              <a:buNone/>
            </a:pPr>
            <a:endParaRPr lang="ru-RU" sz="1800" dirty="0">
              <a:latin typeface="Georgia" panose="02040502050405020303" pitchFamily="18" charset="0"/>
            </a:endParaRPr>
          </a:p>
          <a:p>
            <a:pPr>
              <a:buFontTx/>
              <a:buChar char="-"/>
            </a:pPr>
            <a:r>
              <a:rPr lang="ru-RU" sz="1800" dirty="0">
                <a:latin typeface="Georgia" panose="02040502050405020303" pitchFamily="18" charset="0"/>
              </a:rPr>
              <a:t>Сообщите врачу об удушье, для назначения препаратов</a:t>
            </a:r>
          </a:p>
          <a:p>
            <a:pPr>
              <a:buFontTx/>
              <a:buChar char="-"/>
            </a:pPr>
            <a:r>
              <a:rPr lang="ru-RU" sz="1800" dirty="0">
                <a:latin typeface="Georgia" panose="02040502050405020303" pitchFamily="18" charset="0"/>
              </a:rPr>
              <a:t>Определите физические проблемы пациента</a:t>
            </a:r>
          </a:p>
          <a:p>
            <a:pPr>
              <a:buFontTx/>
              <a:buChar char="-"/>
            </a:pPr>
            <a:r>
              <a:rPr lang="ru-RU" sz="1800" dirty="0">
                <a:latin typeface="Georgia" panose="02040502050405020303" pitchFamily="18" charset="0"/>
              </a:rPr>
              <a:t>Останьтесь с пациентом, попросите его дышать медленнее, дышите вместе с ним</a:t>
            </a:r>
          </a:p>
          <a:p>
            <a:pPr>
              <a:buFontTx/>
              <a:buChar char="-"/>
            </a:pPr>
            <a:r>
              <a:rPr lang="ru-RU" sz="1800" dirty="0">
                <a:latin typeface="Georgia" panose="02040502050405020303" pitchFamily="18" charset="0"/>
              </a:rPr>
              <a:t>Примените кислородный концентратор</a:t>
            </a:r>
          </a:p>
        </p:txBody>
      </p:sp>
    </p:spTree>
    <p:extLst>
      <p:ext uri="{BB962C8B-B14F-4D97-AF65-F5344CB8AC3E}">
        <p14:creationId xmlns:p14="http://schemas.microsoft.com/office/powerpoint/2010/main" val="16861382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2065</Words>
  <Application>Microsoft Office PowerPoint</Application>
  <PresentationFormat>Широкоэкранный</PresentationFormat>
  <Paragraphs>165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Georgia</vt:lpstr>
      <vt:lpstr>Univers Condensed</vt:lpstr>
      <vt:lpstr>Тема Office</vt:lpstr>
      <vt:lpstr>Как общаться с тревожным пациентом</vt:lpstr>
      <vt:lpstr>Исследование 2017 года Нидерланды</vt:lpstr>
      <vt:lpstr>Тревога, тревожность и страх</vt:lpstr>
      <vt:lpstr>Тревога, тревожность и страх</vt:lpstr>
      <vt:lpstr>Как мы замечаем тревогу у пациента?</vt:lpstr>
      <vt:lpstr>Как мы замечаем тревогу у пациента?</vt:lpstr>
      <vt:lpstr>Как мы замечаем тревогу у пациента?</vt:lpstr>
      <vt:lpstr>Почему тревожится пациент?</vt:lpstr>
      <vt:lpstr>Есть тягостные симптомы, удушье </vt:lpstr>
      <vt:lpstr>Есть объективная причина, случай, известие </vt:lpstr>
      <vt:lpstr>Есть конфликт с медперсоналом, соседями здесь и сейчас </vt:lpstr>
      <vt:lpstr>Тревога в пожилом возрасте (декомпенсация характерологических черт такие как тревожность и навязчивость)</vt:lpstr>
      <vt:lpstr>Тревожно фобические расстройства  (отдельные ситуации и объекты) </vt:lpstr>
      <vt:lpstr>Генерализованное тревожное расстройство, панические атаки. </vt:lpstr>
      <vt:lpstr>Презентация PowerPoint</vt:lpstr>
      <vt:lpstr>Презентация PowerPoint</vt:lpstr>
      <vt:lpstr>Презентация PowerPoint</vt:lpstr>
      <vt:lpstr>Как вести себя при панической атаке</vt:lpstr>
      <vt:lpstr>Диагностировано психическое заболевание </vt:lpstr>
      <vt:lpstr>1. Выслушайте своего пациента</vt:lpstr>
      <vt:lpstr>2. Объясните, что и почему</vt:lpstr>
      <vt:lpstr>3. Не говорите пациенту расслабиться — покажите ему, как это сделать</vt:lpstr>
      <vt:lpstr>4. Делайте проверки каждый час</vt:lpstr>
      <vt:lpstr>5. Используйте простой юмор</vt:lpstr>
      <vt:lpstr>6. Старайтесь отвлекаться и сохранять спокойствие</vt:lpstr>
      <vt:lpstr>7. Будьте чуткими</vt:lpstr>
      <vt:lpstr> 8. Дыхательные упражнения </vt:lpstr>
      <vt:lpstr>9. Управляемые образы </vt:lpstr>
      <vt:lpstr>10. Успокаивающая музыка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общаться с тревожным пациентом</dc:title>
  <dc:creator>Кира Кирш</dc:creator>
  <cp:lastModifiedBy>Кира Кирш</cp:lastModifiedBy>
  <cp:revision>6</cp:revision>
  <dcterms:created xsi:type="dcterms:W3CDTF">2022-03-11T10:55:56Z</dcterms:created>
  <dcterms:modified xsi:type="dcterms:W3CDTF">2022-03-17T13:34:36Z</dcterms:modified>
</cp:coreProperties>
</file>