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7"/>
  </p:notesMasterIdLst>
  <p:sldIdLst>
    <p:sldId id="472" r:id="rId3"/>
    <p:sldId id="474" r:id="rId4"/>
    <p:sldId id="457" r:id="rId5"/>
    <p:sldId id="524" r:id="rId6"/>
    <p:sldId id="458" r:id="rId7"/>
    <p:sldId id="456" r:id="rId8"/>
    <p:sldId id="445" r:id="rId9"/>
    <p:sldId id="459" r:id="rId10"/>
    <p:sldId id="473" r:id="rId11"/>
    <p:sldId id="475" r:id="rId12"/>
    <p:sldId id="476" r:id="rId13"/>
    <p:sldId id="478" r:id="rId14"/>
    <p:sldId id="479" r:id="rId15"/>
    <p:sldId id="481" r:id="rId16"/>
    <p:sldId id="520" r:id="rId17"/>
    <p:sldId id="483" r:id="rId18"/>
    <p:sldId id="484" r:id="rId19"/>
    <p:sldId id="511" r:id="rId20"/>
    <p:sldId id="513" r:id="rId21"/>
    <p:sldId id="514" r:id="rId22"/>
    <p:sldId id="510" r:id="rId23"/>
    <p:sldId id="509" r:id="rId24"/>
    <p:sldId id="508" r:id="rId25"/>
    <p:sldId id="507" r:id="rId26"/>
    <p:sldId id="515" r:id="rId27"/>
    <p:sldId id="517" r:id="rId28"/>
    <p:sldId id="516" r:id="rId29"/>
    <p:sldId id="518" r:id="rId30"/>
    <p:sldId id="519" r:id="rId31"/>
    <p:sldId id="486" r:id="rId32"/>
    <p:sldId id="489" r:id="rId33"/>
    <p:sldId id="491" r:id="rId34"/>
    <p:sldId id="492" r:id="rId35"/>
    <p:sldId id="498" r:id="rId36"/>
  </p:sldIdLst>
  <p:sldSz cx="9906000" cy="6858000" type="A4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00"/>
    <a:srgbClr val="007AD6"/>
    <a:srgbClr val="003366"/>
    <a:srgbClr val="FF0000"/>
    <a:srgbClr val="004568"/>
    <a:srgbClr val="00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0"/>
    <p:restoredTop sz="93979" autoAdjust="0"/>
  </p:normalViewPr>
  <p:slideViewPr>
    <p:cSldViewPr showGuides="1">
      <p:cViewPr varScale="1">
        <p:scale>
          <a:sx n="43" d="100"/>
          <a:sy n="43" d="100"/>
        </p:scale>
        <p:origin x="1052" y="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1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3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59E-7712-4D24-8C8A-399BF01092A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E6E3F-4B72-4445-B0FF-D77E34F5EFE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7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D1F1C-9D95-4279-9310-CCBA23869E8A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3CF-9E7B-4444-89BF-9B58932325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78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EB1F2-5B98-4013-BE1C-57834ADF2CF0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3A8B-49BD-4545-9E6A-D4F87E50136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5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A5CBF-7940-4D72-8C58-A8ACFB7C71DE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6A98-6E85-4D6E-A93E-C3E3589E8E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47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70D3-99BA-4353-AE0A-2A8C5CBBFD6E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3F09-0291-4043-85F7-C0449DDDB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86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524F9-C9D2-4305-AB20-BF1F9C286E45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B1F0-69C9-45AC-99C0-53FD1D67CE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06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7F6B-5B03-4471-B661-8B419520674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1CA-FE6F-476A-8BFF-480B698930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14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5B4DC-ECAC-434E-AFCA-8FFA54189220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55E9-BC3E-438A-BF15-52C28D53BC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43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F4C85-4CBC-46C1-8592-730E9FC0015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D8-8EEF-4675-B56B-4888031739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A8BD-E8EE-46C2-80AB-21D1600806F6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A5-4B83-400A-AE6A-A47B34D08B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45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31C86-95EA-42F2-B9D1-D137F5F45AF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712-1DA5-45DC-9615-8AA30C00E3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16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53E81-458E-4529-8290-970712ABF52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ED7-FD84-445F-AF95-34B1CE9327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39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i="0"/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D0ABFE-9E3D-48DA-93E8-FE418FC572E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315C-3DF6-432F-8890-EBEC3B3C5A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esit-skolko.ru/rebenok/calculator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НУТРИТИВНАЯ ПОДДЕРЖКА </a:t>
            </a:r>
            <a:br>
              <a:rPr lang="ru-RU" sz="3200" dirty="0"/>
            </a:br>
            <a:r>
              <a:rPr lang="ru-RU" sz="3200" dirty="0"/>
              <a:t>В ДЕТСКОЙ </a:t>
            </a:r>
            <a:br>
              <a:rPr lang="ru-RU" sz="3200" dirty="0"/>
            </a:br>
            <a:r>
              <a:rPr lang="ru-RU" sz="3200" dirty="0"/>
              <a:t>ПАЛЛИАТИВНОЙ ПОМОЩИ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САВВА Н.Н. к.м.н.,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5537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560" y="1600199"/>
            <a:ext cx="2545854" cy="452596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675379"/>
            <a:ext cx="4381500" cy="43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700808"/>
            <a:ext cx="7924800" cy="3175992"/>
          </a:xfrm>
        </p:spPr>
        <p:txBody>
          <a:bodyPr/>
          <a:lstStyle/>
          <a:p>
            <a:pPr>
              <a:defRPr/>
            </a:pPr>
            <a:r>
              <a:rPr lang="ru-RU" sz="4000"/>
              <a:t>Оценка нутритивного статуса </a:t>
            </a:r>
            <a:br>
              <a:rPr lang="ru-RU" sz="4000"/>
            </a:br>
            <a:r>
              <a:rPr lang="ru-RU" sz="4000"/>
              <a:t>и фактического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9262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756320"/>
          </a:xfrm>
        </p:spPr>
        <p:txBody>
          <a:bodyPr/>
          <a:lstStyle/>
          <a:p>
            <a:pPr>
              <a:defRPr/>
            </a:pPr>
            <a:r>
              <a:rPr lang="ru-RU" sz="3600"/>
              <a:t>Антропометрия (соматометрия)</a:t>
            </a:r>
          </a:p>
        </p:txBody>
      </p:sp>
      <p:pic>
        <p:nvPicPr>
          <p:cNvPr id="11267" name="Picture 4" descr="DSCN29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6" y="981075"/>
            <a:ext cx="4321175" cy="3240088"/>
          </a:xfrm>
        </p:spPr>
      </p:pic>
      <p:pic>
        <p:nvPicPr>
          <p:cNvPr id="11268" name="Picture 10" descr="DSCN2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429000"/>
            <a:ext cx="44116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972344"/>
          </a:xfrm>
        </p:spPr>
        <p:txBody>
          <a:bodyPr/>
          <a:lstStyle/>
          <a:p>
            <a:pPr>
              <a:defRPr/>
            </a:pPr>
            <a:r>
              <a:rPr lang="ru-RU" sz="3600"/>
              <a:t>Антропометрия (</a:t>
            </a:r>
            <a:r>
              <a:rPr lang="ru-RU" sz="3600" err="1"/>
              <a:t>соматометрия</a:t>
            </a:r>
            <a:r>
              <a:rPr lang="ru-RU" sz="3600"/>
              <a:t>)</a:t>
            </a:r>
          </a:p>
        </p:txBody>
      </p:sp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838200" y="1773238"/>
            <a:ext cx="8229600" cy="432276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ru-RU" altLang="ru-RU" sz="2400"/>
              <a:t>Должна проводиться регулярно </a:t>
            </a:r>
            <a:r>
              <a:rPr lang="ru-RU" altLang="ru-RU" sz="1800"/>
              <a:t>(в идеале 1 раз в неделю)</a:t>
            </a:r>
            <a:endParaRPr lang="ru-RU" altLang="ru-RU" sz="2400"/>
          </a:p>
          <a:p>
            <a:pPr>
              <a:spcAft>
                <a:spcPts val="1800"/>
              </a:spcAft>
            </a:pPr>
            <a:r>
              <a:rPr lang="ru-RU" altLang="ru-RU" sz="2400"/>
              <a:t>В идеале измерения должны проводиться одним и тем же человеком </a:t>
            </a:r>
            <a:r>
              <a:rPr lang="ru-RU" altLang="ru-RU" sz="1800"/>
              <a:t>(вероятность погрешности)</a:t>
            </a:r>
            <a:endParaRPr lang="ru-RU" altLang="ru-RU" sz="2400"/>
          </a:p>
          <a:p>
            <a:pPr>
              <a:spcAft>
                <a:spcPts val="1800"/>
              </a:spcAft>
            </a:pPr>
            <a:r>
              <a:rPr lang="ru-RU" altLang="ru-RU" sz="2400"/>
              <a:t>Измерения должны четко контролироваться</a:t>
            </a:r>
          </a:p>
          <a:p>
            <a:pPr>
              <a:spcAft>
                <a:spcPts val="1800"/>
              </a:spcAft>
            </a:pPr>
            <a:r>
              <a:rPr lang="ru-RU" altLang="ru-RU" sz="2400"/>
              <a:t>Показатели должны четко фиксироваться в документацию о пациенте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0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smtClean="0">
                <a:effectLst/>
                <a:latin typeface="Arial" panose="020B0604020202020204" pitchFamily="34" charset="0"/>
                <a:hlinkClick r:id="rId2"/>
              </a:rPr>
              <a:t>https://vesit-skolko.ru/rebenok/calculator/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1" b="48644"/>
          <a:stretch/>
        </p:blipFill>
        <p:spPr>
          <a:xfrm>
            <a:off x="344488" y="1412777"/>
            <a:ext cx="92170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044352"/>
          </a:xfrm>
        </p:spPr>
        <p:txBody>
          <a:bodyPr/>
          <a:lstStyle/>
          <a:p>
            <a:pPr>
              <a:defRPr/>
            </a:pPr>
            <a:r>
              <a:rPr lang="ru-RU" sz="3600"/>
              <a:t>Анализ фактического питания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44676"/>
            <a:ext cx="8229600" cy="4251325"/>
          </a:xfrm>
        </p:spPr>
        <p:txBody>
          <a:bodyPr/>
          <a:lstStyle/>
          <a:p>
            <a:pPr eaLnBrk="1" hangingPunct="1"/>
            <a:r>
              <a:rPr lang="ru-RU" altLang="ru-RU" sz="2400"/>
              <a:t>Оценка количества поступающих нутриентов энтеральным и парентеральным путем</a:t>
            </a:r>
          </a:p>
          <a:p>
            <a:pPr marL="365125" lvl="1" indent="0">
              <a:buNone/>
            </a:pPr>
            <a:endParaRPr lang="ru-RU" altLang="ru-RU" sz="2000"/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Оценка качественного состава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4578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528" y="26408"/>
            <a:ext cx="8229600" cy="882312"/>
          </a:xfrm>
        </p:spPr>
        <p:txBody>
          <a:bodyPr/>
          <a:lstStyle/>
          <a:p>
            <a:pPr>
              <a:defRPr/>
            </a:pPr>
            <a:r>
              <a:rPr lang="ru-RU" sz="3600"/>
              <a:t>Пищевой дневник</a:t>
            </a:r>
          </a:p>
        </p:txBody>
      </p:sp>
      <p:graphicFrame>
        <p:nvGraphicFramePr>
          <p:cNvPr id="4" name="Объект 8"/>
          <p:cNvGraphicFramePr>
            <a:graphicFrameLocks/>
          </p:cNvGraphicFramePr>
          <p:nvPr/>
        </p:nvGraphicFramePr>
        <p:xfrm>
          <a:off x="365125" y="885826"/>
          <a:ext cx="9144000" cy="5972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11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Дата/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 ребенка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Блюдо (с подробным указанием состава) или продукт. Указать примерный вес порции или объем.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Стул (качество, объем)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2" marR="4574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74039"/>
              </p:ext>
            </p:extLst>
          </p:nvPr>
        </p:nvGraphicFramePr>
        <p:xfrm>
          <a:off x="681038" y="365126"/>
          <a:ext cx="8736458" cy="649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3" imgW="9987904" imgH="6122650" progId="Word.Document.12">
                  <p:embed/>
                </p:oleObj>
              </mc:Choice>
              <mc:Fallback>
                <p:oleObj name="Документ" r:id="rId3" imgW="9987904" imgH="6122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365126"/>
                        <a:ext cx="8736458" cy="649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Девочка М., 4 года, 11 кг, 89 см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Срыгивания</a:t>
            </a:r>
          </a:p>
          <a:p>
            <a:r>
              <a:rPr lang="ru-RU" sz="2800" b="1" dirty="0" err="1" smtClean="0"/>
              <a:t>Нутритивная</a:t>
            </a:r>
            <a:r>
              <a:rPr lang="ru-RU" sz="2800" b="1" dirty="0" smtClean="0"/>
              <a:t> недостаточность тяжелая (гипотрофия, </a:t>
            </a:r>
            <a:r>
              <a:rPr lang="ru-RU" sz="2800" b="1" dirty="0" err="1" smtClean="0"/>
              <a:t>гипостатура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Органическое поражение ЦНС, </a:t>
            </a:r>
            <a:r>
              <a:rPr lang="ru-RU" sz="2800" b="1" dirty="0" err="1" smtClean="0"/>
              <a:t>фармакорезистенстная</a:t>
            </a:r>
            <a:r>
              <a:rPr lang="ru-RU" sz="2800" b="1" dirty="0" smtClean="0"/>
              <a:t> эпилепсия, спастический </a:t>
            </a:r>
            <a:r>
              <a:rPr lang="ru-RU" sz="2800" b="1" dirty="0" err="1" smtClean="0"/>
              <a:t>тетрапарез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гастростаз</a:t>
            </a:r>
            <a:r>
              <a:rPr lang="ru-RU" sz="2800" b="1" dirty="0" smtClean="0"/>
              <a:t>, ГЭРБ, хронические запоры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941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«Домашние» дети</a:t>
            </a:r>
          </a:p>
          <a:p>
            <a:r>
              <a:rPr lang="ru-RU" dirty="0"/>
              <a:t>Дома ребенка</a:t>
            </a:r>
          </a:p>
          <a:p>
            <a:r>
              <a:rPr lang="ru-RU" dirty="0"/>
              <a:t>Детские дома-интернаты</a:t>
            </a:r>
          </a:p>
          <a:p>
            <a:r>
              <a:rPr lang="ru-RU" dirty="0"/>
              <a:t>Стационарные отделения</a:t>
            </a:r>
          </a:p>
        </p:txBody>
      </p:sp>
    </p:spTree>
    <p:extLst>
      <p:ext uri="{BB962C8B-B14F-4D97-AF65-F5344CB8AC3E}">
        <p14:creationId xmlns:p14="http://schemas.microsoft.com/office/powerpoint/2010/main" val="629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0"/>
            <a:ext cx="4559994" cy="6858000"/>
          </a:xfrm>
        </p:spPr>
      </p:pic>
    </p:spTree>
    <p:extLst>
      <p:ext uri="{BB962C8B-B14F-4D97-AF65-F5344CB8AC3E}">
        <p14:creationId xmlns:p14="http://schemas.microsoft.com/office/powerpoint/2010/main" val="159157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15601"/>
          </a:xfrm>
        </p:spPr>
        <p:txBody>
          <a:bodyPr/>
          <a:lstStyle/>
          <a:p>
            <a:r>
              <a:rPr lang="ru-RU" dirty="0" smtClean="0"/>
              <a:t>День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9" y="980728"/>
            <a:ext cx="8543924" cy="5688632"/>
          </a:xfrm>
        </p:spPr>
      </p:pic>
    </p:spTree>
    <p:extLst>
      <p:ext uri="{BB962C8B-B14F-4D97-AF65-F5344CB8AC3E}">
        <p14:creationId xmlns:p14="http://schemas.microsoft.com/office/powerpoint/2010/main" val="14638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87609"/>
          </a:xfrm>
        </p:spPr>
        <p:txBody>
          <a:bodyPr/>
          <a:lstStyle/>
          <a:p>
            <a:r>
              <a:rPr lang="ru-RU" dirty="0" smtClean="0"/>
              <a:t>День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052736"/>
            <a:ext cx="8640960" cy="5616623"/>
          </a:xfrm>
        </p:spPr>
      </p:pic>
    </p:spTree>
    <p:extLst>
      <p:ext uri="{BB962C8B-B14F-4D97-AF65-F5344CB8AC3E}">
        <p14:creationId xmlns:p14="http://schemas.microsoft.com/office/powerpoint/2010/main" val="774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23" y="248967"/>
            <a:ext cx="8543925" cy="515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4" y="908720"/>
            <a:ext cx="8543924" cy="5728169"/>
          </a:xfrm>
        </p:spPr>
      </p:pic>
    </p:spTree>
    <p:extLst>
      <p:ext uri="{BB962C8B-B14F-4D97-AF65-F5344CB8AC3E}">
        <p14:creationId xmlns:p14="http://schemas.microsoft.com/office/powerpoint/2010/main" val="2096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65126"/>
            <a:ext cx="8664450" cy="6304233"/>
          </a:xfrm>
        </p:spPr>
      </p:pic>
    </p:spTree>
    <p:extLst>
      <p:ext uri="{BB962C8B-B14F-4D97-AF65-F5344CB8AC3E}">
        <p14:creationId xmlns:p14="http://schemas.microsoft.com/office/powerpoint/2010/main" val="12862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16632"/>
            <a:ext cx="3910900" cy="6732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16632"/>
            <a:ext cx="388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88640"/>
            <a:ext cx="3960440" cy="65527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1" y="150644"/>
            <a:ext cx="362389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65126"/>
            <a:ext cx="8543925" cy="6304233"/>
          </a:xfrm>
        </p:spPr>
      </p:pic>
    </p:spTree>
    <p:extLst>
      <p:ext uri="{BB962C8B-B14F-4D97-AF65-F5344CB8AC3E}">
        <p14:creationId xmlns:p14="http://schemas.microsoft.com/office/powerpoint/2010/main" val="293146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65126"/>
            <a:ext cx="8592443" cy="6232225"/>
          </a:xfrm>
        </p:spPr>
      </p:pic>
    </p:spTree>
    <p:extLst>
      <p:ext uri="{BB962C8B-B14F-4D97-AF65-F5344CB8AC3E}">
        <p14:creationId xmlns:p14="http://schemas.microsoft.com/office/powerpoint/2010/main" val="215246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24246"/>
            <a:ext cx="4040613" cy="66171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4246"/>
            <a:ext cx="3816424" cy="66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3752"/>
            <a:ext cx="8915400" cy="494928"/>
          </a:xfrm>
        </p:spPr>
        <p:txBody>
          <a:bodyPr/>
          <a:lstStyle/>
          <a:p>
            <a:r>
              <a:rPr lang="ru-RU" sz="2400" b="1" dirty="0"/>
              <a:t>Основные проблемы в ПП с питанием и кормлением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72" y="559590"/>
            <a:ext cx="9505056" cy="4525963"/>
          </a:xfrm>
        </p:spPr>
        <p:txBody>
          <a:bodyPr/>
          <a:lstStyle/>
          <a:p>
            <a:r>
              <a:rPr lang="ru-RU" sz="2000" b="1" dirty="0" err="1"/>
              <a:t>Нутритивная</a:t>
            </a:r>
            <a:r>
              <a:rPr lang="ru-RU" sz="2000" b="1" dirty="0"/>
              <a:t> недостаточность </a:t>
            </a:r>
          </a:p>
          <a:p>
            <a:pPr marL="0" indent="0">
              <a:buNone/>
            </a:pPr>
            <a:r>
              <a:rPr lang="ru-RU" sz="2000" dirty="0"/>
              <a:t>	- недостаток калорий при нормальном глотании</a:t>
            </a:r>
          </a:p>
          <a:p>
            <a:pPr marL="0" indent="0">
              <a:buNone/>
            </a:pPr>
            <a:r>
              <a:rPr lang="ru-RU" sz="2000" dirty="0"/>
              <a:t>	- недостаток калорий при нарушении или отсутствии глотания</a:t>
            </a:r>
          </a:p>
          <a:p>
            <a:pPr marL="0" indent="0">
              <a:buNone/>
            </a:pPr>
            <a:r>
              <a:rPr lang="ru-RU" sz="2000" dirty="0"/>
              <a:t>	- нарушение всасывания/переваривания</a:t>
            </a:r>
          </a:p>
          <a:p>
            <a:pPr marL="0" indent="0">
              <a:buNone/>
            </a:pPr>
            <a:r>
              <a:rPr lang="ru-RU" sz="2000" dirty="0"/>
              <a:t>	- потеря калорий (ГЭР, рвота, др.)</a:t>
            </a:r>
          </a:p>
          <a:p>
            <a:pPr marL="0" indent="0">
              <a:buNone/>
            </a:pPr>
            <a:r>
              <a:rPr lang="ru-RU" sz="2000" dirty="0"/>
              <a:t>	- повышенная потребность в калориях (судороги, </a:t>
            </a:r>
            <a:r>
              <a:rPr lang="ru-RU" sz="2000" dirty="0" err="1"/>
              <a:t>спастика</a:t>
            </a:r>
            <a:r>
              <a:rPr lang="ru-RU" sz="2000" dirty="0"/>
              <a:t>, дистонические атаки, дыхательная недостаточность, др.)</a:t>
            </a:r>
          </a:p>
          <a:p>
            <a:r>
              <a:rPr lang="ru-RU" sz="2000" b="1" dirty="0"/>
              <a:t>Несбалансированное питание </a:t>
            </a:r>
            <a:r>
              <a:rPr lang="ru-RU" sz="2000" dirty="0"/>
              <a:t>(белки, жиры, углеводы, микроэлементы, витамины) – приводит к нарушению развития органов и тканей, остеопорозу и </a:t>
            </a:r>
            <a:r>
              <a:rPr lang="ru-RU" sz="2000" dirty="0" err="1"/>
              <a:t>др</a:t>
            </a:r>
            <a:r>
              <a:rPr lang="ru-RU" sz="2000" dirty="0"/>
              <a:t> проблемам.</a:t>
            </a:r>
          </a:p>
          <a:p>
            <a:r>
              <a:rPr lang="ru-RU" sz="2000" b="1" dirty="0"/>
              <a:t>Ферментопатии и потребность в специальном питании </a:t>
            </a:r>
            <a:r>
              <a:rPr lang="ru-RU" sz="2000" dirty="0"/>
              <a:t>(непереносимость коровьего молока, лактозы, почечная недостаточность, генетические заболевания, др.) </a:t>
            </a:r>
          </a:p>
          <a:p>
            <a:r>
              <a:rPr lang="ru-RU" sz="2000" dirty="0"/>
              <a:t>Неправильно используемый путь и режим кормления (кормление через рот при дисфагии, объем порции, длительность введения, способ введения, др.).</a:t>
            </a:r>
          </a:p>
          <a:p>
            <a:endParaRPr lang="ru-RU" sz="2400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41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700808"/>
            <a:ext cx="7924800" cy="3175992"/>
          </a:xfrm>
        </p:spPr>
        <p:txBody>
          <a:bodyPr/>
          <a:lstStyle/>
          <a:p>
            <a:pPr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Нутритивная поддержка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2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Содержимое 1"/>
          <p:cNvGraphicFramePr>
            <a:graphicFrameLocks/>
          </p:cNvGraphicFramePr>
          <p:nvPr/>
        </p:nvGraphicFramePr>
        <p:xfrm>
          <a:off x="415926" y="0"/>
          <a:ext cx="9109076" cy="6857998"/>
        </p:xfrm>
        <a:graphic>
          <a:graphicData uri="http://schemas.openxmlformats.org/drawingml/2006/table">
            <a:tbl>
              <a:tblPr/>
              <a:tblGrid>
                <a:gridCol w="294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73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Ситуационные факторы </a:t>
                      </a:r>
                    </a:p>
                  </a:txBody>
                  <a:tcPr marL="91446" marR="91446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Коэффи-циент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«+» к ЭОО (%)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69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ФА (фактор активности)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Постельный режим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Палатный режим  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1,2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Общий режим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1,3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30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69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ФТ (фактор температурный)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тела   38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тела   39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1,2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тела   40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1,3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30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63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тела    41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1,4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40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6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ФС (фактор стресса)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Операция, перитонит, сепсис, ожоги      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1,1-1,2 до 1,5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10-20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50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69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ДМТ (дефицит массы тела)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10-20%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1,1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21-30%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1,2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Более 30%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1,3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30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5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ФР* (фактор роста)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Для детей 1-го года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       -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pitchFamily="34" charset="0"/>
                        </a:rPr>
                        <a:t>+ 20 ккал/кг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492376"/>
            <a:ext cx="8229600" cy="36036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Нутритивную поддержку следует всегда начинать с объемов, меньших по отношению к расчетным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044352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Пути оказания </a:t>
            </a:r>
            <a:r>
              <a:rPr lang="ru-RU" sz="3600" dirty="0" err="1"/>
              <a:t>нутритивной</a:t>
            </a:r>
            <a:r>
              <a:rPr lang="ru-RU" sz="3600" dirty="0"/>
              <a:t> поддержки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838200" y="1916114"/>
            <a:ext cx="8229600" cy="4179887"/>
          </a:xfrm>
        </p:spPr>
        <p:txBody>
          <a:bodyPr/>
          <a:lstStyle/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ru-RU" altLang="ru-RU" sz="2800" dirty="0" smtClean="0"/>
              <a:t>Коррекция основного рациона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endParaRPr lang="ru-RU" altLang="ru-RU" sz="2800" dirty="0"/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ru-RU" altLang="ru-RU" sz="2800" dirty="0" err="1" smtClean="0"/>
              <a:t>Энтеральное</a:t>
            </a:r>
            <a:r>
              <a:rPr lang="ru-RU" altLang="ru-RU" sz="2800" dirty="0" smtClean="0"/>
              <a:t> питание </a:t>
            </a:r>
          </a:p>
          <a:p>
            <a:pPr marL="514350" indent="-514350">
              <a:buFont typeface="Constantia" panose="02030602050306030303" pitchFamily="18" charset="0"/>
              <a:buAutoNum type="arabicPeriod"/>
            </a:pPr>
            <a:endParaRPr lang="ru-RU" altLang="ru-RU" sz="2800" dirty="0"/>
          </a:p>
          <a:p>
            <a:pPr marL="514350" indent="-514350">
              <a:buFont typeface="Constantia" panose="02030602050306030303" pitchFamily="18" charset="0"/>
              <a:buAutoNum type="arabicPeriod"/>
            </a:pPr>
            <a:r>
              <a:rPr lang="ru-RU" altLang="ru-RU" sz="2800" dirty="0" smtClean="0"/>
              <a:t>Парентеральное питание</a:t>
            </a:r>
          </a:p>
          <a:p>
            <a:pPr marL="730250" lvl="2" indent="0">
              <a:buNone/>
            </a:pPr>
            <a:r>
              <a:rPr lang="ru-RU" altLang="ru-RU" sz="2800" dirty="0" smtClean="0"/>
              <a:t>	Когда восполнение </a:t>
            </a:r>
            <a:r>
              <a:rPr lang="ru-RU" altLang="ru-RU" sz="2800" dirty="0" err="1" smtClean="0"/>
              <a:t>нутритивной</a:t>
            </a:r>
            <a:r>
              <a:rPr lang="ru-RU" altLang="ru-RU" sz="2800" dirty="0" smtClean="0"/>
              <a:t> потребности </a:t>
            </a:r>
            <a:r>
              <a:rPr lang="ru-RU" altLang="ru-RU" sz="2800" dirty="0" err="1" smtClean="0"/>
              <a:t>энтеральным</a:t>
            </a:r>
            <a:r>
              <a:rPr lang="ru-RU" altLang="ru-RU" sz="2800" dirty="0" smtClean="0"/>
              <a:t> путем невозможно (не обеспечивает потребности основного обмена</a:t>
            </a:r>
            <a:r>
              <a:rPr lang="ru-RU" alt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17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507288" cy="6123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zh-CN" sz="3200" dirty="0"/>
              <a:t>Методика проведения </a:t>
            </a:r>
            <a:r>
              <a:rPr lang="ru-RU" altLang="zh-CN" sz="3200" dirty="0" smtClean="0"/>
              <a:t>питания через НГЗ/</a:t>
            </a:r>
            <a:r>
              <a:rPr lang="ru-RU" altLang="zh-CN" sz="3200" dirty="0" err="1" smtClean="0"/>
              <a:t>гст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1826" y="1052514"/>
            <a:ext cx="8569325" cy="5545137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3200" dirty="0"/>
              <a:t>1. </a:t>
            </a:r>
            <a:r>
              <a:rPr lang="ru-RU" altLang="ru-RU" sz="3000" u="sng" dirty="0"/>
              <a:t>Положение пациента в период проведения питания</a:t>
            </a: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ru-RU" altLang="ru-RU" sz="3200" dirty="0"/>
              <a:t>	</a:t>
            </a:r>
            <a:r>
              <a:rPr lang="ru-RU" altLang="ru-RU" dirty="0"/>
              <a:t>Возвышенное положение (30-45), особенно при проведении </a:t>
            </a:r>
            <a:r>
              <a:rPr lang="ru-RU" altLang="ru-RU" dirty="0" err="1"/>
              <a:t>болюсного</a:t>
            </a:r>
            <a:r>
              <a:rPr lang="ru-RU" altLang="ru-RU" dirty="0"/>
              <a:t> </a:t>
            </a:r>
            <a:r>
              <a:rPr lang="ru-RU" altLang="ru-RU" dirty="0" smtClean="0"/>
              <a:t>кормления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altLang="ru-RU" sz="19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3200" dirty="0"/>
              <a:t>2.</a:t>
            </a:r>
            <a:r>
              <a:rPr lang="ru-RU" altLang="ru-RU" sz="3200" u="sng" dirty="0"/>
              <a:t> </a:t>
            </a:r>
            <a:r>
              <a:rPr lang="ru-RU" altLang="ru-RU" sz="3000" u="sng" dirty="0"/>
              <a:t>Контроль остаточного объема желудка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dirty="0"/>
              <a:t>(метод активной аспирации и пассивный метод)</a:t>
            </a:r>
            <a:endParaRPr lang="ru-RU" altLang="ru-RU" sz="3000" dirty="0"/>
          </a:p>
          <a:p>
            <a:pPr marL="609600" indent="-609600">
              <a:lnSpc>
                <a:spcPct val="110000"/>
              </a:lnSpc>
              <a:buFont typeface="Wingdings 2"/>
              <a:buChar char=""/>
              <a:defRPr/>
            </a:pPr>
            <a:r>
              <a:rPr lang="ru-RU" altLang="ru-RU" dirty="0"/>
              <a:t>при прерывистом введении  перед каждым кормлением</a:t>
            </a:r>
          </a:p>
          <a:p>
            <a:pPr marL="609600" indent="-609600">
              <a:lnSpc>
                <a:spcPct val="110000"/>
              </a:lnSpc>
              <a:buFont typeface="Wingdings 2"/>
              <a:buChar char=""/>
              <a:defRPr/>
            </a:pPr>
            <a:r>
              <a:rPr lang="ru-RU" altLang="ru-RU" dirty="0"/>
              <a:t>при непрерывном введении каждые 4 часа</a:t>
            </a:r>
          </a:p>
          <a:p>
            <a:pPr marL="609600" indent="-609600">
              <a:lnSpc>
                <a:spcPct val="110000"/>
              </a:lnSpc>
              <a:buFont typeface="Wingdings 2"/>
              <a:buChar char=""/>
              <a:defRPr/>
            </a:pPr>
            <a:r>
              <a:rPr lang="ru-RU" altLang="ru-RU" dirty="0"/>
              <a:t>остаточный объем желудка не должен превышать ½</a:t>
            </a:r>
            <a:r>
              <a:rPr lang="en-US" altLang="ru-RU" dirty="0"/>
              <a:t> </a:t>
            </a:r>
            <a:r>
              <a:rPr lang="ru-RU" altLang="ru-RU" dirty="0"/>
              <a:t> объема ранее введенной </a:t>
            </a:r>
            <a:r>
              <a:rPr lang="ru-RU" altLang="ru-RU" dirty="0" smtClean="0"/>
              <a:t>смеси </a:t>
            </a:r>
            <a:r>
              <a:rPr lang="ru-RU" altLang="ru-RU" dirty="0"/>
              <a:t>и др. </a:t>
            </a:r>
            <a:r>
              <a:rPr lang="ru-RU" altLang="ru-RU" dirty="0" smtClean="0"/>
              <a:t>жидкости</a:t>
            </a:r>
          </a:p>
          <a:p>
            <a:pPr marL="609600" indent="-609600">
              <a:lnSpc>
                <a:spcPct val="80000"/>
              </a:lnSpc>
              <a:buFont typeface="Wingdings 2"/>
              <a:buChar char=""/>
              <a:defRPr/>
            </a:pPr>
            <a:endParaRPr lang="ru-RU" altLang="ru-RU" sz="19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3000" b="1" dirty="0"/>
              <a:t>3.</a:t>
            </a:r>
            <a:r>
              <a:rPr lang="ru-RU" altLang="ru-RU" sz="3200" b="1" dirty="0"/>
              <a:t> </a:t>
            </a:r>
            <a:r>
              <a:rPr lang="ru-RU" altLang="ru-RU" sz="3000" u="sng" dirty="0"/>
              <a:t>Зонды должны регулярно промываться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3000" u="sng" dirty="0"/>
              <a:t>чистой  кипяченой водой в объеме 10-30 мл.</a:t>
            </a:r>
            <a:endParaRPr lang="ru-RU" altLang="ru-RU" sz="3200" u="sng" dirty="0"/>
          </a:p>
          <a:p>
            <a:pPr marL="609600" indent="-609600">
              <a:lnSpc>
                <a:spcPct val="120000"/>
              </a:lnSpc>
              <a:buFont typeface="Wingdings 2"/>
              <a:buChar char=""/>
              <a:defRPr/>
            </a:pPr>
            <a:r>
              <a:rPr lang="ru-RU" altLang="ru-RU" dirty="0"/>
              <a:t>при прерывистом введении  после каждого кормления</a:t>
            </a:r>
          </a:p>
          <a:p>
            <a:pPr marL="609600" indent="-609600">
              <a:lnSpc>
                <a:spcPct val="120000"/>
              </a:lnSpc>
              <a:buFont typeface="Wingdings 2"/>
              <a:buChar char=""/>
              <a:defRPr/>
            </a:pPr>
            <a:r>
              <a:rPr lang="ru-RU" altLang="ru-RU" dirty="0"/>
              <a:t>при непрерывном введении каждые 4 часа</a:t>
            </a:r>
          </a:p>
          <a:p>
            <a:pPr marL="609600" indent="-609600">
              <a:lnSpc>
                <a:spcPct val="120000"/>
              </a:lnSpc>
              <a:buFont typeface="Wingdings 2"/>
              <a:buChar char=""/>
              <a:defRPr/>
            </a:pPr>
            <a:r>
              <a:rPr lang="ru-RU" altLang="ru-RU" dirty="0"/>
              <a:t>после введения лекарственных средств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6" y="297303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1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6" y="260648"/>
            <a:ext cx="9793088" cy="706090"/>
          </a:xfrm>
        </p:spPr>
        <p:txBody>
          <a:bodyPr/>
          <a:lstStyle/>
          <a:p>
            <a:r>
              <a:rPr lang="ru-RU" sz="3200" b="1" dirty="0"/>
              <a:t>Цели при подборе питания и путей кормления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997647"/>
            <a:ext cx="8915400" cy="5599705"/>
          </a:xfrm>
        </p:spPr>
        <p:txBody>
          <a:bodyPr/>
          <a:lstStyle/>
          <a:p>
            <a:r>
              <a:rPr lang="ru-RU" sz="2400" dirty="0"/>
              <a:t>Профилактика и коррекция </a:t>
            </a:r>
            <a:r>
              <a:rPr lang="ru-RU" sz="2400" dirty="0" err="1"/>
              <a:t>нутритивной</a:t>
            </a:r>
            <a:r>
              <a:rPr lang="ru-RU" sz="2400" dirty="0"/>
              <a:t> недостаточности </a:t>
            </a:r>
          </a:p>
          <a:p>
            <a:r>
              <a:rPr lang="ru-RU" sz="2400" dirty="0"/>
              <a:t>Профилактика аспирационных осложнений</a:t>
            </a:r>
          </a:p>
          <a:p>
            <a:r>
              <a:rPr lang="ru-RU" sz="2400" dirty="0"/>
              <a:t>Профилактика переломов, запоров, ГЭР/рвоты, болей в животе, </a:t>
            </a:r>
            <a:r>
              <a:rPr lang="ru-RU" sz="2400" dirty="0" err="1"/>
              <a:t>др</a:t>
            </a:r>
            <a:r>
              <a:rPr lang="ru-RU" sz="2400" dirty="0"/>
              <a:t> осложнений</a:t>
            </a:r>
          </a:p>
          <a:p>
            <a:r>
              <a:rPr lang="ru-RU" sz="2400" dirty="0"/>
              <a:t>Восполнение дефицита белов, жиров, углеводов, микроэлементов, витаминов</a:t>
            </a:r>
          </a:p>
          <a:p>
            <a:r>
              <a:rPr lang="ru-RU" sz="2400" dirty="0"/>
              <a:t>Достижение или приближение </a:t>
            </a:r>
            <a:r>
              <a:rPr lang="ru-RU" sz="2400" dirty="0" err="1"/>
              <a:t>росто</a:t>
            </a:r>
            <a:r>
              <a:rPr lang="ru-RU" sz="2400" dirty="0"/>
              <a:t>-весовых показателей к требуемым по возрасту </a:t>
            </a:r>
          </a:p>
          <a:p>
            <a:r>
              <a:rPr lang="ru-RU" sz="2400" dirty="0"/>
              <a:t>Улучшение </a:t>
            </a:r>
            <a:r>
              <a:rPr lang="ru-RU" sz="2400" dirty="0" err="1"/>
              <a:t>психо</a:t>
            </a:r>
            <a:r>
              <a:rPr lang="ru-RU" sz="2400" dirty="0"/>
              <a:t>-моторного развития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Контроль веса и роста не реже 1 раз в месяц!</a:t>
            </a:r>
          </a:p>
          <a:p>
            <a:pPr marL="0" indent="0">
              <a:buNone/>
            </a:pPr>
            <a:r>
              <a:rPr lang="ru-RU" sz="2400" i="1" dirty="0"/>
              <a:t>Наличие весов дома</a:t>
            </a:r>
          </a:p>
          <a:p>
            <a:pPr marL="0" indent="0">
              <a:buNone/>
            </a:pPr>
            <a:r>
              <a:rPr lang="ru-RU" sz="2400" i="1" dirty="0"/>
              <a:t>Наличие весов для колясочников (в службе)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/>
          <a:lstStyle/>
          <a:p>
            <a:r>
              <a:rPr lang="ru-RU" sz="3200" b="1" dirty="0"/>
              <a:t>Виды кормления в 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88" y="980728"/>
            <a:ext cx="9217024" cy="4525963"/>
          </a:xfrm>
        </p:spPr>
        <p:txBody>
          <a:bodyPr/>
          <a:lstStyle/>
          <a:p>
            <a:r>
              <a:rPr lang="ru-RU" sz="2400" b="1" dirty="0" err="1"/>
              <a:t>Энтерально</a:t>
            </a:r>
            <a:r>
              <a:rPr lang="ru-RU" sz="2400" b="1" dirty="0"/>
              <a:t> через рот</a:t>
            </a:r>
          </a:p>
          <a:p>
            <a:pPr marL="0" indent="0">
              <a:buNone/>
            </a:pPr>
            <a:r>
              <a:rPr lang="ru-RU" sz="2400" dirty="0"/>
              <a:t> - при нормальном глотании; при определенных видах дисфагии – определенная консистенция пищи, загуститель</a:t>
            </a:r>
          </a:p>
          <a:p>
            <a:pPr marL="0" indent="0">
              <a:buNone/>
            </a:pPr>
            <a:r>
              <a:rPr lang="ru-RU" sz="2400" dirty="0"/>
              <a:t>	обычным способом, 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err="1"/>
              <a:t>сиппинг</a:t>
            </a:r>
            <a:r>
              <a:rPr lang="en-US" sz="2400" dirty="0"/>
              <a:t> (</a:t>
            </a:r>
            <a:r>
              <a:rPr lang="ru-RU" sz="2400" dirty="0"/>
              <a:t>за 30 мин маленькими 	глотками или через трубочку)</a:t>
            </a:r>
          </a:p>
          <a:p>
            <a:r>
              <a:rPr lang="ru-RU" sz="2400" b="1" dirty="0" err="1"/>
              <a:t>Энтерально</a:t>
            </a:r>
            <a:r>
              <a:rPr lang="ru-RU" sz="2400" b="1" dirty="0"/>
              <a:t> через НГЗ/ГСТ/</a:t>
            </a:r>
            <a:r>
              <a:rPr lang="en-US" sz="2400" b="1" dirty="0"/>
              <a:t>(</a:t>
            </a:r>
            <a:r>
              <a:rPr lang="ru-RU" sz="2400" b="1" dirty="0" err="1"/>
              <a:t>гастро</a:t>
            </a:r>
            <a:r>
              <a:rPr lang="en-US" sz="2400" b="1" dirty="0"/>
              <a:t>)</a:t>
            </a:r>
            <a:r>
              <a:rPr lang="ru-RU" sz="2400" b="1" dirty="0" err="1"/>
              <a:t>еюностому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	</a:t>
            </a:r>
            <a:r>
              <a:rPr lang="ru-RU" sz="2400" dirty="0" err="1"/>
              <a:t>болюсно</a:t>
            </a:r>
            <a:r>
              <a:rPr lang="ru-RU" sz="2400" dirty="0"/>
              <a:t> (15 мин), самотеком,  с помощью аппаратов / 	систем для кормления </a:t>
            </a:r>
          </a:p>
          <a:p>
            <a:pPr marL="0" indent="0">
              <a:buNone/>
            </a:pPr>
            <a:r>
              <a:rPr lang="ru-RU" sz="2400" dirty="0"/>
              <a:t>	в тощую кишку – только с помощью систем для 	кормления</a:t>
            </a:r>
          </a:p>
          <a:p>
            <a:r>
              <a:rPr lang="ru-RU" sz="2400" b="1" dirty="0"/>
              <a:t>Парентерально </a:t>
            </a:r>
            <a:r>
              <a:rPr lang="ru-RU" sz="2400" dirty="0"/>
              <a:t>(в ПП на дому редко, у детей – синдром короткой кишки).</a:t>
            </a:r>
          </a:p>
        </p:txBody>
      </p:sp>
    </p:spTree>
    <p:extLst>
      <p:ext uri="{BB962C8B-B14F-4D97-AF65-F5344CB8AC3E}">
        <p14:creationId xmlns:p14="http://schemas.microsoft.com/office/powerpoint/2010/main" val="34825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44488" y="692696"/>
            <a:ext cx="9145016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400" b="1" i="0" dirty="0"/>
              <a:t>Лечебные смеси для </a:t>
            </a:r>
            <a:r>
              <a:rPr lang="ru-RU" altLang="en-US" sz="2400" b="1" i="0" dirty="0" err="1"/>
              <a:t>нутритивной</a:t>
            </a:r>
            <a:r>
              <a:rPr lang="ru-RU" altLang="en-US" sz="2400" b="1" i="0" dirty="0"/>
              <a:t> поддержки</a:t>
            </a:r>
          </a:p>
          <a:p>
            <a:pPr algn="just"/>
            <a:r>
              <a:rPr lang="ru-RU" altLang="en-US" sz="2000" i="0" u="sng" dirty="0"/>
              <a:t>По виду белка:</a:t>
            </a:r>
          </a:p>
          <a:p>
            <a:pPr algn="just"/>
            <a:r>
              <a:rPr lang="ru-RU" altLang="en-US" sz="2000" i="0" dirty="0"/>
              <a:t>• Цельный белок</a:t>
            </a:r>
          </a:p>
          <a:p>
            <a:pPr algn="just"/>
            <a:r>
              <a:rPr lang="ru-RU" altLang="en-US" sz="2000" i="0" dirty="0"/>
              <a:t>	- Полимерные изокалорийные стандартные смеси (1 ккал в 1 мл) </a:t>
            </a:r>
          </a:p>
          <a:p>
            <a:pPr algn="just"/>
            <a:r>
              <a:rPr lang="ru-RU" altLang="en-US" sz="2000" i="0" dirty="0"/>
              <a:t>		в </a:t>
            </a:r>
            <a:r>
              <a:rPr lang="ru-RU" altLang="en-US" sz="2000" i="0" dirty="0" err="1"/>
              <a:t>т.ч</a:t>
            </a:r>
            <a:r>
              <a:rPr lang="ru-RU" altLang="en-US" sz="2000" i="0" dirty="0"/>
              <a:t>. с пищевыми волокнами</a:t>
            </a:r>
          </a:p>
          <a:p>
            <a:pPr algn="just"/>
            <a:r>
              <a:rPr lang="ru-RU" altLang="en-US" sz="2000" i="0" dirty="0"/>
              <a:t>	- Полимерные </a:t>
            </a:r>
            <a:r>
              <a:rPr lang="ru-RU" altLang="en-US" sz="2000" i="0" dirty="0" err="1"/>
              <a:t>гиперкалорийные</a:t>
            </a:r>
            <a:r>
              <a:rPr lang="ru-RU" altLang="en-US" sz="2000" i="0" dirty="0"/>
              <a:t> смеси (1,5-2 ккал и выше в 1 мл) </a:t>
            </a:r>
          </a:p>
          <a:p>
            <a:pPr algn="just"/>
            <a:r>
              <a:rPr lang="ru-RU" altLang="en-US" sz="2000" i="0" dirty="0"/>
              <a:t>		в </a:t>
            </a:r>
            <a:r>
              <a:rPr lang="ru-RU" altLang="en-US" sz="2000" i="0" dirty="0" err="1"/>
              <a:t>т.ч</a:t>
            </a:r>
            <a:r>
              <a:rPr lang="ru-RU" altLang="en-US" sz="2000" i="0" dirty="0"/>
              <a:t>. с пищевыми волокнами</a:t>
            </a:r>
          </a:p>
          <a:p>
            <a:pPr algn="just"/>
            <a:r>
              <a:rPr lang="ru-RU" altLang="en-US" sz="2000" i="0" dirty="0"/>
              <a:t> • Расщепленный белок </a:t>
            </a:r>
          </a:p>
          <a:p>
            <a:pPr algn="just"/>
            <a:r>
              <a:rPr lang="ru-RU" altLang="en-US" sz="2000" i="0" dirty="0"/>
              <a:t>	- Полуэлементные смеси (на основе глубокого гидролиза белка) </a:t>
            </a:r>
          </a:p>
          <a:p>
            <a:pPr algn="just"/>
            <a:r>
              <a:rPr lang="ru-RU" altLang="en-US" sz="2000" i="0" dirty="0"/>
              <a:t>• Аминокислотные смеси</a:t>
            </a:r>
          </a:p>
          <a:p>
            <a:pPr algn="just"/>
            <a:r>
              <a:rPr lang="ru-RU" altLang="en-US" sz="2000" i="0" dirty="0"/>
              <a:t>	- Элементные смеси (смеси на основе аминокислот)</a:t>
            </a:r>
          </a:p>
          <a:p>
            <a:pPr algn="just"/>
            <a:endParaRPr lang="ru-RU" altLang="en-US" sz="2000" i="0" dirty="0"/>
          </a:p>
          <a:p>
            <a:pPr algn="just"/>
            <a:r>
              <a:rPr lang="ru-RU" altLang="en-US" sz="2000" i="0" u="sng" dirty="0"/>
              <a:t>По консистенции: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en-US" sz="2000" i="0" dirty="0"/>
              <a:t>Жидкие (изокалорийные и </a:t>
            </a:r>
            <a:r>
              <a:rPr lang="ru-RU" altLang="en-US" sz="2000" i="0" dirty="0" err="1"/>
              <a:t>гиперкалорийные</a:t>
            </a:r>
            <a:r>
              <a:rPr lang="ru-RU" altLang="en-US" sz="2000" i="0" dirty="0"/>
              <a:t>, фиксированный объем и густота)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en-US" sz="2000" i="0" dirty="0"/>
              <a:t>Сухие (можно приготовить любую калорийность в любом объеме и любой густоты)</a:t>
            </a:r>
          </a:p>
          <a:p>
            <a:pPr algn="just"/>
            <a:endParaRPr lang="ru-RU" altLang="en-US" sz="2000" i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/>
          <a:lstStyle/>
          <a:p>
            <a:r>
              <a:rPr lang="ru-RU" sz="3200" b="1" dirty="0"/>
              <a:t>Показания для НГЗ/ГСТ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10065568" cy="4525963"/>
          </a:xfrm>
        </p:spPr>
        <p:txBody>
          <a:bodyPr/>
          <a:lstStyle/>
          <a:p>
            <a:r>
              <a:rPr lang="ru-RU" sz="2400" b="1" dirty="0" err="1"/>
              <a:t>Докармливание</a:t>
            </a:r>
            <a:r>
              <a:rPr lang="ru-RU" sz="2400" b="1" dirty="0"/>
              <a:t> /кормление </a:t>
            </a:r>
            <a:r>
              <a:rPr lang="ru-RU" sz="2400" dirty="0"/>
              <a:t>при </a:t>
            </a:r>
            <a:r>
              <a:rPr lang="ru-RU" sz="2400" dirty="0" err="1"/>
              <a:t>нутритивной</a:t>
            </a:r>
            <a:r>
              <a:rPr lang="ru-RU" sz="2400" dirty="0"/>
              <a:t> недостаточности</a:t>
            </a:r>
          </a:p>
          <a:p>
            <a:r>
              <a:rPr lang="ru-RU" sz="2400" b="1" dirty="0"/>
              <a:t>Дисфагия</a:t>
            </a:r>
            <a:r>
              <a:rPr lang="ru-RU" sz="2400" dirty="0"/>
              <a:t> (нарушение глотания с высоким риском аспирации в дыхательные пути):</a:t>
            </a:r>
          </a:p>
          <a:p>
            <a:pPr marL="0" indent="0">
              <a:buNone/>
            </a:pPr>
            <a:r>
              <a:rPr lang="ru-RU" sz="2400" dirty="0"/>
              <a:t>	- при поражении ЦНС (травмы, органические поражения, др.);</a:t>
            </a:r>
          </a:p>
          <a:p>
            <a:pPr marL="0" indent="0">
              <a:buNone/>
            </a:pPr>
            <a:r>
              <a:rPr lang="ru-RU" sz="2400" dirty="0"/>
              <a:t>	- при поражении мышечного аппарата ротоглотки 	(нейромышечные заболевания - СМА, </a:t>
            </a:r>
            <a:r>
              <a:rPr lang="ru-RU" sz="2400" dirty="0" err="1"/>
              <a:t>Дюшенна</a:t>
            </a:r>
            <a:r>
              <a:rPr lang="ru-RU" sz="2400" dirty="0"/>
              <a:t>, др.)</a:t>
            </a:r>
          </a:p>
          <a:p>
            <a:r>
              <a:rPr lang="ru-RU" sz="2400" b="1" dirty="0"/>
              <a:t>Анатомические препятствия </a:t>
            </a:r>
            <a:r>
              <a:rPr lang="ru-RU" sz="2400" dirty="0"/>
              <a:t>для прохождения пищи в желудок/ кишечник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Если НГЗ необходим более, чем 4-8 недель или пожизненно – </a:t>
            </a:r>
            <a:r>
              <a:rPr lang="ru-RU" sz="2400" dirty="0" err="1"/>
              <a:t>гастростома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Если выраженный ГЭР, </a:t>
            </a:r>
            <a:r>
              <a:rPr lang="ru-RU" sz="2400" dirty="0" err="1"/>
              <a:t>гастростаз</a:t>
            </a:r>
            <a:r>
              <a:rPr lang="ru-RU" sz="2400" dirty="0"/>
              <a:t> – (</a:t>
            </a:r>
            <a:r>
              <a:rPr lang="ru-RU" sz="2400" dirty="0" err="1"/>
              <a:t>гастро</a:t>
            </a:r>
            <a:r>
              <a:rPr lang="ru-RU" sz="2400" dirty="0"/>
              <a:t>)</a:t>
            </a:r>
            <a:r>
              <a:rPr lang="ru-RU" sz="2400" dirty="0" err="1"/>
              <a:t>еюностома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1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Клинический случай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>
                <a:latin typeface="+mj-lt"/>
              </a:rPr>
              <a:t>Мальчик, 8 лет</a:t>
            </a:r>
          </a:p>
          <a:p>
            <a:r>
              <a:rPr lang="ru-RU" sz="1400" b="1" dirty="0">
                <a:solidFill>
                  <a:srgbClr val="333333"/>
                </a:solidFill>
                <a:latin typeface="+mj-lt"/>
              </a:rPr>
              <a:t>Основное заболевание: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 (код по МКБ-10: Е75.4)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Нейрональный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цероидный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липофусциноз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второго типа (болезнь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Баттена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), ДНК подтвержденная.</a:t>
            </a:r>
          </a:p>
          <a:p>
            <a:r>
              <a:rPr lang="ru-RU" sz="1400" b="1" dirty="0">
                <a:solidFill>
                  <a:srgbClr val="333333"/>
                </a:solidFill>
                <a:latin typeface="+mj-lt"/>
              </a:rPr>
              <a:t>Осложнения основного заболевания: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 (код по МКБ-10: G82.4) Спастический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тетрапарез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. (Код по МКБ-10: G40.2) Симптоматическая фокальная эпилепсия с полиморфными приступами,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фармакорезистентное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течение. (Код по МКБ-10: G52.7) Бульбарно-псевдобульбарный синдром. (Код по МКБ-10: R13) Дисфагия. (Код по МКБ-10: К11.7.0)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Гиперсаливация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. (Код по МКБ-10: J69.0) Хронический аспирационный синдром. (Код по МКБ-10: M41.4) S-образный сколиоз грудопоясничного отдела 2 степени. (Код по МКБ-10: М21.6)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Эквиновальгусная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установка стоп. (Код по МКБ-10: М21.6) </a:t>
            </a:r>
            <a:r>
              <a:rPr lang="ru-RU" sz="1400" dirty="0" err="1">
                <a:solidFill>
                  <a:srgbClr val="333333"/>
                </a:solidFill>
                <a:latin typeface="+mj-lt"/>
              </a:rPr>
              <a:t>Ульнарная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девиация обеих кистей. (Код по МКБ-10: H55) Нистагм. (Код по МКБ-10: R47.1) Задержка речевого развития. (Код по МКБ-10: R62.0) Задержка моторного развития. (Код по МКБ-10: Z99.8) Транзиторная кислородная зависимость. Нарушение эвакуации мокроты из дыхательных путей. (Код по МКБ-10: Z99.3) Зависимость от инвалидной коляски.</a:t>
            </a:r>
          </a:p>
          <a:p>
            <a:r>
              <a:rPr lang="ru-RU" sz="1400" dirty="0" err="1">
                <a:solidFill>
                  <a:srgbClr val="333333"/>
                </a:solidFill>
                <a:latin typeface="+mj-lt"/>
              </a:rPr>
              <a:t>Назогастральный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 зонд, эрозивно-язвенный гастрит.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</a:rPr>
              <a:t>Вес 20 кг, рост 121 см</a:t>
            </a:r>
          </a:p>
          <a:p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Операция: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чрескожная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эндоскопическая пункционная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гастростомия</a:t>
            </a:r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Прибавка 1 кг в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мес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, 1-2 см </a:t>
            </a:r>
            <a:r>
              <a:rPr lang="ru-RU" sz="1400">
                <a:solidFill>
                  <a:srgbClr val="000000"/>
                </a:solidFill>
                <a:latin typeface="Georgia" panose="02040502050405020303" pitchFamily="18" charset="0"/>
              </a:rPr>
              <a:t>в месяц </a:t>
            </a:r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333333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2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alt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alt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1198</Words>
  <Application>Microsoft Office PowerPoint</Application>
  <PresentationFormat>Лист A4 (210x297 мм)</PresentationFormat>
  <Paragraphs>240</Paragraphs>
  <Slides>34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SimSun</vt:lpstr>
      <vt:lpstr>Arial</vt:lpstr>
      <vt:lpstr>Calibri</vt:lpstr>
      <vt:lpstr>Calibri Light</vt:lpstr>
      <vt:lpstr>Constantia</vt:lpstr>
      <vt:lpstr>等线 Light</vt:lpstr>
      <vt:lpstr>Georgia</vt:lpstr>
      <vt:lpstr>Times New Roman</vt:lpstr>
      <vt:lpstr>Wingdings 2</vt:lpstr>
      <vt:lpstr>Оформление по умолчанию</vt:lpstr>
      <vt:lpstr>Тема Office</vt:lpstr>
      <vt:lpstr>Документ</vt:lpstr>
      <vt:lpstr>НУТРИТИВНАЯ ПОДДЕРЖКА  В ДЕТСКОЙ  ПАЛЛИАТИВНОЙ ПОМОЩИ </vt:lpstr>
      <vt:lpstr>Актуальность</vt:lpstr>
      <vt:lpstr>Основные проблемы в ПП с питанием и кормлением</vt:lpstr>
      <vt:lpstr>Презентация PowerPoint</vt:lpstr>
      <vt:lpstr>Цели при подборе питания и путей кормления</vt:lpstr>
      <vt:lpstr>Виды кормления в ПП</vt:lpstr>
      <vt:lpstr>Презентация PowerPoint</vt:lpstr>
      <vt:lpstr>Показания для НГЗ/ГСТ </vt:lpstr>
      <vt:lpstr>Клинический случай</vt:lpstr>
      <vt:lpstr>Презентация PowerPoint</vt:lpstr>
      <vt:lpstr>Оценка нутритивного статуса  и фактического питания</vt:lpstr>
      <vt:lpstr>Антропометрия (соматометрия)</vt:lpstr>
      <vt:lpstr>Антропометрия (соматометрия)</vt:lpstr>
      <vt:lpstr>Презентация PowerPoint</vt:lpstr>
      <vt:lpstr>https://vesit-skolko.ru/rebenok/calculator/ </vt:lpstr>
      <vt:lpstr>Анализ фактического питания</vt:lpstr>
      <vt:lpstr>Пищевой дневник</vt:lpstr>
      <vt:lpstr>Презентация PowerPoint</vt:lpstr>
      <vt:lpstr>Девочка М., 4 года, 11 кг, 89 см</vt:lpstr>
      <vt:lpstr>Презентация PowerPoint</vt:lpstr>
      <vt:lpstr>День 1</vt:lpstr>
      <vt:lpstr>День 2</vt:lpstr>
      <vt:lpstr>День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Нутритивная поддержка</vt:lpstr>
      <vt:lpstr>Презентация PowerPoint</vt:lpstr>
      <vt:lpstr>Презентация PowerPoint</vt:lpstr>
      <vt:lpstr>Пути оказания нутритивной поддержки</vt:lpstr>
      <vt:lpstr>Методика проведения питания через НГЗ/гст</vt:lpstr>
    </vt:vector>
  </TitlesOfParts>
  <Company>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Natalia Savva</cp:lastModifiedBy>
  <cp:revision>309</cp:revision>
  <dcterms:created xsi:type="dcterms:W3CDTF">2015-09-23T09:05:14Z</dcterms:created>
  <dcterms:modified xsi:type="dcterms:W3CDTF">2022-05-19T05:33:26Z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