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842" r:id="rId1"/>
    <p:sldMasterId id="2147483854" r:id="rId2"/>
  </p:sldMasterIdLst>
  <p:notesMasterIdLst>
    <p:notesMasterId r:id="rId39"/>
  </p:notesMasterIdLst>
  <p:handoutMasterIdLst>
    <p:handoutMasterId r:id="rId40"/>
  </p:handoutMasterIdLst>
  <p:sldIdLst>
    <p:sldId id="635" r:id="rId3"/>
    <p:sldId id="609" r:id="rId4"/>
    <p:sldId id="632" r:id="rId5"/>
    <p:sldId id="640" r:id="rId6"/>
    <p:sldId id="611" r:id="rId7"/>
    <p:sldId id="642" r:id="rId8"/>
    <p:sldId id="616" r:id="rId9"/>
    <p:sldId id="617" r:id="rId10"/>
    <p:sldId id="613" r:id="rId11"/>
    <p:sldId id="614" r:id="rId12"/>
    <p:sldId id="615" r:id="rId13"/>
    <p:sldId id="627" r:id="rId14"/>
    <p:sldId id="638" r:id="rId15"/>
    <p:sldId id="618" r:id="rId16"/>
    <p:sldId id="641" r:id="rId17"/>
    <p:sldId id="630" r:id="rId18"/>
    <p:sldId id="633" r:id="rId19"/>
    <p:sldId id="634" r:id="rId20"/>
    <p:sldId id="619" r:id="rId21"/>
    <p:sldId id="620" r:id="rId22"/>
    <p:sldId id="644" r:id="rId23"/>
    <p:sldId id="622" r:id="rId24"/>
    <p:sldId id="645" r:id="rId25"/>
    <p:sldId id="646" r:id="rId26"/>
    <p:sldId id="647" r:id="rId27"/>
    <p:sldId id="648" r:id="rId28"/>
    <p:sldId id="649" r:id="rId29"/>
    <p:sldId id="623" r:id="rId30"/>
    <p:sldId id="628" r:id="rId31"/>
    <p:sldId id="621" r:id="rId32"/>
    <p:sldId id="624" r:id="rId33"/>
    <p:sldId id="631" r:id="rId34"/>
    <p:sldId id="625" r:id="rId35"/>
    <p:sldId id="626" r:id="rId36"/>
    <p:sldId id="643" r:id="rId37"/>
    <p:sldId id="629" r:id="rId38"/>
  </p:sldIdLst>
  <p:sldSz cx="24384000" cy="13716000"/>
  <p:notesSz cx="6858000" cy="9144000"/>
  <p:defaultTextStyle>
    <a:defPPr>
      <a:defRPr lang="ru-RU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9pPr>
  </p:defaultTextStyle>
  <p:extLst>
    <p:ext uri="{EFAFB233-063F-42B5-8137-9DF3F51BA10A}">
      <p15:sldGuideLst xmlns:p15="http://schemas.microsoft.com/office/powerpoint/2012/main">
        <p15:guide id="1" orient="horz" pos="918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pos="8542" userDrawn="1">
          <p15:clr>
            <a:srgbClr val="A4A3A4"/>
          </p15:clr>
        </p15:guide>
        <p15:guide id="4" pos="1783" userDrawn="1">
          <p15:clr>
            <a:srgbClr val="A4A3A4"/>
          </p15:clr>
        </p15:guide>
        <p15:guide id="5" pos="14166" userDrawn="1">
          <p15:clr>
            <a:srgbClr val="A4A3A4"/>
          </p15:clr>
        </p15:guide>
        <p15:guide id="6" orient="horz" pos="646" userDrawn="1">
          <p15:clr>
            <a:srgbClr val="A4A3A4"/>
          </p15:clr>
        </p15:guide>
        <p15:guide id="7" pos="1194" userDrawn="1">
          <p15:clr>
            <a:srgbClr val="A4A3A4"/>
          </p15:clr>
        </p15:guide>
        <p15:guide id="8" orient="horz" pos="1961" userDrawn="1">
          <p15:clr>
            <a:srgbClr val="A4A3A4"/>
          </p15:clr>
        </p15:guide>
        <p15:guide id="9" orient="horz" pos="1735" userDrawn="1">
          <p15:clr>
            <a:srgbClr val="A4A3A4"/>
          </p15:clr>
        </p15:guide>
        <p15:guide id="10" orient="horz" pos="39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ланова Валерия Юрьевна" initials="УВЮ" lastIdx="9" clrIdx="0">
    <p:extLst>
      <p:ext uri="{19B8F6BF-5375-455C-9EA6-DF929625EA0E}">
        <p15:presenceInfo xmlns:p15="http://schemas.microsoft.com/office/powerpoint/2012/main" userId="S-1-5-21-55718128-1261867228-2975590631-2076" providerId="AD"/>
      </p:ext>
    </p:extLst>
  </p:cmAuthor>
  <p:cmAuthor id="2" name="Ситникова Диана Юрьевна" initials="СДЮ" lastIdx="5" clrIdx="1">
    <p:extLst>
      <p:ext uri="{19B8F6BF-5375-455C-9EA6-DF929625EA0E}">
        <p15:presenceInfo xmlns:p15="http://schemas.microsoft.com/office/powerpoint/2012/main" userId="Ситникова Диана Юрьевна" providerId="None"/>
      </p:ext>
    </p:extLst>
  </p:cmAuthor>
  <p:cmAuthor id="3" name="Кайибханова Эсмина Вердиева" initials="КЭВ" lastIdx="22" clrIdx="2">
    <p:extLst>
      <p:ext uri="{19B8F6BF-5375-455C-9EA6-DF929625EA0E}">
        <p15:presenceInfo xmlns:p15="http://schemas.microsoft.com/office/powerpoint/2012/main" userId="S-1-5-21-55718128-1261867228-2975590631-1198" providerId="AD"/>
      </p:ext>
    </p:extLst>
  </p:cmAuthor>
  <p:cmAuthor id="4" name="Аякс Шкода" initials="АШ" lastIdx="1" clrIdx="3">
    <p:extLst>
      <p:ext uri="{19B8F6BF-5375-455C-9EA6-DF929625EA0E}">
        <p15:presenceInfo xmlns:p15="http://schemas.microsoft.com/office/powerpoint/2012/main" userId="14312b1d710bcb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DEF"/>
    <a:srgbClr val="3B6077"/>
    <a:srgbClr val="197397"/>
    <a:srgbClr val="C5E0F0"/>
    <a:srgbClr val="C6E1F0"/>
    <a:srgbClr val="CC3300"/>
    <a:srgbClr val="ECE0A0"/>
    <a:srgbClr val="F4EBC7"/>
    <a:srgbClr val="FDF8F2"/>
    <a:srgbClr val="EEE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56814-48CC-40C8-B5F2-21707EB843CC}" v="18" dt="2021-10-28T07:58:54.843"/>
    <p1510:client id="{C88D86F0-6945-4FFD-894B-399B6F85DF10}" v="1" dt="2021-10-28T08:00:30.109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7" autoAdjust="0"/>
    <p:restoredTop sz="94152" autoAdjust="0"/>
  </p:normalViewPr>
  <p:slideViewPr>
    <p:cSldViewPr showGuides="1">
      <p:cViewPr varScale="1">
        <p:scale>
          <a:sx n="54" d="100"/>
          <a:sy n="54" d="100"/>
        </p:scale>
        <p:origin x="690" y="96"/>
      </p:cViewPr>
      <p:guideLst>
        <p:guide orient="horz" pos="918"/>
        <p:guide pos="7680"/>
        <p:guide pos="8542"/>
        <p:guide pos="1783"/>
        <p:guide pos="14166"/>
        <p:guide orient="horz" pos="646"/>
        <p:guide pos="1194"/>
        <p:guide orient="horz" pos="1961"/>
        <p:guide orient="horz" pos="1735"/>
        <p:guide orient="horz" pos="3957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2720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18:14:28.237" idx="9">
    <p:pos x="11870" y="4856"/>
    <p:text>добавить анимацию!!!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0ACB1-9C04-4900-89DF-31895455F7C3}" type="doc">
      <dgm:prSet loTypeId="urn:microsoft.com/office/officeart/2005/8/layout/gear1" loCatId="relationship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ECB9BC4-5F9F-445F-A9B8-239730AA8EA1}">
      <dgm:prSet phldrT="[Текст]" custT="1"/>
      <dgm:spPr>
        <a:solidFill>
          <a:srgbClr val="197397">
            <a:alpha val="90000"/>
          </a:srgbClr>
        </a:solidFill>
      </dgm:spPr>
      <dgm:t>
        <a:bodyPr/>
        <a:lstStyle/>
        <a:p>
          <a:r>
            <a: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Местное лечение</a:t>
          </a:r>
        </a:p>
      </dgm:t>
    </dgm:pt>
    <dgm:pt modelId="{3178D26A-321F-4708-B239-3B4E40D85086}" type="parTrans" cxnId="{EC274682-0006-43EF-9F68-C9BDFE3790C5}">
      <dgm:prSet/>
      <dgm:spPr/>
      <dgm:t>
        <a:bodyPr/>
        <a:lstStyle/>
        <a:p>
          <a:endParaRPr lang="ru-RU"/>
        </a:p>
      </dgm:t>
    </dgm:pt>
    <dgm:pt modelId="{481B49C8-AEC6-4FED-BCF3-645DA41A00CA}" type="sibTrans" cxnId="{EC274682-0006-43EF-9F68-C9BDFE3790C5}">
      <dgm:prSet/>
      <dgm:spPr>
        <a:solidFill>
          <a:srgbClr val="197397"/>
        </a:solidFill>
      </dgm:spPr>
      <dgm:t>
        <a:bodyPr/>
        <a:lstStyle/>
        <a:p>
          <a:endParaRPr lang="ru-RU"/>
        </a:p>
      </dgm:t>
    </dgm:pt>
    <dgm:pt modelId="{179789E7-68E8-492A-ACE1-DB6D0800D8A0}">
      <dgm:prSet phldrT="[Текст]" custT="1"/>
      <dgm:spPr>
        <a:solidFill>
          <a:srgbClr val="197397">
            <a:alpha val="74902"/>
          </a:srgbClr>
        </a:solidFill>
      </dgm:spPr>
      <dgm:t>
        <a:bodyPr/>
        <a:lstStyle/>
        <a:p>
          <a:r>
            <a: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Снижение</a:t>
          </a:r>
          <a:r>
            <a:rPr lang="ru-RU" sz="4400" b="1" baseline="0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 влияния факторов риска</a:t>
          </a:r>
          <a:endParaRPr lang="ru-RU" sz="4400" b="1" dirty="0">
            <a:solidFill>
              <a:schemeClr val="tx1"/>
            </a:solidFill>
            <a:latin typeface="Times New Roman" panose="02020603050405020304" pitchFamily="18" charset="0"/>
            <a:cs typeface="Poppins" panose="00000500000000000000" pitchFamily="2" charset="0"/>
          </a:endParaRPr>
        </a:p>
      </dgm:t>
    </dgm:pt>
    <dgm:pt modelId="{E9331C52-A524-46C8-9C30-CE2746C1873F}" type="parTrans" cxnId="{A9DD268D-24E7-47AE-8FFB-07D72B6BAD4B}">
      <dgm:prSet/>
      <dgm:spPr/>
      <dgm:t>
        <a:bodyPr/>
        <a:lstStyle/>
        <a:p>
          <a:endParaRPr lang="ru-RU"/>
        </a:p>
      </dgm:t>
    </dgm:pt>
    <dgm:pt modelId="{65DF8109-B811-4D0A-A3FF-D910725EC1E1}" type="sibTrans" cxnId="{A9DD268D-24E7-47AE-8FFB-07D72B6BAD4B}">
      <dgm:prSet/>
      <dgm:spPr>
        <a:solidFill>
          <a:srgbClr val="197397">
            <a:alpha val="74902"/>
          </a:srgbClr>
        </a:solidFill>
      </dgm:spPr>
      <dgm:t>
        <a:bodyPr/>
        <a:lstStyle/>
        <a:p>
          <a:endParaRPr lang="ru-RU"/>
        </a:p>
      </dgm:t>
    </dgm:pt>
    <dgm:pt modelId="{7F833D96-04B0-4D8B-9A45-FA62CD0C2F55}">
      <dgm:prSet phldrT="[Текст]" custT="1"/>
      <dgm:spPr>
        <a:solidFill>
          <a:srgbClr val="197397">
            <a:alpha val="50196"/>
          </a:srgbClr>
        </a:solidFill>
      </dgm:spPr>
      <dgm:t>
        <a:bodyPr/>
        <a:lstStyle/>
        <a:p>
          <a:r>
            <a: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Лечение основного заболевания</a:t>
          </a:r>
        </a:p>
      </dgm:t>
    </dgm:pt>
    <dgm:pt modelId="{F5924A78-BB3E-4B25-9364-01D4A74952ED}" type="parTrans" cxnId="{1D44BC3B-FDF7-4B49-BF7E-7C1166A90051}">
      <dgm:prSet/>
      <dgm:spPr/>
      <dgm:t>
        <a:bodyPr/>
        <a:lstStyle/>
        <a:p>
          <a:endParaRPr lang="ru-RU"/>
        </a:p>
      </dgm:t>
    </dgm:pt>
    <dgm:pt modelId="{95F7BC3B-A78D-4E30-B852-26B02DD1FECB}" type="sibTrans" cxnId="{1D44BC3B-FDF7-4B49-BF7E-7C1166A90051}">
      <dgm:prSet/>
      <dgm:spPr>
        <a:solidFill>
          <a:srgbClr val="197397">
            <a:alpha val="50196"/>
          </a:srgbClr>
        </a:solidFill>
      </dgm:spPr>
      <dgm:t>
        <a:bodyPr/>
        <a:lstStyle/>
        <a:p>
          <a:endParaRPr lang="ru-RU"/>
        </a:p>
      </dgm:t>
    </dgm:pt>
    <dgm:pt modelId="{A8FDE038-E12B-4380-80DA-A407C8311FDB}">
      <dgm:prSet/>
      <dgm:spPr/>
      <dgm:t>
        <a:bodyPr/>
        <a:lstStyle/>
        <a:p>
          <a:endParaRPr lang="ru-RU"/>
        </a:p>
      </dgm:t>
    </dgm:pt>
    <dgm:pt modelId="{B44CA327-BDC4-4FCF-A9B7-D4E62F4809F7}" type="parTrans" cxnId="{A565D22A-98CB-4F06-829B-882EDECA2CAE}">
      <dgm:prSet/>
      <dgm:spPr/>
      <dgm:t>
        <a:bodyPr/>
        <a:lstStyle/>
        <a:p>
          <a:endParaRPr lang="ru-RU"/>
        </a:p>
      </dgm:t>
    </dgm:pt>
    <dgm:pt modelId="{E954E29D-FF3A-4F38-9E8D-A9A046D0E504}" type="sibTrans" cxnId="{A565D22A-98CB-4F06-829B-882EDECA2CAE}">
      <dgm:prSet/>
      <dgm:spPr/>
      <dgm:t>
        <a:bodyPr/>
        <a:lstStyle/>
        <a:p>
          <a:endParaRPr lang="ru-RU"/>
        </a:p>
      </dgm:t>
    </dgm:pt>
    <dgm:pt modelId="{C8A36E89-861D-4F65-AA00-40D702A87A02}" type="pres">
      <dgm:prSet presAssocID="{E010ACB1-9C04-4900-89DF-31895455F7C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61ADC2-EC1F-4158-96E6-70DC277190F3}" type="pres">
      <dgm:prSet presAssocID="{2ECB9BC4-5F9F-445F-A9B8-239730AA8EA1}" presName="gear1" presStyleLbl="node1" presStyleIdx="0" presStyleCnt="3" custLinFactNeighborX="3650" custLinFactNeighborY="-697">
        <dgm:presLayoutVars>
          <dgm:chMax val="1"/>
          <dgm:bulletEnabled val="1"/>
        </dgm:presLayoutVars>
      </dgm:prSet>
      <dgm:spPr/>
    </dgm:pt>
    <dgm:pt modelId="{42149829-ABC1-4E26-861A-693EE6224DCA}" type="pres">
      <dgm:prSet presAssocID="{2ECB9BC4-5F9F-445F-A9B8-239730AA8EA1}" presName="gear1srcNode" presStyleLbl="node1" presStyleIdx="0" presStyleCnt="3"/>
      <dgm:spPr/>
    </dgm:pt>
    <dgm:pt modelId="{53CA88E2-0218-4199-AE09-3679BEA65950}" type="pres">
      <dgm:prSet presAssocID="{2ECB9BC4-5F9F-445F-A9B8-239730AA8EA1}" presName="gear1dstNode" presStyleLbl="node1" presStyleIdx="0" presStyleCnt="3"/>
      <dgm:spPr/>
    </dgm:pt>
    <dgm:pt modelId="{1BF4E08B-BB9E-465D-8209-6D2CD60602A7}" type="pres">
      <dgm:prSet presAssocID="{179789E7-68E8-492A-ACE1-DB6D0800D8A0}" presName="gear2" presStyleLbl="node1" presStyleIdx="1" presStyleCnt="3" custScaleX="113289" custScaleY="103920" custLinFactNeighborX="1881" custLinFactNeighborY="-1117">
        <dgm:presLayoutVars>
          <dgm:chMax val="1"/>
          <dgm:bulletEnabled val="1"/>
        </dgm:presLayoutVars>
      </dgm:prSet>
      <dgm:spPr/>
    </dgm:pt>
    <dgm:pt modelId="{1AE0F221-CCD3-46AA-83F4-CA2DCD9E3F13}" type="pres">
      <dgm:prSet presAssocID="{179789E7-68E8-492A-ACE1-DB6D0800D8A0}" presName="gear2srcNode" presStyleLbl="node1" presStyleIdx="1" presStyleCnt="3"/>
      <dgm:spPr/>
    </dgm:pt>
    <dgm:pt modelId="{EFA051A5-55ED-44AA-86DB-4D1671FE5ECB}" type="pres">
      <dgm:prSet presAssocID="{179789E7-68E8-492A-ACE1-DB6D0800D8A0}" presName="gear2dstNode" presStyleLbl="node1" presStyleIdx="1" presStyleCnt="3"/>
      <dgm:spPr/>
    </dgm:pt>
    <dgm:pt modelId="{589CD279-4565-472B-BBA1-ADF30BE1008C}" type="pres">
      <dgm:prSet presAssocID="{7F833D96-04B0-4D8B-9A45-FA62CD0C2F55}" presName="gear3" presStyleLbl="node1" presStyleIdx="2" presStyleCnt="3" custLinFactNeighborX="3686"/>
      <dgm:spPr/>
    </dgm:pt>
    <dgm:pt modelId="{E994D514-8E1F-4B89-9CBF-ADB7A210524C}" type="pres">
      <dgm:prSet presAssocID="{7F833D96-04B0-4D8B-9A45-FA62CD0C2F5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A26CC5F-1EDE-4450-A744-19FD4BB6D063}" type="pres">
      <dgm:prSet presAssocID="{7F833D96-04B0-4D8B-9A45-FA62CD0C2F55}" presName="gear3srcNode" presStyleLbl="node1" presStyleIdx="2" presStyleCnt="3"/>
      <dgm:spPr/>
    </dgm:pt>
    <dgm:pt modelId="{F1AE1B49-0D9C-4F63-BADF-40D8A57B2F81}" type="pres">
      <dgm:prSet presAssocID="{7F833D96-04B0-4D8B-9A45-FA62CD0C2F55}" presName="gear3dstNode" presStyleLbl="node1" presStyleIdx="2" presStyleCnt="3"/>
      <dgm:spPr/>
    </dgm:pt>
    <dgm:pt modelId="{0DF87FBA-A441-421E-A95E-BF83E17C5F95}" type="pres">
      <dgm:prSet presAssocID="{481B49C8-AEC6-4FED-BCF3-645DA41A00CA}" presName="connector1" presStyleLbl="sibTrans2D1" presStyleIdx="0" presStyleCnt="3"/>
      <dgm:spPr/>
    </dgm:pt>
    <dgm:pt modelId="{9B769498-96BC-4F88-9C83-5B73B1175C51}" type="pres">
      <dgm:prSet presAssocID="{65DF8109-B811-4D0A-A3FF-D910725EC1E1}" presName="connector2" presStyleLbl="sibTrans2D1" presStyleIdx="1" presStyleCnt="3"/>
      <dgm:spPr/>
    </dgm:pt>
    <dgm:pt modelId="{17CCB7EA-B804-4C83-A7BC-C72FA85395A7}" type="pres">
      <dgm:prSet presAssocID="{95F7BC3B-A78D-4E30-B852-26B02DD1FECB}" presName="connector3" presStyleLbl="sibTrans2D1" presStyleIdx="2" presStyleCnt="3"/>
      <dgm:spPr/>
    </dgm:pt>
  </dgm:ptLst>
  <dgm:cxnLst>
    <dgm:cxn modelId="{82A3FF0A-B349-434B-8CE5-9EDF5CCC73F9}" type="presOf" srcId="{179789E7-68E8-492A-ACE1-DB6D0800D8A0}" destId="{1AE0F221-CCD3-46AA-83F4-CA2DCD9E3F13}" srcOrd="1" destOrd="0" presId="urn:microsoft.com/office/officeart/2005/8/layout/gear1"/>
    <dgm:cxn modelId="{A3013321-EEE1-450B-85DC-9DB0B370C719}" type="presOf" srcId="{2ECB9BC4-5F9F-445F-A9B8-239730AA8EA1}" destId="{8061ADC2-EC1F-4158-96E6-70DC277190F3}" srcOrd="0" destOrd="0" presId="urn:microsoft.com/office/officeart/2005/8/layout/gear1"/>
    <dgm:cxn modelId="{E31F5F22-7FC7-4DFB-A8A9-62FC1B5B4F73}" type="presOf" srcId="{7F833D96-04B0-4D8B-9A45-FA62CD0C2F55}" destId="{E994D514-8E1F-4B89-9CBF-ADB7A210524C}" srcOrd="1" destOrd="0" presId="urn:microsoft.com/office/officeart/2005/8/layout/gear1"/>
    <dgm:cxn modelId="{A565D22A-98CB-4F06-829B-882EDECA2CAE}" srcId="{E010ACB1-9C04-4900-89DF-31895455F7C3}" destId="{A8FDE038-E12B-4380-80DA-A407C8311FDB}" srcOrd="3" destOrd="0" parTransId="{B44CA327-BDC4-4FCF-A9B7-D4E62F4809F7}" sibTransId="{E954E29D-FF3A-4F38-9E8D-A9A046D0E504}"/>
    <dgm:cxn modelId="{25F3972D-7C8C-4D3A-90E4-68747B29750C}" type="presOf" srcId="{95F7BC3B-A78D-4E30-B852-26B02DD1FECB}" destId="{17CCB7EA-B804-4C83-A7BC-C72FA85395A7}" srcOrd="0" destOrd="0" presId="urn:microsoft.com/office/officeart/2005/8/layout/gear1"/>
    <dgm:cxn modelId="{1D44BC3B-FDF7-4B49-BF7E-7C1166A90051}" srcId="{E010ACB1-9C04-4900-89DF-31895455F7C3}" destId="{7F833D96-04B0-4D8B-9A45-FA62CD0C2F55}" srcOrd="2" destOrd="0" parTransId="{F5924A78-BB3E-4B25-9364-01D4A74952ED}" sibTransId="{95F7BC3B-A78D-4E30-B852-26B02DD1FECB}"/>
    <dgm:cxn modelId="{799ED963-A1E5-44E3-8D7C-4E3652B4DED1}" type="presOf" srcId="{7F833D96-04B0-4D8B-9A45-FA62CD0C2F55}" destId="{F1AE1B49-0D9C-4F63-BADF-40D8A57B2F81}" srcOrd="3" destOrd="0" presId="urn:microsoft.com/office/officeart/2005/8/layout/gear1"/>
    <dgm:cxn modelId="{2E2EE96E-3CF9-45E3-B7F2-B401AA0F9EC8}" type="presOf" srcId="{E010ACB1-9C04-4900-89DF-31895455F7C3}" destId="{C8A36E89-861D-4F65-AA00-40D702A87A02}" srcOrd="0" destOrd="0" presId="urn:microsoft.com/office/officeart/2005/8/layout/gear1"/>
    <dgm:cxn modelId="{A346D472-D36F-43F4-90B2-4E13E25CE5B6}" type="presOf" srcId="{481B49C8-AEC6-4FED-BCF3-645DA41A00CA}" destId="{0DF87FBA-A441-421E-A95E-BF83E17C5F95}" srcOrd="0" destOrd="0" presId="urn:microsoft.com/office/officeart/2005/8/layout/gear1"/>
    <dgm:cxn modelId="{89478C81-1C57-46E8-9B9E-FEC39D3C4228}" type="presOf" srcId="{7F833D96-04B0-4D8B-9A45-FA62CD0C2F55}" destId="{1A26CC5F-1EDE-4450-A744-19FD4BB6D063}" srcOrd="2" destOrd="0" presId="urn:microsoft.com/office/officeart/2005/8/layout/gear1"/>
    <dgm:cxn modelId="{EC274682-0006-43EF-9F68-C9BDFE3790C5}" srcId="{E010ACB1-9C04-4900-89DF-31895455F7C3}" destId="{2ECB9BC4-5F9F-445F-A9B8-239730AA8EA1}" srcOrd="0" destOrd="0" parTransId="{3178D26A-321F-4708-B239-3B4E40D85086}" sibTransId="{481B49C8-AEC6-4FED-BCF3-645DA41A00CA}"/>
    <dgm:cxn modelId="{A9DD268D-24E7-47AE-8FFB-07D72B6BAD4B}" srcId="{E010ACB1-9C04-4900-89DF-31895455F7C3}" destId="{179789E7-68E8-492A-ACE1-DB6D0800D8A0}" srcOrd="1" destOrd="0" parTransId="{E9331C52-A524-46C8-9C30-CE2746C1873F}" sibTransId="{65DF8109-B811-4D0A-A3FF-D910725EC1E1}"/>
    <dgm:cxn modelId="{251C589B-7CF7-4E94-A1FD-21229E909F7E}" type="presOf" srcId="{2ECB9BC4-5F9F-445F-A9B8-239730AA8EA1}" destId="{42149829-ABC1-4E26-861A-693EE6224DCA}" srcOrd="1" destOrd="0" presId="urn:microsoft.com/office/officeart/2005/8/layout/gear1"/>
    <dgm:cxn modelId="{2EF4EE9F-70F0-4A9A-B978-153564D5591B}" type="presOf" srcId="{179789E7-68E8-492A-ACE1-DB6D0800D8A0}" destId="{EFA051A5-55ED-44AA-86DB-4D1671FE5ECB}" srcOrd="2" destOrd="0" presId="urn:microsoft.com/office/officeart/2005/8/layout/gear1"/>
    <dgm:cxn modelId="{270B69AC-21A8-4497-81C5-0CAF45CA6CB7}" type="presOf" srcId="{179789E7-68E8-492A-ACE1-DB6D0800D8A0}" destId="{1BF4E08B-BB9E-465D-8209-6D2CD60602A7}" srcOrd="0" destOrd="0" presId="urn:microsoft.com/office/officeart/2005/8/layout/gear1"/>
    <dgm:cxn modelId="{B2E9F9B5-FFA4-4FB0-9FF7-DD02F8AD7E26}" type="presOf" srcId="{7F833D96-04B0-4D8B-9A45-FA62CD0C2F55}" destId="{589CD279-4565-472B-BBA1-ADF30BE1008C}" srcOrd="0" destOrd="0" presId="urn:microsoft.com/office/officeart/2005/8/layout/gear1"/>
    <dgm:cxn modelId="{1E7300C3-FD51-4A3F-87CE-8F4064263039}" type="presOf" srcId="{65DF8109-B811-4D0A-A3FF-D910725EC1E1}" destId="{9B769498-96BC-4F88-9C83-5B73B1175C51}" srcOrd="0" destOrd="0" presId="urn:microsoft.com/office/officeart/2005/8/layout/gear1"/>
    <dgm:cxn modelId="{0F5D6DF6-CE23-4B39-BB51-683CB2D1B97E}" type="presOf" srcId="{2ECB9BC4-5F9F-445F-A9B8-239730AA8EA1}" destId="{53CA88E2-0218-4199-AE09-3679BEA65950}" srcOrd="2" destOrd="0" presId="urn:microsoft.com/office/officeart/2005/8/layout/gear1"/>
    <dgm:cxn modelId="{CE8E59DF-4200-497C-82DF-C2BBAAE9707D}" type="presParOf" srcId="{C8A36E89-861D-4F65-AA00-40D702A87A02}" destId="{8061ADC2-EC1F-4158-96E6-70DC277190F3}" srcOrd="0" destOrd="0" presId="urn:microsoft.com/office/officeart/2005/8/layout/gear1"/>
    <dgm:cxn modelId="{4AAAD14B-6FB9-433A-B973-677A220F1A55}" type="presParOf" srcId="{C8A36E89-861D-4F65-AA00-40D702A87A02}" destId="{42149829-ABC1-4E26-861A-693EE6224DCA}" srcOrd="1" destOrd="0" presId="urn:microsoft.com/office/officeart/2005/8/layout/gear1"/>
    <dgm:cxn modelId="{E81E2521-870D-40DA-80CF-80C45B79C009}" type="presParOf" srcId="{C8A36E89-861D-4F65-AA00-40D702A87A02}" destId="{53CA88E2-0218-4199-AE09-3679BEA65950}" srcOrd="2" destOrd="0" presId="urn:microsoft.com/office/officeart/2005/8/layout/gear1"/>
    <dgm:cxn modelId="{B9220C7E-48EC-4D5C-B2F9-765EB1667EFC}" type="presParOf" srcId="{C8A36E89-861D-4F65-AA00-40D702A87A02}" destId="{1BF4E08B-BB9E-465D-8209-6D2CD60602A7}" srcOrd="3" destOrd="0" presId="urn:microsoft.com/office/officeart/2005/8/layout/gear1"/>
    <dgm:cxn modelId="{EBADFDFE-749A-4933-9880-2F567C51B79C}" type="presParOf" srcId="{C8A36E89-861D-4F65-AA00-40D702A87A02}" destId="{1AE0F221-CCD3-46AA-83F4-CA2DCD9E3F13}" srcOrd="4" destOrd="0" presId="urn:microsoft.com/office/officeart/2005/8/layout/gear1"/>
    <dgm:cxn modelId="{275FEB73-3597-4DF8-BEBD-55BBA8A1B21E}" type="presParOf" srcId="{C8A36E89-861D-4F65-AA00-40D702A87A02}" destId="{EFA051A5-55ED-44AA-86DB-4D1671FE5ECB}" srcOrd="5" destOrd="0" presId="urn:microsoft.com/office/officeart/2005/8/layout/gear1"/>
    <dgm:cxn modelId="{4FF1FA6D-E935-492D-BCB8-D00569D4C27B}" type="presParOf" srcId="{C8A36E89-861D-4F65-AA00-40D702A87A02}" destId="{589CD279-4565-472B-BBA1-ADF30BE1008C}" srcOrd="6" destOrd="0" presId="urn:microsoft.com/office/officeart/2005/8/layout/gear1"/>
    <dgm:cxn modelId="{CFAA92A0-EDB6-4A63-A051-B0BCEEB43BCF}" type="presParOf" srcId="{C8A36E89-861D-4F65-AA00-40D702A87A02}" destId="{E994D514-8E1F-4B89-9CBF-ADB7A210524C}" srcOrd="7" destOrd="0" presId="urn:microsoft.com/office/officeart/2005/8/layout/gear1"/>
    <dgm:cxn modelId="{FFAC1276-BAE1-47CD-B97F-AD1CBEDCEBD1}" type="presParOf" srcId="{C8A36E89-861D-4F65-AA00-40D702A87A02}" destId="{1A26CC5F-1EDE-4450-A744-19FD4BB6D063}" srcOrd="8" destOrd="0" presId="urn:microsoft.com/office/officeart/2005/8/layout/gear1"/>
    <dgm:cxn modelId="{095AB145-E137-4393-8936-CD06E0256141}" type="presParOf" srcId="{C8A36E89-861D-4F65-AA00-40D702A87A02}" destId="{F1AE1B49-0D9C-4F63-BADF-40D8A57B2F81}" srcOrd="9" destOrd="0" presId="urn:microsoft.com/office/officeart/2005/8/layout/gear1"/>
    <dgm:cxn modelId="{BFC7DC63-9E4D-49D2-9CC2-F39FF273E90D}" type="presParOf" srcId="{C8A36E89-861D-4F65-AA00-40D702A87A02}" destId="{0DF87FBA-A441-421E-A95E-BF83E17C5F95}" srcOrd="10" destOrd="0" presId="urn:microsoft.com/office/officeart/2005/8/layout/gear1"/>
    <dgm:cxn modelId="{72F6EA1E-AC3C-4F23-BC1E-EC778C711592}" type="presParOf" srcId="{C8A36E89-861D-4F65-AA00-40D702A87A02}" destId="{9B769498-96BC-4F88-9C83-5B73B1175C51}" srcOrd="11" destOrd="0" presId="urn:microsoft.com/office/officeart/2005/8/layout/gear1"/>
    <dgm:cxn modelId="{D6FAA84D-C80B-4328-A1D7-4B517F9C2137}" type="presParOf" srcId="{C8A36E89-861D-4F65-AA00-40D702A87A02}" destId="{17CCB7EA-B804-4C83-A7BC-C72FA85395A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BC2D39-33C2-4796-BEA3-BE75C3E0F92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E0A313-5D4F-4D3C-A489-4F95236AE6BE}">
      <dgm:prSet phldrT="[Текст]" custT="1"/>
      <dgm:spPr/>
      <dgm:t>
        <a:bodyPr/>
        <a:lstStyle/>
        <a:p>
          <a:pPr algn="ctr"/>
          <a:r>
            <a:rPr lang="ru-RU" sz="4800" dirty="0">
              <a:latin typeface="Times New Roman" panose="02020603050405020304" pitchFamily="18" charset="0"/>
              <a:cs typeface="Poppins" panose="00000500000000000000" pitchFamily="2" charset="0"/>
            </a:rPr>
            <a:t>Очищение раны</a:t>
          </a:r>
        </a:p>
      </dgm:t>
    </dgm:pt>
    <dgm:pt modelId="{090A097D-9FF4-40C9-9518-B7F533F10EA5}" type="parTrans" cxnId="{1E28B66A-7F6B-414F-87C9-B0F5F4A22C29}">
      <dgm:prSet/>
      <dgm:spPr/>
      <dgm:t>
        <a:bodyPr/>
        <a:lstStyle/>
        <a:p>
          <a:endParaRPr lang="ru-RU"/>
        </a:p>
      </dgm:t>
    </dgm:pt>
    <dgm:pt modelId="{7D1AB631-0121-4F4C-828E-B1742A945815}" type="sibTrans" cxnId="{1E28B66A-7F6B-414F-87C9-B0F5F4A22C29}">
      <dgm:prSet/>
      <dgm:spPr/>
      <dgm:t>
        <a:bodyPr/>
        <a:lstStyle/>
        <a:p>
          <a:endParaRPr lang="ru-RU"/>
        </a:p>
      </dgm:t>
    </dgm:pt>
    <dgm:pt modelId="{0A7EA9B3-4DDE-4339-94EA-EF54CD130388}">
      <dgm:prSet phldrT="[Текст]" custT="1"/>
      <dgm:spPr/>
      <dgm:t>
        <a:bodyPr/>
        <a:lstStyle/>
        <a:p>
          <a:pPr algn="ctr"/>
          <a:r>
            <a:rPr lang="ru-RU" sz="4800" dirty="0">
              <a:latin typeface="Times New Roman" panose="02020603050405020304" pitchFamily="18" charset="0"/>
              <a:cs typeface="Poppins" panose="00000500000000000000" pitchFamily="2" charset="0"/>
            </a:rPr>
            <a:t>Стимуляция регенерации</a:t>
          </a:r>
        </a:p>
      </dgm:t>
    </dgm:pt>
    <dgm:pt modelId="{D63EEAFB-1A8E-4EA8-9F9B-A57B84805ACD}" type="parTrans" cxnId="{A5B9B5E5-796B-4987-839B-80BE7DA1E6B0}">
      <dgm:prSet/>
      <dgm:spPr/>
      <dgm:t>
        <a:bodyPr/>
        <a:lstStyle/>
        <a:p>
          <a:endParaRPr lang="ru-RU"/>
        </a:p>
      </dgm:t>
    </dgm:pt>
    <dgm:pt modelId="{2D4CC05B-4752-47D1-A229-567DDF98BF95}" type="sibTrans" cxnId="{A5B9B5E5-796B-4987-839B-80BE7DA1E6B0}">
      <dgm:prSet/>
      <dgm:spPr/>
      <dgm:t>
        <a:bodyPr/>
        <a:lstStyle/>
        <a:p>
          <a:endParaRPr lang="ru-RU"/>
        </a:p>
      </dgm:t>
    </dgm:pt>
    <dgm:pt modelId="{B2ADF1B7-40C8-4CE0-B818-025158CFD6FA}">
      <dgm:prSet phldrT="[Текст]" custT="1"/>
      <dgm:spPr/>
      <dgm:t>
        <a:bodyPr/>
        <a:lstStyle/>
        <a:p>
          <a:pPr algn="ctr"/>
          <a:r>
            <a:rPr lang="ru-RU" sz="4800" dirty="0">
              <a:latin typeface="Times New Roman" panose="02020603050405020304" pitchFamily="18" charset="0"/>
              <a:cs typeface="Poppins" panose="00000500000000000000" pitchFamily="2" charset="0"/>
            </a:rPr>
            <a:t>Стимуляция реорганизации рубца</a:t>
          </a:r>
        </a:p>
      </dgm:t>
    </dgm:pt>
    <dgm:pt modelId="{BDC67D80-3040-4695-BCCB-2DCBAC202A57}" type="parTrans" cxnId="{7EE3814D-4684-46D2-994B-A321A67359F3}">
      <dgm:prSet/>
      <dgm:spPr/>
      <dgm:t>
        <a:bodyPr/>
        <a:lstStyle/>
        <a:p>
          <a:endParaRPr lang="ru-RU"/>
        </a:p>
      </dgm:t>
    </dgm:pt>
    <dgm:pt modelId="{006F93D5-1B09-4BA7-9BE0-AAF793C9D07C}" type="sibTrans" cxnId="{7EE3814D-4684-46D2-994B-A321A67359F3}">
      <dgm:prSet/>
      <dgm:spPr/>
      <dgm:t>
        <a:bodyPr/>
        <a:lstStyle/>
        <a:p>
          <a:endParaRPr lang="ru-RU"/>
        </a:p>
      </dgm:t>
    </dgm:pt>
    <dgm:pt modelId="{61AF6807-733B-4363-85DA-C416BAC7D9AE}" type="pres">
      <dgm:prSet presAssocID="{62BC2D39-33C2-4796-BEA3-BE75C3E0F927}" presName="rootnode" presStyleCnt="0">
        <dgm:presLayoutVars>
          <dgm:chMax/>
          <dgm:chPref/>
          <dgm:dir/>
          <dgm:animLvl val="lvl"/>
        </dgm:presLayoutVars>
      </dgm:prSet>
      <dgm:spPr/>
    </dgm:pt>
    <dgm:pt modelId="{E14720EC-2DA7-4442-88A0-B87598C83E44}" type="pres">
      <dgm:prSet presAssocID="{9DE0A313-5D4F-4D3C-A489-4F95236AE6BE}" presName="composite" presStyleCnt="0"/>
      <dgm:spPr/>
    </dgm:pt>
    <dgm:pt modelId="{5244C825-DE3B-438E-8001-24526F87E869}" type="pres">
      <dgm:prSet presAssocID="{9DE0A313-5D4F-4D3C-A489-4F95236AE6BE}" presName="LShape" presStyleLbl="alignNode1" presStyleIdx="0" presStyleCnt="5" custScaleX="159751"/>
      <dgm:spPr>
        <a:solidFill>
          <a:srgbClr val="197397"/>
        </a:solidFill>
      </dgm:spPr>
    </dgm:pt>
    <dgm:pt modelId="{643B9ACE-95C0-4E5C-8A12-10EE6A948CB1}" type="pres">
      <dgm:prSet presAssocID="{9DE0A313-5D4F-4D3C-A489-4F95236AE6BE}" presName="ParentText" presStyleLbl="revTx" presStyleIdx="0" presStyleCnt="3" custLinFactNeighborX="-13753" custLinFactNeighborY="-183">
        <dgm:presLayoutVars>
          <dgm:chMax val="0"/>
          <dgm:chPref val="0"/>
          <dgm:bulletEnabled val="1"/>
        </dgm:presLayoutVars>
      </dgm:prSet>
      <dgm:spPr/>
    </dgm:pt>
    <dgm:pt modelId="{62E96F24-2486-4CE6-843E-E02CFCED25DE}" type="pres">
      <dgm:prSet presAssocID="{9DE0A313-5D4F-4D3C-A489-4F95236AE6BE}" presName="Triangle" presStyleLbl="alignNode1" presStyleIdx="1" presStyleCnt="5"/>
      <dgm:spPr>
        <a:solidFill>
          <a:srgbClr val="197397"/>
        </a:solidFill>
      </dgm:spPr>
    </dgm:pt>
    <dgm:pt modelId="{662B2517-847B-4B61-9135-4BE664D77C00}" type="pres">
      <dgm:prSet presAssocID="{7D1AB631-0121-4F4C-828E-B1742A945815}" presName="sibTrans" presStyleCnt="0"/>
      <dgm:spPr/>
    </dgm:pt>
    <dgm:pt modelId="{CEE3945C-D521-4FA2-90B5-4ABD54BE9CFC}" type="pres">
      <dgm:prSet presAssocID="{7D1AB631-0121-4F4C-828E-B1742A945815}" presName="space" presStyleCnt="0"/>
      <dgm:spPr/>
    </dgm:pt>
    <dgm:pt modelId="{109617C5-8E8C-4E81-93FC-B04D6CAE51BF}" type="pres">
      <dgm:prSet presAssocID="{0A7EA9B3-4DDE-4339-94EA-EF54CD130388}" presName="composite" presStyleCnt="0"/>
      <dgm:spPr/>
    </dgm:pt>
    <dgm:pt modelId="{9887EA16-8432-4FB4-921B-A67B2B596174}" type="pres">
      <dgm:prSet presAssocID="{0A7EA9B3-4DDE-4339-94EA-EF54CD130388}" presName="LShape" presStyleLbl="alignNode1" presStyleIdx="2" presStyleCnt="5" custScaleX="144640"/>
      <dgm:spPr>
        <a:solidFill>
          <a:srgbClr val="197397"/>
        </a:solidFill>
      </dgm:spPr>
    </dgm:pt>
    <dgm:pt modelId="{7161ABDA-30CB-44A5-8AB1-EC09B89C5BC9}" type="pres">
      <dgm:prSet presAssocID="{0A7EA9B3-4DDE-4339-94EA-EF54CD130388}" presName="ParentText" presStyleLbl="revTx" presStyleIdx="1" presStyleCnt="3" custLinFactNeighborX="-4978" custLinFactNeighborY="286">
        <dgm:presLayoutVars>
          <dgm:chMax val="0"/>
          <dgm:chPref val="0"/>
          <dgm:bulletEnabled val="1"/>
        </dgm:presLayoutVars>
      </dgm:prSet>
      <dgm:spPr/>
    </dgm:pt>
    <dgm:pt modelId="{74211BFF-A2F1-40D7-B54C-7228F316681F}" type="pres">
      <dgm:prSet presAssocID="{0A7EA9B3-4DDE-4339-94EA-EF54CD130388}" presName="Triangle" presStyleLbl="alignNode1" presStyleIdx="3" presStyleCnt="5" custLinFactNeighborX="2120" custLinFactNeighborY="5674"/>
      <dgm:spPr>
        <a:solidFill>
          <a:srgbClr val="197397"/>
        </a:solidFill>
      </dgm:spPr>
    </dgm:pt>
    <dgm:pt modelId="{DF8FFA0B-E743-4A74-987D-B9AAFE253F90}" type="pres">
      <dgm:prSet presAssocID="{2D4CC05B-4752-47D1-A229-567DDF98BF95}" presName="sibTrans" presStyleCnt="0"/>
      <dgm:spPr/>
    </dgm:pt>
    <dgm:pt modelId="{15AAE94B-2B35-465E-8CB2-2C50D92B3AF4}" type="pres">
      <dgm:prSet presAssocID="{2D4CC05B-4752-47D1-A229-567DDF98BF95}" presName="space" presStyleCnt="0"/>
      <dgm:spPr/>
    </dgm:pt>
    <dgm:pt modelId="{1939D6A9-E497-4252-8EDC-039A7DE0CAA8}" type="pres">
      <dgm:prSet presAssocID="{B2ADF1B7-40C8-4CE0-B818-025158CFD6FA}" presName="composite" presStyleCnt="0"/>
      <dgm:spPr/>
    </dgm:pt>
    <dgm:pt modelId="{23C988D9-7BB7-468A-8700-BF4FEF53341D}" type="pres">
      <dgm:prSet presAssocID="{B2ADF1B7-40C8-4CE0-B818-025158CFD6FA}" presName="LShape" presStyleLbl="alignNode1" presStyleIdx="4" presStyleCnt="5" custScaleX="145771"/>
      <dgm:spPr>
        <a:solidFill>
          <a:srgbClr val="197397"/>
        </a:solidFill>
      </dgm:spPr>
    </dgm:pt>
    <dgm:pt modelId="{23CA9FCD-EB5C-4D14-B9FF-D2EA31BCC38D}" type="pres">
      <dgm:prSet presAssocID="{B2ADF1B7-40C8-4CE0-B818-025158CFD6FA}" presName="ParentText" presStyleLbl="revTx" presStyleIdx="2" presStyleCnt="3" custScaleX="149639">
        <dgm:presLayoutVars>
          <dgm:chMax val="0"/>
          <dgm:chPref val="0"/>
          <dgm:bulletEnabled val="1"/>
        </dgm:presLayoutVars>
      </dgm:prSet>
      <dgm:spPr/>
    </dgm:pt>
  </dgm:ptLst>
  <dgm:cxnLst>
    <dgm:cxn modelId="{AAADB80F-2229-40E1-87CE-F964D5CA61EA}" type="presOf" srcId="{9DE0A313-5D4F-4D3C-A489-4F95236AE6BE}" destId="{643B9ACE-95C0-4E5C-8A12-10EE6A948CB1}" srcOrd="0" destOrd="0" presId="urn:microsoft.com/office/officeart/2009/3/layout/StepUpProcess"/>
    <dgm:cxn modelId="{FDC26F14-4EEA-4F29-9059-5252D8BFEC61}" type="presOf" srcId="{62BC2D39-33C2-4796-BEA3-BE75C3E0F927}" destId="{61AF6807-733B-4363-85DA-C416BAC7D9AE}" srcOrd="0" destOrd="0" presId="urn:microsoft.com/office/officeart/2009/3/layout/StepUpProcess"/>
    <dgm:cxn modelId="{1E28B66A-7F6B-414F-87C9-B0F5F4A22C29}" srcId="{62BC2D39-33C2-4796-BEA3-BE75C3E0F927}" destId="{9DE0A313-5D4F-4D3C-A489-4F95236AE6BE}" srcOrd="0" destOrd="0" parTransId="{090A097D-9FF4-40C9-9518-B7F533F10EA5}" sibTransId="{7D1AB631-0121-4F4C-828E-B1742A945815}"/>
    <dgm:cxn modelId="{7EE3814D-4684-46D2-994B-A321A67359F3}" srcId="{62BC2D39-33C2-4796-BEA3-BE75C3E0F927}" destId="{B2ADF1B7-40C8-4CE0-B818-025158CFD6FA}" srcOrd="2" destOrd="0" parTransId="{BDC67D80-3040-4695-BCCB-2DCBAC202A57}" sibTransId="{006F93D5-1B09-4BA7-9BE0-AAF793C9D07C}"/>
    <dgm:cxn modelId="{813DEBB2-70F7-4813-BFFE-D66278ACE7AD}" type="presOf" srcId="{B2ADF1B7-40C8-4CE0-B818-025158CFD6FA}" destId="{23CA9FCD-EB5C-4D14-B9FF-D2EA31BCC38D}" srcOrd="0" destOrd="0" presId="urn:microsoft.com/office/officeart/2009/3/layout/StepUpProcess"/>
    <dgm:cxn modelId="{D32B66BF-B2C7-4496-808B-041185148CF0}" type="presOf" srcId="{0A7EA9B3-4DDE-4339-94EA-EF54CD130388}" destId="{7161ABDA-30CB-44A5-8AB1-EC09B89C5BC9}" srcOrd="0" destOrd="0" presId="urn:microsoft.com/office/officeart/2009/3/layout/StepUpProcess"/>
    <dgm:cxn modelId="{A5B9B5E5-796B-4987-839B-80BE7DA1E6B0}" srcId="{62BC2D39-33C2-4796-BEA3-BE75C3E0F927}" destId="{0A7EA9B3-4DDE-4339-94EA-EF54CD130388}" srcOrd="1" destOrd="0" parTransId="{D63EEAFB-1A8E-4EA8-9F9B-A57B84805ACD}" sibTransId="{2D4CC05B-4752-47D1-A229-567DDF98BF95}"/>
    <dgm:cxn modelId="{A55B6951-D348-4597-ADD1-E6F0B8D449FA}" type="presParOf" srcId="{61AF6807-733B-4363-85DA-C416BAC7D9AE}" destId="{E14720EC-2DA7-4442-88A0-B87598C83E44}" srcOrd="0" destOrd="0" presId="urn:microsoft.com/office/officeart/2009/3/layout/StepUpProcess"/>
    <dgm:cxn modelId="{8FD3E8F4-59FB-4D62-9530-0250E60FC9D6}" type="presParOf" srcId="{E14720EC-2DA7-4442-88A0-B87598C83E44}" destId="{5244C825-DE3B-438E-8001-24526F87E869}" srcOrd="0" destOrd="0" presId="urn:microsoft.com/office/officeart/2009/3/layout/StepUpProcess"/>
    <dgm:cxn modelId="{C85B5093-716F-485C-8B4F-6A3EF82F04D7}" type="presParOf" srcId="{E14720EC-2DA7-4442-88A0-B87598C83E44}" destId="{643B9ACE-95C0-4E5C-8A12-10EE6A948CB1}" srcOrd="1" destOrd="0" presId="urn:microsoft.com/office/officeart/2009/3/layout/StepUpProcess"/>
    <dgm:cxn modelId="{6AF6E385-5210-46E3-AF24-95011B4D2986}" type="presParOf" srcId="{E14720EC-2DA7-4442-88A0-B87598C83E44}" destId="{62E96F24-2486-4CE6-843E-E02CFCED25DE}" srcOrd="2" destOrd="0" presId="urn:microsoft.com/office/officeart/2009/3/layout/StepUpProcess"/>
    <dgm:cxn modelId="{EE33BDAF-C2CF-42CD-BB13-5B513B221DB4}" type="presParOf" srcId="{61AF6807-733B-4363-85DA-C416BAC7D9AE}" destId="{662B2517-847B-4B61-9135-4BE664D77C00}" srcOrd="1" destOrd="0" presId="urn:microsoft.com/office/officeart/2009/3/layout/StepUpProcess"/>
    <dgm:cxn modelId="{E4E2186D-93DC-47AB-B4E3-7C544BE3A4C8}" type="presParOf" srcId="{662B2517-847B-4B61-9135-4BE664D77C00}" destId="{CEE3945C-D521-4FA2-90B5-4ABD54BE9CFC}" srcOrd="0" destOrd="0" presId="urn:microsoft.com/office/officeart/2009/3/layout/StepUpProcess"/>
    <dgm:cxn modelId="{446B05DE-17FD-427C-A182-70AABD56EFE3}" type="presParOf" srcId="{61AF6807-733B-4363-85DA-C416BAC7D9AE}" destId="{109617C5-8E8C-4E81-93FC-B04D6CAE51BF}" srcOrd="2" destOrd="0" presId="urn:microsoft.com/office/officeart/2009/3/layout/StepUpProcess"/>
    <dgm:cxn modelId="{72DA8986-7434-48FD-946F-AF80FBB4323B}" type="presParOf" srcId="{109617C5-8E8C-4E81-93FC-B04D6CAE51BF}" destId="{9887EA16-8432-4FB4-921B-A67B2B596174}" srcOrd="0" destOrd="0" presId="urn:microsoft.com/office/officeart/2009/3/layout/StepUpProcess"/>
    <dgm:cxn modelId="{04E6B729-32C3-49DE-ADCA-C77C730EF3D0}" type="presParOf" srcId="{109617C5-8E8C-4E81-93FC-B04D6CAE51BF}" destId="{7161ABDA-30CB-44A5-8AB1-EC09B89C5BC9}" srcOrd="1" destOrd="0" presId="urn:microsoft.com/office/officeart/2009/3/layout/StepUpProcess"/>
    <dgm:cxn modelId="{B15A0318-A651-405B-97E7-5C2367B279F5}" type="presParOf" srcId="{109617C5-8E8C-4E81-93FC-B04D6CAE51BF}" destId="{74211BFF-A2F1-40D7-B54C-7228F316681F}" srcOrd="2" destOrd="0" presId="urn:microsoft.com/office/officeart/2009/3/layout/StepUpProcess"/>
    <dgm:cxn modelId="{41727090-ACD4-4F75-8D6A-96F14B29E09B}" type="presParOf" srcId="{61AF6807-733B-4363-85DA-C416BAC7D9AE}" destId="{DF8FFA0B-E743-4A74-987D-B9AAFE253F90}" srcOrd="3" destOrd="0" presId="urn:microsoft.com/office/officeart/2009/3/layout/StepUpProcess"/>
    <dgm:cxn modelId="{0113B70C-DB9E-47E6-AA8C-AD4AD5038627}" type="presParOf" srcId="{DF8FFA0B-E743-4A74-987D-B9AAFE253F90}" destId="{15AAE94B-2B35-465E-8CB2-2C50D92B3AF4}" srcOrd="0" destOrd="0" presId="urn:microsoft.com/office/officeart/2009/3/layout/StepUpProcess"/>
    <dgm:cxn modelId="{218DE01B-23AB-44B1-B1D6-BE60546E9228}" type="presParOf" srcId="{61AF6807-733B-4363-85DA-C416BAC7D9AE}" destId="{1939D6A9-E497-4252-8EDC-039A7DE0CAA8}" srcOrd="4" destOrd="0" presId="urn:microsoft.com/office/officeart/2009/3/layout/StepUpProcess"/>
    <dgm:cxn modelId="{12C26CA8-910A-40F5-957B-91D7A72B8336}" type="presParOf" srcId="{1939D6A9-E497-4252-8EDC-039A7DE0CAA8}" destId="{23C988D9-7BB7-468A-8700-BF4FEF53341D}" srcOrd="0" destOrd="0" presId="urn:microsoft.com/office/officeart/2009/3/layout/StepUpProcess"/>
    <dgm:cxn modelId="{F8070A92-5A87-4C86-BF95-220D32089CD2}" type="presParOf" srcId="{1939D6A9-E497-4252-8EDC-039A7DE0CAA8}" destId="{23CA9FCD-EB5C-4D14-B9FF-D2EA31BCC38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1ADC2-EC1F-4158-96E6-70DC277190F3}">
      <dsp:nvSpPr>
        <dsp:cNvPr id="0" name=""/>
        <dsp:cNvSpPr/>
      </dsp:nvSpPr>
      <dsp:spPr>
        <a:xfrm>
          <a:off x="8704673" y="5391435"/>
          <a:ext cx="6646150" cy="6646150"/>
        </a:xfrm>
        <a:prstGeom prst="gear9">
          <a:avLst/>
        </a:prstGeom>
        <a:solidFill>
          <a:srgbClr val="197397">
            <a:alpha val="9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200" b="1" kern="1200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Местное лечение</a:t>
          </a:r>
        </a:p>
      </dsp:txBody>
      <dsp:txXfrm>
        <a:off x="10040845" y="6948264"/>
        <a:ext cx="3973806" cy="3416258"/>
      </dsp:txXfrm>
    </dsp:sp>
    <dsp:sp modelId="{1BF4E08B-BB9E-465D-8209-6D2CD60602A7}">
      <dsp:nvSpPr>
        <dsp:cNvPr id="0" name=""/>
        <dsp:cNvSpPr/>
      </dsp:nvSpPr>
      <dsp:spPr>
        <a:xfrm>
          <a:off x="4364991" y="3718122"/>
          <a:ext cx="5475896" cy="5023039"/>
        </a:xfrm>
        <a:prstGeom prst="gear6">
          <a:avLst/>
        </a:prstGeom>
        <a:solidFill>
          <a:srgbClr val="197397">
            <a:alpha val="74902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Снижение</a:t>
          </a:r>
          <a:r>
            <a:rPr lang="ru-RU" sz="4400" b="1" kern="1200" baseline="0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 влияния факторов риска</a:t>
          </a:r>
          <a:endParaRPr lang="ru-RU" sz="4400" b="1" kern="1200" dirty="0">
            <a:solidFill>
              <a:schemeClr val="tx1"/>
            </a:solidFill>
            <a:latin typeface="Times New Roman" panose="02020603050405020304" pitchFamily="18" charset="0"/>
            <a:cs typeface="Poppins" panose="00000500000000000000" pitchFamily="2" charset="0"/>
          </a:endParaRPr>
        </a:p>
      </dsp:txBody>
      <dsp:txXfrm>
        <a:off x="5695384" y="4990330"/>
        <a:ext cx="2815110" cy="2478623"/>
      </dsp:txXfrm>
    </dsp:sp>
    <dsp:sp modelId="{589CD279-4565-472B-BBA1-ADF30BE1008C}">
      <dsp:nvSpPr>
        <dsp:cNvPr id="0" name=""/>
        <dsp:cNvSpPr/>
      </dsp:nvSpPr>
      <dsp:spPr>
        <a:xfrm rot="20700000">
          <a:off x="7516325" y="532185"/>
          <a:ext cx="4735906" cy="4735906"/>
        </a:xfrm>
        <a:prstGeom prst="gear6">
          <a:avLst/>
        </a:prstGeom>
        <a:solidFill>
          <a:srgbClr val="197397">
            <a:alpha val="50196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Poppins" panose="00000500000000000000" pitchFamily="2" charset="0"/>
            </a:rPr>
            <a:t>Лечение основного заболевания</a:t>
          </a:r>
        </a:p>
      </dsp:txBody>
      <dsp:txXfrm rot="-20700000">
        <a:off x="8555048" y="1570908"/>
        <a:ext cx="2658460" cy="2658460"/>
      </dsp:txXfrm>
    </dsp:sp>
    <dsp:sp modelId="{0DF87FBA-A441-421E-A95E-BF83E17C5F95}">
      <dsp:nvSpPr>
        <dsp:cNvPr id="0" name=""/>
        <dsp:cNvSpPr/>
      </dsp:nvSpPr>
      <dsp:spPr>
        <a:xfrm>
          <a:off x="8042785" y="4381848"/>
          <a:ext cx="8507072" cy="8507072"/>
        </a:xfrm>
        <a:prstGeom prst="circularArrow">
          <a:avLst>
            <a:gd name="adj1" fmla="val 4687"/>
            <a:gd name="adj2" fmla="val 299029"/>
            <a:gd name="adj3" fmla="val 2586858"/>
            <a:gd name="adj4" fmla="val 15716619"/>
            <a:gd name="adj5" fmla="val 5469"/>
          </a:avLst>
        </a:prstGeom>
        <a:solidFill>
          <a:srgbClr val="19739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769498-96BC-4F88-9C83-5B73B1175C51}">
      <dsp:nvSpPr>
        <dsp:cNvPr id="0" name=""/>
        <dsp:cNvSpPr/>
      </dsp:nvSpPr>
      <dsp:spPr>
        <a:xfrm>
          <a:off x="3739223" y="2763507"/>
          <a:ext cx="6180919" cy="618091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197397">
            <a:alpha val="74902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CCB7EA-B804-4C83-A7BC-C72FA85395A7}">
      <dsp:nvSpPr>
        <dsp:cNvPr id="0" name=""/>
        <dsp:cNvSpPr/>
      </dsp:nvSpPr>
      <dsp:spPr>
        <a:xfrm>
          <a:off x="6207063" y="-539014"/>
          <a:ext cx="6664276" cy="666427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197397">
            <a:alpha val="50196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4C825-DE3B-438E-8001-24526F87E869}">
      <dsp:nvSpPr>
        <dsp:cNvPr id="0" name=""/>
        <dsp:cNvSpPr/>
      </dsp:nvSpPr>
      <dsp:spPr>
        <a:xfrm rot="5400000">
          <a:off x="8160470" y="226513"/>
          <a:ext cx="2748725" cy="7306717"/>
        </a:xfrm>
        <a:prstGeom prst="corner">
          <a:avLst>
            <a:gd name="adj1" fmla="val 16120"/>
            <a:gd name="adj2" fmla="val 16110"/>
          </a:avLst>
        </a:prstGeom>
        <a:solidFill>
          <a:srgbClr val="1973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B9ACE-95C0-4E5C-8A12-10EE6A948CB1}">
      <dsp:nvSpPr>
        <dsp:cNvPr id="0" name=""/>
        <dsp:cNvSpPr/>
      </dsp:nvSpPr>
      <dsp:spPr>
        <a:xfrm>
          <a:off x="7133741" y="2952926"/>
          <a:ext cx="4129267" cy="3619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latin typeface="Times New Roman" panose="02020603050405020304" pitchFamily="18" charset="0"/>
              <a:cs typeface="Poppins" panose="00000500000000000000" pitchFamily="2" charset="0"/>
            </a:rPr>
            <a:t>Очищение раны</a:t>
          </a:r>
        </a:p>
      </dsp:txBody>
      <dsp:txXfrm>
        <a:off x="7133741" y="2952926"/>
        <a:ext cx="4129267" cy="3619544"/>
      </dsp:txXfrm>
    </dsp:sp>
    <dsp:sp modelId="{62E96F24-2486-4CE6-843E-E02CFCED25DE}">
      <dsp:nvSpPr>
        <dsp:cNvPr id="0" name=""/>
        <dsp:cNvSpPr/>
      </dsp:nvSpPr>
      <dsp:spPr>
        <a:xfrm>
          <a:off x="11051799" y="1256234"/>
          <a:ext cx="779107" cy="779107"/>
        </a:xfrm>
        <a:prstGeom prst="triangle">
          <a:avLst>
            <a:gd name="adj" fmla="val 100000"/>
          </a:avLst>
        </a:prstGeom>
        <a:solidFill>
          <a:srgbClr val="1973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7EA16-8432-4FB4-921B-A67B2B596174}">
      <dsp:nvSpPr>
        <dsp:cNvPr id="0" name=""/>
        <dsp:cNvSpPr/>
      </dsp:nvSpPr>
      <dsp:spPr>
        <a:xfrm rot="5400000">
          <a:off x="15593660" y="-678783"/>
          <a:ext cx="2748725" cy="6615568"/>
        </a:xfrm>
        <a:prstGeom prst="corner">
          <a:avLst>
            <a:gd name="adj1" fmla="val 16120"/>
            <a:gd name="adj2" fmla="val 16110"/>
          </a:avLst>
        </a:prstGeom>
        <a:solidFill>
          <a:srgbClr val="1973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1ABDA-30CB-44A5-8AB1-EC09B89C5BC9}">
      <dsp:nvSpPr>
        <dsp:cNvPr id="0" name=""/>
        <dsp:cNvSpPr/>
      </dsp:nvSpPr>
      <dsp:spPr>
        <a:xfrm>
          <a:off x="14929275" y="1719029"/>
          <a:ext cx="4129267" cy="3619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latin typeface="Times New Roman" panose="02020603050405020304" pitchFamily="18" charset="0"/>
              <a:cs typeface="Poppins" panose="00000500000000000000" pitchFamily="2" charset="0"/>
            </a:rPr>
            <a:t>Стимуляция регенерации</a:t>
          </a:r>
        </a:p>
      </dsp:txBody>
      <dsp:txXfrm>
        <a:off x="14929275" y="1719029"/>
        <a:ext cx="4129267" cy="3619544"/>
      </dsp:txXfrm>
    </dsp:sp>
    <dsp:sp modelId="{74211BFF-A2F1-40D7-B54C-7228F316681F}">
      <dsp:nvSpPr>
        <dsp:cNvPr id="0" name=""/>
        <dsp:cNvSpPr/>
      </dsp:nvSpPr>
      <dsp:spPr>
        <a:xfrm>
          <a:off x="18501507" y="49569"/>
          <a:ext cx="779107" cy="779107"/>
        </a:xfrm>
        <a:prstGeom prst="triangle">
          <a:avLst>
            <a:gd name="adj" fmla="val 100000"/>
          </a:avLst>
        </a:prstGeom>
        <a:solidFill>
          <a:srgbClr val="1973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988D9-7BB7-468A-8700-BF4FEF53341D}">
      <dsp:nvSpPr>
        <dsp:cNvPr id="0" name=""/>
        <dsp:cNvSpPr/>
      </dsp:nvSpPr>
      <dsp:spPr>
        <a:xfrm rot="5400000">
          <a:off x="23398290" y="-1955520"/>
          <a:ext cx="2748725" cy="6667298"/>
        </a:xfrm>
        <a:prstGeom prst="corner">
          <a:avLst>
            <a:gd name="adj1" fmla="val 16120"/>
            <a:gd name="adj2" fmla="val 16110"/>
          </a:avLst>
        </a:prstGeom>
        <a:solidFill>
          <a:srgbClr val="1973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A9FCD-EB5C-4D14-B9FF-D2EA31BCC38D}">
      <dsp:nvSpPr>
        <dsp:cNvPr id="0" name=""/>
        <dsp:cNvSpPr/>
      </dsp:nvSpPr>
      <dsp:spPr>
        <a:xfrm>
          <a:off x="21914596" y="457805"/>
          <a:ext cx="6178994" cy="3619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latin typeface="Times New Roman" panose="02020603050405020304" pitchFamily="18" charset="0"/>
              <a:cs typeface="Poppins" panose="00000500000000000000" pitchFamily="2" charset="0"/>
            </a:rPr>
            <a:t>Стимуляция реорганизации рубца</a:t>
          </a:r>
        </a:p>
      </dsp:txBody>
      <dsp:txXfrm>
        <a:off x="21914596" y="457805"/>
        <a:ext cx="6178994" cy="3619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7E6F92-E6EE-9C43-B3E3-632198F5C1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9A407-CA47-7F4D-8AC4-F571D41EE8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fld id="{FFA8B25E-4267-2247-BDD0-2B1A34473DE8}" type="datetimeFigureOut">
              <a:rPr lang="en-US" altLang="x-none"/>
              <a:pPr>
                <a:defRPr/>
              </a:pPr>
              <a:t>5/12/2022</a:t>
            </a:fld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8F83A-5F23-DE4A-8745-977FF6E657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D3CEF-2FBE-004E-BB2C-118369094B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fld id="{D90C6074-32B9-D148-A90E-23D63BE21A7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78407465-0688-AB41-8DE5-990E52465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C932D3B9-46BB-4343-83A1-33EAB2F29BD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544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>
            <a:extLst>
              <a:ext uri="{FF2B5EF4-FFF2-40B4-BE49-F238E27FC236}">
                <a16:creationId xmlns:a16="http://schemas.microsoft.com/office/drawing/2014/main" id="{FEE31128-944F-43BD-96C4-CB280B987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Заметки 2">
            <a:extLst>
              <a:ext uri="{FF2B5EF4-FFF2-40B4-BE49-F238E27FC236}">
                <a16:creationId xmlns:a16="http://schemas.microsoft.com/office/drawing/2014/main" id="{E6C845FC-CBE5-480D-AA8A-0CD3A7BC4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BA082759-6550-4F3D-BB1D-110016D2F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1pPr>
            <a:lvl2pPr marL="742950" indent="-285750" defTabSz="946150" eaLnBrk="0" hangingPunct="0"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2pPr>
            <a:lvl3pPr marL="1143000" indent="-228600" defTabSz="946150" eaLnBrk="0" hangingPunct="0"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3pPr>
            <a:lvl4pPr marL="1600200" indent="-228600" defTabSz="946150" eaLnBrk="0" hangingPunct="0"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4pPr>
            <a:lvl5pPr marL="2057400" indent="-228600" defTabSz="946150" eaLnBrk="0" hangingPunct="0"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5F5F5F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46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C01E3-8321-475D-9099-2D6C8B1A6D5C}" type="slidenum">
              <a:rPr kumimoji="0" lang="ru-RU" alt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sym typeface="Poppins"/>
              </a:rPr>
              <a:pPr marL="0" marR="0" lvl="0" indent="0" algn="l" defTabSz="946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4647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824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18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51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59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101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7D208-176A-4F77-BAB2-3115ADE4C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BD2839-76D0-41A5-8265-5D2EB8871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B7B0A-D5EB-49BF-8058-E6DA3623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12FE3-7D6F-46C4-A1CF-BAEB9EA5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DCEA7-1F92-4087-95BB-2F98E188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87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24AB1-6CF0-4F6E-B000-3BC99150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D8E2D1-B280-4317-8342-270754EA0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07001-4633-44B3-AA2E-9CBD4E0F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56A4F-AE0F-47FB-8038-FA0F3066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BEE78E-0BF1-4185-977B-FA7411F1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7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20B3AD-DFD6-4056-8411-64C1F0769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2A31CC-981B-4ABD-96E7-DBA985CF7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099F14-F2ED-47B9-817A-2D6034AF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34DCC-5DCC-441F-B75F-6FAD82FD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918A4-5257-4E60-B409-2741532C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34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EF9F0FA8-A9EB-6240-A12E-3ED175FE2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45675" y="12496800"/>
            <a:ext cx="895350" cy="48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Dosis" charset="0"/>
                <a:ea typeface="Dosis" charset="0"/>
                <a:cs typeface="Dosis" charset="0"/>
              </a:defRPr>
            </a:lvl1pPr>
          </a:lstStyle>
          <a:p>
            <a:pPr>
              <a:defRPr/>
            </a:pPr>
            <a:fld id="{9C2E31A7-A63C-CC41-8D1E-944A864B523E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065FC433-2119-2249-8C9E-10FE3E82DB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849938"/>
            <a:ext cx="24384000" cy="786606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3881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BG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96EA836-0187-5A48-A930-D086C9C9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45675" y="12496800"/>
            <a:ext cx="895350" cy="48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Dosis" charset="0"/>
                <a:ea typeface="Dosis" charset="0"/>
                <a:cs typeface="Dosis" charset="0"/>
              </a:defRPr>
            </a:lvl1pPr>
          </a:lstStyle>
          <a:p>
            <a:pPr>
              <a:defRPr/>
            </a:pPr>
            <a:fld id="{ADE5213A-BB41-2C4B-B7BE-750B485B6D77}" type="slidenum">
              <a:rPr lang="x-none" altLang="x-none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528939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BG_Title, Content, Pho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368009" y="3401616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492109" y="3401616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616209" y="3401616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3740309" y="3401616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864408" y="3401616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368009" y="5417840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492109" y="5417840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1616209" y="5417840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740309" y="5417840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5864408" y="5417840"/>
            <a:ext cx="1655763" cy="1655763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137BB124-C536-2642-AE10-54753E82D2D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2545675" y="12496800"/>
            <a:ext cx="895350" cy="48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Dosis" charset="0"/>
                <a:ea typeface="Dosis" charset="0"/>
                <a:cs typeface="Dosis" charset="0"/>
              </a:defRPr>
            </a:lvl1pPr>
          </a:lstStyle>
          <a:p>
            <a:pPr>
              <a:defRPr/>
            </a:pPr>
            <a:fld id="{0A0767FA-B551-F24F-8DAF-49CF3AF96EE0}" type="slidenum">
              <a:rPr lang="x-none" altLang="x-none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204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bg">
    <p:bg>
      <p:bgPr>
        <a:solidFill>
          <a:srgbClr val="DAD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94C7B2-83DF-0845-9F23-B9EF77928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45675" y="12496800"/>
            <a:ext cx="895350" cy="48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Dosis" charset="0"/>
                <a:ea typeface="Dosis" charset="0"/>
                <a:cs typeface="Dosis" charset="0"/>
              </a:defRPr>
            </a:lvl1pPr>
          </a:lstStyle>
          <a:p>
            <a:pPr>
              <a:defRPr/>
            </a:pPr>
            <a:fld id="{5A0A05F2-8EC4-FF4C-B3CE-371A03859C45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230509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7E93A5-F012-D642-A669-AAD3B17583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545675" y="12496800"/>
            <a:ext cx="895350" cy="48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Dosis" charset="0"/>
                <a:ea typeface="Dosis" charset="0"/>
                <a:cs typeface="Dosis" charset="0"/>
              </a:defRPr>
            </a:lvl1pPr>
          </a:lstStyle>
          <a:p>
            <a:pPr>
              <a:defRPr/>
            </a:pPr>
            <a:fld id="{BBA90B2D-CC56-1C43-90B0-8033CA345BD5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57478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E8519E-9FA2-C942-A75C-4E8CA0A8E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2AB713-5E57-3F48-A10A-8C2F1A7F9A66}" type="slidenum">
              <a:rPr lang="x-none" altLang="x-none" smtClean="0"/>
              <a:pPr>
                <a:defRPr/>
              </a:pPr>
              <a:t>‹#›</a:t>
            </a:fld>
            <a:endParaRPr lang="x-none" altLang="x-none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CF2F8B0C-091F-7743-AD20-C0539739D9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720" y="4121696"/>
            <a:ext cx="4095369" cy="3888432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A84935C0-B5BB-CB4B-A2D5-E548FEC449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37150" y="3905672"/>
            <a:ext cx="4095369" cy="3888432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E4423EF7-7658-504E-9CB0-7EA546A70E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97990" y="4125325"/>
            <a:ext cx="4095369" cy="3888432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0D642E4C-30DD-4143-95B1-EC582A2528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1677" y="3881609"/>
            <a:ext cx="4095369" cy="3888432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98731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502DEF3-6B9A-674E-9674-401BC40A42D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2545675" y="12496800"/>
            <a:ext cx="895350" cy="48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Dosis" charset="0"/>
                <a:ea typeface="Dosis" charset="0"/>
                <a:cs typeface="Dosis" charset="0"/>
              </a:defRPr>
            </a:lvl1pPr>
          </a:lstStyle>
          <a:p>
            <a:pPr>
              <a:defRPr/>
            </a:pPr>
            <a:fld id="{EC3F65D7-A7F3-1E4B-9EAD-9CECC4BB9C71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453431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</p:spPr>
        <p:txBody>
          <a:bodyPr/>
          <a:lstStyle/>
          <a:p>
            <a:pPr lvl="0"/>
            <a:r>
              <a:rPr lang="ru-RU" noProof="0">
                <a:sym typeface="Poppins" charset="0"/>
              </a:rPr>
              <a:t>Вставка рисунка</a:t>
            </a:r>
            <a:endParaRPr lang="en-US" noProof="0">
              <a:sym typeface="Poppins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5FFBCD-8AE3-0149-B53E-0CF735E8E34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2545675" y="12496800"/>
            <a:ext cx="895350" cy="48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Dosis" charset="0"/>
                <a:ea typeface="Dosis" charset="0"/>
                <a:cs typeface="Dosis" charset="0"/>
              </a:defRPr>
            </a:lvl1pPr>
          </a:lstStyle>
          <a:p>
            <a:pPr>
              <a:defRPr/>
            </a:pPr>
            <a:fld id="{70893A0F-9D2E-EA46-928F-8F48D76B0869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9632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FCCDB-9DC1-42EB-91A5-361871DE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671F2-C63A-4EE8-A2E3-571E38C4A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CCB47F-0EB3-4A47-8BEE-D051B469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03D1-8B7D-40AB-B122-0D381462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50C1B-8ADC-4900-9275-98B1DB10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5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85FAA-ACE7-4E3E-858B-6097D6D7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594278-3C26-4BD2-A948-F259E4ABF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EF9FA-28C7-4DB3-B8D7-8F4BCCAE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6F786F-4F65-42FC-91DC-F6A1692A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AF00E0-2FBD-40DD-A571-79F8C15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84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EE453-3910-485A-93DB-628EE8A7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859ACC-B19B-4B4C-AEEC-D40516C40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32436C-97C8-4D36-A900-5335DB26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C40213-5508-42B7-B195-B4D48D9D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E4CD1C-AFDA-4B66-AFAD-10C386D3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7ABC1-7EBF-4C3B-9068-EEB76152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9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4B596-9D0C-4DD9-8399-5037196A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CFCDDB-318A-4C41-84B5-F04ABBF3E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C857F-986C-4903-BD22-003DB1D8F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720EEF-4900-474B-A532-AAF8FA355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D4DDEB-C03B-46FA-8DE6-694376952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62C329-631E-42E8-A241-9B280FF7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67E1A1-A878-4313-BD8B-9C65889E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3AF507-C3E5-4C73-8001-6BB7595C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1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8B59B-F0FB-4226-A4AA-EF1DA1EA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83C4DB-BB77-42E7-B8F5-5FD71647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2D6332-1B3A-47B4-AE30-6A44588B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8FDBAF-AF2F-4982-BE70-435F51D2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5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58B76A-8676-4C33-956C-FDBA3AB0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2C479A-B02D-4219-B0A9-13EA36070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4652A6-1019-467A-8465-774C4A6A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5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6B0B4-0E87-45A3-A526-6C528957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D24B-D93B-4E22-9749-085E7FA20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7F74CA-23BB-4CD7-9AA7-3B40479D5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A586F9-30C7-4C2D-8030-682D1DD0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A50DD5-C0CC-495F-BC44-5707A68B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BD2209-826D-4C6E-9A99-EAACE7F7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7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92FBC-3BCF-4FBD-AAAE-FEC95800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B47E8-CCA9-4778-89E9-274A7417E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4C3AD5-082A-4C9C-A9E4-AB2C26A01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D2F7DD-E216-4B1A-87DE-D1FAD188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144FB2-1728-4C95-B5F6-419884ED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833B45-6822-4038-8388-576F63F2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2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D6B6C-9B63-46B7-B800-ED7F1275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42D18-78A5-48FE-913D-2312AF86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AF1EA3-94F4-407D-B942-B4313607E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BD81B-3F28-42D9-900B-F073D278FA01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F8272B-F726-4215-9F10-B56F483B4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EFC66-66EE-45E6-A373-B9BBDF533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10E64-FA66-4DE5-886E-D96FA44E1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88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224D2-CA16-754D-A9BE-7E4AE27B8B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120900" y="2278063"/>
            <a:ext cx="20627975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>
                <a:sym typeface="Poppins Medium" charset="0"/>
              </a:rPr>
              <a:t>Образец заголовка</a:t>
            </a:r>
            <a:endParaRPr lang="x-none" altLang="x-none">
              <a:sym typeface="Poppins Medium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0AE0CF-EC45-9443-973D-AC749F6B95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71713" y="4670425"/>
            <a:ext cx="20477162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>
                <a:sym typeface="Poppins" charset="0"/>
              </a:rPr>
              <a:t>Образец текста
Второй уровень
Третий уровень
Четвертый уровень
Пятый уровень</a:t>
            </a:r>
            <a:endParaRPr lang="x-none" altLang="x-none">
              <a:sym typeface="Poppins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C3C307-C7B7-C24E-A59D-EF79C7B053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2545675" y="12352338"/>
            <a:ext cx="895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eaLnBrk="1">
              <a:defRPr b="0" i="0">
                <a:solidFill>
                  <a:schemeClr val="accent5"/>
                </a:solidFill>
                <a:latin typeface="Dosis" charset="0"/>
                <a:ea typeface="Dosis" charset="0"/>
                <a:cs typeface="Dosis" charset="0"/>
                <a:sym typeface="Poppins" charset="0"/>
              </a:defRPr>
            </a:lvl1pPr>
          </a:lstStyle>
          <a:p>
            <a:pPr>
              <a:defRPr/>
            </a:pPr>
            <a:fld id="{BF2AB713-5E57-3F48-A10A-8C2F1A7F9A66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662517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</p:sldLayoutIdLst>
  <p:txStyles>
    <p:titleStyle>
      <a:lvl1pPr algn="l" defTabSz="825500" rtl="0" eaLnBrk="1" fontAlgn="base" hangingPunct="1">
        <a:spcBef>
          <a:spcPct val="0"/>
        </a:spcBef>
        <a:spcAft>
          <a:spcPct val="0"/>
        </a:spcAft>
        <a:defRPr sz="10000" b="1" kern="1200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/>
        </a:defRPr>
      </a:lvl1pPr>
      <a:lvl2pPr algn="l" defTabSz="825500" rtl="0" eaLnBrk="1" fontAlgn="base" hangingPunct="1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/>
        </a:defRPr>
      </a:lvl2pPr>
      <a:lvl3pPr algn="l" defTabSz="825500" rtl="0" eaLnBrk="1" fontAlgn="base" hangingPunct="1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/>
        </a:defRPr>
      </a:lvl3pPr>
      <a:lvl4pPr algn="l" defTabSz="825500" rtl="0" eaLnBrk="1" fontAlgn="base" hangingPunct="1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/>
        </a:defRPr>
      </a:lvl4pPr>
      <a:lvl5pPr algn="l" defTabSz="825500" rtl="0" eaLnBrk="1" fontAlgn="base" hangingPunct="1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/>
        </a:defRPr>
      </a:lvl5pPr>
      <a:lvl6pPr marL="457200" algn="l" defTabSz="8255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/>
        </a:defRPr>
      </a:lvl1pPr>
      <a:lvl2pPr indent="228600" algn="l" defTabSz="825500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/>
        </a:defRPr>
      </a:lvl2pPr>
      <a:lvl3pPr indent="457200" algn="l" defTabSz="825500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/>
        </a:defRPr>
      </a:lvl3pPr>
      <a:lvl4pPr indent="685800" algn="l" defTabSz="825500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/>
        </a:defRPr>
      </a:lvl4pPr>
      <a:lvl5pPr indent="914400" algn="l" defTabSz="825500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5.em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1FFEC5B-34F6-F349-A77B-7252D1A0E215}"/>
              </a:ext>
            </a:extLst>
          </p:cNvPr>
          <p:cNvSpPr/>
          <p:nvPr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407B29B-8857-204D-A281-77CFCC0AE18A}"/>
              </a:ext>
            </a:extLst>
          </p:cNvPr>
          <p:cNvSpPr txBox="1">
            <a:spLocks/>
          </p:cNvSpPr>
          <p:nvPr/>
        </p:nvSpPr>
        <p:spPr bwMode="auto">
          <a:xfrm>
            <a:off x="1627004" y="4646445"/>
            <a:ext cx="211930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FD2CA"/>
              </a:buClr>
              <a:buSzPts val="4900"/>
              <a:buFontTx/>
              <a:buNone/>
              <a:tabLst/>
              <a:defRPr/>
            </a:pPr>
            <a:r>
              <a:rPr lang="ru-RU" sz="9600" dirty="0">
                <a:solidFill>
                  <a:srgbClr val="FFFC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Quattrocento Sans"/>
              </a:rPr>
              <a:t>Пролежневый процесс: выбор тактики лечения</a:t>
            </a:r>
            <a:endParaRPr kumimoji="0" lang="ru-RU" sz="9600" i="0" u="none" strike="noStrike" kern="1200" cap="none" spc="0" normalizeH="0" baseline="0" noProof="0" dirty="0">
              <a:ln>
                <a:noFill/>
              </a:ln>
              <a:solidFill>
                <a:srgbClr val="FFFC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  <a:sym typeface="Quattrocento Sans"/>
            </a:endParaRPr>
          </a:p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FD2CA"/>
              </a:buClr>
              <a:buSzPts val="4900"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FC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Quattrocento Sans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ECBD03-627A-7E4B-9AE1-DC17EC28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377280"/>
            <a:ext cx="6570466" cy="1896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96DF27-889F-4A6A-BAC7-4F7CD5A47DBF}"/>
              </a:ext>
            </a:extLst>
          </p:cNvPr>
          <p:cNvSpPr txBox="1"/>
          <p:nvPr/>
        </p:nvSpPr>
        <p:spPr>
          <a:xfrm>
            <a:off x="1595500" y="11106472"/>
            <a:ext cx="18002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tx2"/>
                </a:solidFill>
              </a:rPr>
              <a:t>Уланова Валерия Юрьевна</a:t>
            </a:r>
          </a:p>
          <a:p>
            <a:r>
              <a:rPr lang="ru-RU" sz="4000" dirty="0">
                <a:solidFill>
                  <a:schemeClr val="tx2"/>
                </a:solidFill>
              </a:rPr>
              <a:t>медицинская сестра, специалист по учебно-методической </a:t>
            </a:r>
            <a:r>
              <a:rPr lang="ru-RU" sz="4000">
                <a:solidFill>
                  <a:schemeClr val="tx2"/>
                </a:solidFill>
              </a:rPr>
              <a:t>работе </a:t>
            </a:r>
          </a:p>
          <a:p>
            <a:r>
              <a:rPr lang="ru-RU" sz="4000">
                <a:solidFill>
                  <a:schemeClr val="tx2"/>
                </a:solidFill>
              </a:rPr>
              <a:t>ГБУЗ </a:t>
            </a:r>
            <a:r>
              <a:rPr lang="ru-RU" sz="4000" dirty="0">
                <a:solidFill>
                  <a:schemeClr val="tx2"/>
                </a:solidFill>
              </a:rPr>
              <a:t>«Центр </a:t>
            </a:r>
            <a:r>
              <a:rPr lang="ru-RU" sz="4000">
                <a:solidFill>
                  <a:schemeClr val="tx2"/>
                </a:solidFill>
              </a:rPr>
              <a:t>паллиативной помощи ДЗМ»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1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61CF08-4A83-4142-BDCC-4E4ABAAE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87544" y="48126"/>
            <a:ext cx="13658224" cy="170223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rgbClr val="3B607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Интерактивные повязки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5565D8A0-0012-4B2A-95BC-8BEE8464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777433"/>
              </p:ext>
            </p:extLst>
          </p:nvPr>
        </p:nvGraphicFramePr>
        <p:xfrm>
          <a:off x="1343974" y="1529408"/>
          <a:ext cx="22441314" cy="11267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5178">
                  <a:extLst>
                    <a:ext uri="{9D8B030D-6E8A-4147-A177-3AD203B41FA5}">
                      <a16:colId xmlns:a16="http://schemas.microsoft.com/office/drawing/2014/main" val="1170408331"/>
                    </a:ext>
                  </a:extLst>
                </a:gridCol>
                <a:gridCol w="9992732">
                  <a:extLst>
                    <a:ext uri="{9D8B030D-6E8A-4147-A177-3AD203B41FA5}">
                      <a16:colId xmlns:a16="http://schemas.microsoft.com/office/drawing/2014/main" val="3499742478"/>
                    </a:ext>
                  </a:extLst>
                </a:gridCol>
                <a:gridCol w="9233404">
                  <a:extLst>
                    <a:ext uri="{9D8B030D-6E8A-4147-A177-3AD203B41FA5}">
                      <a16:colId xmlns:a16="http://schemas.microsoft.com/office/drawing/2014/main" val="1426830641"/>
                    </a:ext>
                  </a:extLst>
                </a:gridCol>
              </a:tblGrid>
              <a:tr h="828104">
                <a:tc>
                  <a:txBody>
                    <a:bodyPr/>
                    <a:lstStyle/>
                    <a:p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ГИДРОКОЛЛОИДНЫЕ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АЛЬГИНАТНЫЕ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237182"/>
                  </a:ext>
                </a:extLst>
              </a:tr>
              <a:tr h="5148560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182789"/>
                  </a:ext>
                </a:extLst>
              </a:tr>
              <a:tr h="3888432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влажной среды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целостности ткани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от вторичной инфекции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Невыраженные абсорбирующие свойства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влажной среды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от вторичной инфекции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Удаление излишков экссудата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Невыраженные гемостатические свойства (за счет имеющегося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составе кальция)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55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Интервалы замены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5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285864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49949D-E6FC-4C4B-ACA5-1E44760A3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7" t="20694" r="40234" b="15555"/>
          <a:stretch/>
        </p:blipFill>
        <p:spPr>
          <a:xfrm>
            <a:off x="15569410" y="2444546"/>
            <a:ext cx="7423790" cy="47734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5CA36E-2D12-4EE1-865C-68AF38794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8" y="2393504"/>
            <a:ext cx="6948772" cy="48965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34577-B695-481B-BD85-EE0216EEC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9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5565D8A0-0012-4B2A-95BC-8BEE8464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58796"/>
              </p:ext>
            </p:extLst>
          </p:nvPr>
        </p:nvGraphicFramePr>
        <p:xfrm>
          <a:off x="313668" y="659531"/>
          <a:ext cx="23969674" cy="123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8958">
                  <a:extLst>
                    <a:ext uri="{9D8B030D-6E8A-4147-A177-3AD203B41FA5}">
                      <a16:colId xmlns:a16="http://schemas.microsoft.com/office/drawing/2014/main" val="1170408331"/>
                    </a:ext>
                  </a:extLst>
                </a:gridCol>
                <a:gridCol w="6300643">
                  <a:extLst>
                    <a:ext uri="{9D8B030D-6E8A-4147-A177-3AD203B41FA5}">
                      <a16:colId xmlns:a16="http://schemas.microsoft.com/office/drawing/2014/main" val="2567263901"/>
                    </a:ext>
                  </a:extLst>
                </a:gridCol>
                <a:gridCol w="7425757">
                  <a:extLst>
                    <a:ext uri="{9D8B030D-6E8A-4147-A177-3AD203B41FA5}">
                      <a16:colId xmlns:a16="http://schemas.microsoft.com/office/drawing/2014/main" val="2194321026"/>
                    </a:ext>
                  </a:extLst>
                </a:gridCol>
                <a:gridCol w="6884316">
                  <a:extLst>
                    <a:ext uri="{9D8B030D-6E8A-4147-A177-3AD203B41FA5}">
                      <a16:colId xmlns:a16="http://schemas.microsoft.com/office/drawing/2014/main" val="3499742478"/>
                    </a:ext>
                  </a:extLst>
                </a:gridCol>
              </a:tblGrid>
              <a:tr h="528410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ГИДРОАКТИВНЫЕ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ct val="35000"/>
                        </a:spcAft>
                      </a:pPr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ГУБЧАТЫЕ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АБСОРБЕНТЫ И СУПЕРПОГЛОТИТЕЛИ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237182"/>
                  </a:ext>
                </a:extLst>
              </a:tr>
              <a:tr h="4292208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182789"/>
                  </a:ext>
                </a:extLst>
              </a:tr>
              <a:tr h="3801215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Работает по принципу «промывание-абсорбция» (увлажняет рану и одновременно впитывает излишки экссудата)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Размягчение некротического струпа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влажной среды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целостности тканей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от вторичной инфекции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Удаление излишков экссудата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Выраженная амортизационная функция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Удаление излишков раневого экссудата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55377"/>
                  </a:ext>
                </a:extLst>
              </a:tr>
              <a:tr h="1642969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Интервалы замены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суток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ct val="35000"/>
                        </a:spcAft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5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5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28586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D15C1C-28A2-4AFF-92E7-8C219C63A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8927" r="1295" b="565"/>
          <a:stretch/>
        </p:blipFill>
        <p:spPr>
          <a:xfrm>
            <a:off x="3991821" y="2321496"/>
            <a:ext cx="5751907" cy="3849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95A3F-CFA2-420D-A787-0ADDE06313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4903" r="17822" b="14215"/>
          <a:stretch/>
        </p:blipFill>
        <p:spPr>
          <a:xfrm>
            <a:off x="10656614" y="2191181"/>
            <a:ext cx="5879663" cy="4110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7FB7BA-82C8-4EC1-B239-E53B88224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592" y="2177480"/>
            <a:ext cx="4183937" cy="38884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62C4A9-C273-424E-A556-F6D66277A9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r="35733"/>
          <a:stretch/>
        </p:blipFill>
        <p:spPr>
          <a:xfrm>
            <a:off x="21143768" y="2425733"/>
            <a:ext cx="3007468" cy="313612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BEC902F-D4B2-4509-A161-715DA591922C}"/>
              </a:ext>
            </a:extLst>
          </p:cNvPr>
          <p:cNvSpPr txBox="1">
            <a:spLocks/>
          </p:cNvSpPr>
          <p:nvPr/>
        </p:nvSpPr>
        <p:spPr>
          <a:xfrm>
            <a:off x="7470241" y="-335725"/>
            <a:ext cx="13658224" cy="170223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6000" b="1" dirty="0">
                <a:solidFill>
                  <a:srgbClr val="3B607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Интерактивные повязки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9BE0F-CB45-4787-AAE2-035D9CD85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4968" y="12242990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5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5">
            <a:extLst>
              <a:ext uri="{FF2B5EF4-FFF2-40B4-BE49-F238E27FC236}">
                <a16:creationId xmlns:a16="http://schemas.microsoft.com/office/drawing/2014/main" id="{253F243C-03DF-474E-B470-091A6DF87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027456"/>
              </p:ext>
            </p:extLst>
          </p:nvPr>
        </p:nvGraphicFramePr>
        <p:xfrm>
          <a:off x="971343" y="1224412"/>
          <a:ext cx="22441314" cy="109961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5178">
                  <a:extLst>
                    <a:ext uri="{9D8B030D-6E8A-4147-A177-3AD203B41FA5}">
                      <a16:colId xmlns:a16="http://schemas.microsoft.com/office/drawing/2014/main" val="1170408331"/>
                    </a:ext>
                  </a:extLst>
                </a:gridCol>
                <a:gridCol w="9992732">
                  <a:extLst>
                    <a:ext uri="{9D8B030D-6E8A-4147-A177-3AD203B41FA5}">
                      <a16:colId xmlns:a16="http://schemas.microsoft.com/office/drawing/2014/main" val="3499742478"/>
                    </a:ext>
                  </a:extLst>
                </a:gridCol>
                <a:gridCol w="9233404">
                  <a:extLst>
                    <a:ext uri="{9D8B030D-6E8A-4147-A177-3AD203B41FA5}">
                      <a16:colId xmlns:a16="http://schemas.microsoft.com/office/drawing/2014/main" val="1426830641"/>
                    </a:ext>
                  </a:extLst>
                </a:gridCol>
              </a:tblGrid>
              <a:tr h="828104">
                <a:tc>
                  <a:txBody>
                    <a:bodyPr/>
                    <a:lstStyle/>
                    <a:p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АНТИСЕПТИЧЕСКИЕ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АСЕПТИЧЕСКИЕ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237182"/>
                  </a:ext>
                </a:extLst>
              </a:tr>
              <a:tr h="6173636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182789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Обеззараживание раны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присоединения инфекции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попадания патогенной микрофлоры в рану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55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Интервалы замены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5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285864"/>
                  </a:ext>
                </a:extLst>
              </a:tr>
            </a:tbl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EC8510D-F3DE-4103-9210-F2BD509D9DC1}"/>
              </a:ext>
            </a:extLst>
          </p:cNvPr>
          <p:cNvSpPr txBox="1">
            <a:spLocks/>
          </p:cNvSpPr>
          <p:nvPr/>
        </p:nvSpPr>
        <p:spPr>
          <a:xfrm>
            <a:off x="7871520" y="-190455"/>
            <a:ext cx="8640960" cy="170223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6000" b="1" dirty="0">
                <a:solidFill>
                  <a:srgbClr val="3B607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Инактивные повязки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18D83E2-7491-44EF-B4CB-C0D3C2A25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16798"/>
          <a:stretch/>
        </p:blipFill>
        <p:spPr bwMode="auto">
          <a:xfrm>
            <a:off x="4436920" y="4103983"/>
            <a:ext cx="548420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27F4F75-4F8F-408E-9861-F76903441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967864" y="2177480"/>
            <a:ext cx="2978461" cy="59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1A57E5B4-D257-42A6-AD06-7945AE7D1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 t="5313" r="33725" b="11477"/>
          <a:stretch/>
        </p:blipFill>
        <p:spPr bwMode="auto">
          <a:xfrm>
            <a:off x="9177912" y="2159768"/>
            <a:ext cx="2240629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DA80DB64-5B9E-4EBB-AACD-B26A7CFF0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/>
          <a:stretch/>
        </p:blipFill>
        <p:spPr bwMode="auto">
          <a:xfrm>
            <a:off x="14208224" y="2105472"/>
            <a:ext cx="9204433" cy="6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EAAEAB-D0C5-48E5-A4DA-04551B58F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5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26EB7AC-BC55-4A05-AD18-8C160A9E994D}"/>
              </a:ext>
            </a:extLst>
          </p:cNvPr>
          <p:cNvSpPr txBox="1">
            <a:spLocks/>
          </p:cNvSpPr>
          <p:nvPr/>
        </p:nvSpPr>
        <p:spPr>
          <a:xfrm>
            <a:off x="1642828" y="521296"/>
            <a:ext cx="21098344" cy="809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Промывание раны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568B6D-CCB8-4F75-BA86-E0CB7DD3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364"/>
            <a:ext cx="6264696" cy="886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542637C-30CA-4A53-AE63-DD6D1ED6A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4" r="27549"/>
          <a:stretch/>
        </p:blipFill>
        <p:spPr bwMode="auto">
          <a:xfrm>
            <a:off x="4919192" y="2897559"/>
            <a:ext cx="3960440" cy="87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C96588F-5D5F-4C5A-8B34-D2F0F9445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r="31961"/>
          <a:stretch/>
        </p:blipFill>
        <p:spPr bwMode="auto">
          <a:xfrm>
            <a:off x="8511752" y="1765514"/>
            <a:ext cx="4464496" cy="110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B7AB486-3E65-4264-AD9F-3EF54593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r="22755"/>
          <a:stretch/>
        </p:blipFill>
        <p:spPr bwMode="auto">
          <a:xfrm>
            <a:off x="17808624" y="2294376"/>
            <a:ext cx="5760640" cy="1012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BEF1CB4-41CC-431A-9711-D62514DBE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9" t="4573" r="30873"/>
          <a:stretch/>
        </p:blipFill>
        <p:spPr bwMode="auto">
          <a:xfrm>
            <a:off x="13483788" y="1765514"/>
            <a:ext cx="3479032" cy="102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5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87A1016-0EE0-4F7D-B5D0-6166A196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371" y="1482447"/>
            <a:ext cx="21031200" cy="11400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лечения ран контролируемым отрицательным давлением (вакуум-терапия)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в ране локальной области разрежения для очищения раны, сохранения баланса влажной раневой среды и усиления локального кровообращения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1E8616-426B-4509-8E97-9F5264F93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9" y="3905672"/>
            <a:ext cx="9505056" cy="7430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0B2FAC-AAE3-412E-BC3C-0929D0C05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4497F96-9FC0-42E7-81FD-53C186E9951A}"/>
              </a:ext>
            </a:extLst>
          </p:cNvPr>
          <p:cNvSpPr txBox="1">
            <a:spLocks/>
          </p:cNvSpPr>
          <p:nvPr/>
        </p:nvSpPr>
        <p:spPr>
          <a:xfrm>
            <a:off x="1676400" y="158949"/>
            <a:ext cx="20668728" cy="681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19739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Терапия ран отрицательным давлением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E3C7AC-2A1E-F922-A477-E73BDEA0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2" y="5775276"/>
            <a:ext cx="9828663" cy="52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A3FD90-9855-9DA8-F130-7C7E15CD730B}"/>
              </a:ext>
            </a:extLst>
          </p:cNvPr>
          <p:cNvSpPr txBox="1"/>
          <p:nvPr/>
        </p:nvSpPr>
        <p:spPr>
          <a:xfrm>
            <a:off x="15709553" y="3517779"/>
            <a:ext cx="7750685" cy="8054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непрерывное очищение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раны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усиление местного кровообращения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интерстициального отека;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влажной раневой среды;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уровня бактериальной обсемененности раны;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стимуляция образования грануляционной ткани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8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81D9B9-A9C9-27A6-E181-4AEC57E631EF}"/>
              </a:ext>
            </a:extLst>
          </p:cNvPr>
          <p:cNvSpPr txBox="1">
            <a:spLocks/>
          </p:cNvSpPr>
          <p:nvPr/>
        </p:nvSpPr>
        <p:spPr>
          <a:xfrm>
            <a:off x="1676400" y="158949"/>
            <a:ext cx="20668728" cy="681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19739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Терапия ран отрицательным давлением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B12C9D-096C-F627-95ED-70ED77721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3" t="26226" r="19053" b="49144"/>
          <a:stretch/>
        </p:blipFill>
        <p:spPr bwMode="auto">
          <a:xfrm>
            <a:off x="2326904" y="1601416"/>
            <a:ext cx="5544616" cy="5050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DFFDB1-4D54-3A18-F37D-6329E8E43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7" t="39225" r="34709" b="36374"/>
          <a:stretch/>
        </p:blipFill>
        <p:spPr bwMode="auto">
          <a:xfrm>
            <a:off x="8879632" y="1580733"/>
            <a:ext cx="5549754" cy="5050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3D6A32-02D8-E508-B37C-38258CDF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4" t="38768" r="50615" b="36602"/>
          <a:stretch/>
        </p:blipFill>
        <p:spPr bwMode="auto">
          <a:xfrm>
            <a:off x="15581514" y="1673424"/>
            <a:ext cx="5251446" cy="5033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068E28-FA79-C6D8-4580-B3B383B1F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3" t="21892" r="34581" b="53250"/>
          <a:stretch/>
        </p:blipFill>
        <p:spPr bwMode="auto">
          <a:xfrm>
            <a:off x="2370447" y="6858000"/>
            <a:ext cx="5544616" cy="5058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74C071-4D64-185A-AE72-2FC2B6949F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4" t="69099" r="49588" b="6500"/>
          <a:stretch/>
        </p:blipFill>
        <p:spPr bwMode="auto">
          <a:xfrm>
            <a:off x="8995183" y="6858000"/>
            <a:ext cx="5333483" cy="5130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10FD87-DB3E-EDF3-85FE-B9B39B333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9" t="69099" r="34452" b="12997"/>
          <a:stretch/>
        </p:blipFill>
        <p:spPr bwMode="auto">
          <a:xfrm>
            <a:off x="15216336" y="6858000"/>
            <a:ext cx="6303689" cy="5033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DCF2E7-2085-14E8-6798-C2E4EAEB73C0}"/>
              </a:ext>
            </a:extLst>
          </p:cNvPr>
          <p:cNvSpPr txBox="1"/>
          <p:nvPr/>
        </p:nvSpPr>
        <p:spPr>
          <a:xfrm>
            <a:off x="4199112" y="12067512"/>
            <a:ext cx="16345816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Приложение № 5. СОП Лечение ран методом отрицательного давления</a:t>
            </a:r>
            <a:endParaRPr lang="ru-RU" sz="36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1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>
            <a:extLst>
              <a:ext uri="{FF2B5EF4-FFF2-40B4-BE49-F238E27FC236}">
                <a16:creationId xmlns:a16="http://schemas.microsoft.com/office/drawing/2014/main" id="{C02CCEFE-10B8-42A7-9E12-7942594E7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9250"/>
          <a:stretch/>
        </p:blipFill>
        <p:spPr bwMode="auto">
          <a:xfrm>
            <a:off x="11210689" y="1745432"/>
            <a:ext cx="6385168" cy="942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2D4FDA89-AAED-42E3-B8DF-9431F8B80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3" r="36316"/>
          <a:stretch/>
        </p:blipFill>
        <p:spPr bwMode="auto">
          <a:xfrm>
            <a:off x="17078380" y="1591562"/>
            <a:ext cx="2657575" cy="97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6333A45C-FB85-48E8-AE0C-7B6D38182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9" b="19696"/>
          <a:stretch/>
        </p:blipFill>
        <p:spPr bwMode="auto">
          <a:xfrm>
            <a:off x="430693" y="7752067"/>
            <a:ext cx="6005886" cy="383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24884-9DCF-444F-8CCB-9CFA262EF9FD}"/>
              </a:ext>
            </a:extLst>
          </p:cNvPr>
          <p:cNvSpPr txBox="1">
            <a:spLocks/>
          </p:cNvSpPr>
          <p:nvPr/>
        </p:nvSpPr>
        <p:spPr>
          <a:xfrm>
            <a:off x="1642828" y="183579"/>
            <a:ext cx="21098344" cy="809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Пролежни 1 стадии</a:t>
            </a:r>
          </a:p>
          <a:p>
            <a:pPr lvl="0"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(неосложненное течение)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28FFB-6D6D-4591-BDC3-3289BB221E99}"/>
              </a:ext>
            </a:extLst>
          </p:cNvPr>
          <p:cNvSpPr txBox="1"/>
          <p:nvPr/>
        </p:nvSpPr>
        <p:spPr>
          <a:xfrm>
            <a:off x="6625816" y="3459790"/>
            <a:ext cx="7196479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Пленочные повязки:</a:t>
            </a:r>
          </a:p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Hydrofilm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Suprasorb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</a:p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Medisorb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</a:p>
          <a:p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Специализированные средства ухода:</a:t>
            </a:r>
          </a:p>
          <a:p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Тонизирующий гель</a:t>
            </a:r>
          </a:p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Барьерные средства</a:t>
            </a:r>
          </a:p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 крема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095BB4F-C063-43A6-9C88-76A450233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r="29123"/>
          <a:stretch/>
        </p:blipFill>
        <p:spPr bwMode="auto">
          <a:xfrm>
            <a:off x="19569124" y="1983874"/>
            <a:ext cx="3783513" cy="89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28D54F-F6B0-F8F3-B496-DA3A2EDAFA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5" r="18192" b="22469"/>
          <a:stretch/>
        </p:blipFill>
        <p:spPr>
          <a:xfrm>
            <a:off x="694723" y="1820870"/>
            <a:ext cx="5477827" cy="5607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61A18B-BCCA-9D58-CC14-50035C329FC9}"/>
              </a:ext>
            </a:extLst>
          </p:cNvPr>
          <p:cNvSpPr txBox="1"/>
          <p:nvPr/>
        </p:nvSpPr>
        <p:spPr>
          <a:xfrm>
            <a:off x="3875076" y="11374985"/>
            <a:ext cx="18866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>
                <a:solidFill>
                  <a:schemeClr val="tx1"/>
                </a:solidFill>
                <a:latin typeface="Poppins"/>
                <a:cs typeface="Times New Roman" panose="02020603050405020304" pitchFamily="18" charset="0"/>
                <a:sym typeface="Poppins"/>
              </a:rPr>
              <a:t>Увеличение интенсивности </a:t>
            </a:r>
            <a:r>
              <a:rPr lang="ru-RU" sz="6000" b="1" dirty="0" err="1">
                <a:solidFill>
                  <a:schemeClr val="tx1"/>
                </a:solidFill>
                <a:latin typeface="Poppins"/>
                <a:cs typeface="Times New Roman" panose="02020603050405020304" pitchFamily="18" charset="0"/>
                <a:sym typeface="Poppins"/>
              </a:rPr>
              <a:t>противопролежневых</a:t>
            </a:r>
            <a:r>
              <a:rPr lang="ru-RU" sz="6000" b="1" dirty="0">
                <a:solidFill>
                  <a:schemeClr val="tx1"/>
                </a:solidFill>
                <a:latin typeface="Poppins"/>
                <a:cs typeface="Times New Roman" panose="02020603050405020304" pitchFamily="18" charset="0"/>
                <a:sym typeface="Poppins"/>
              </a:rPr>
              <a:t> мероприятий</a:t>
            </a:r>
          </a:p>
        </p:txBody>
      </p:sp>
      <p:pic>
        <p:nvPicPr>
          <p:cNvPr id="6" name="Рисунок 5" descr="Восклицательный знак">
            <a:extLst>
              <a:ext uri="{FF2B5EF4-FFF2-40B4-BE49-F238E27FC236}">
                <a16:creationId xmlns:a16="http://schemas.microsoft.com/office/drawing/2014/main" id="{F046DE41-46DB-DF5F-B78E-F04848B33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6541" y="11486424"/>
            <a:ext cx="1659097" cy="16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3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24884-9DCF-444F-8CCB-9CFA262EF9FD}"/>
              </a:ext>
            </a:extLst>
          </p:cNvPr>
          <p:cNvSpPr txBox="1">
            <a:spLocks/>
          </p:cNvSpPr>
          <p:nvPr/>
        </p:nvSpPr>
        <p:spPr>
          <a:xfrm>
            <a:off x="1642828" y="68546"/>
            <a:ext cx="21098344" cy="809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Пролежни 2 стадии</a:t>
            </a:r>
          </a:p>
          <a:p>
            <a:pPr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(неосложненное течение)</a:t>
            </a:r>
          </a:p>
          <a:p>
            <a:pPr lvl="0" algn="ctr">
              <a:defRPr/>
            </a:pPr>
            <a:endParaRPr lang="ru-RU" sz="7200" b="1" dirty="0">
              <a:solidFill>
                <a:srgbClr val="1973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47764-26D0-4294-BEBE-21ADBC0E8713}"/>
              </a:ext>
            </a:extLst>
          </p:cNvPr>
          <p:cNvSpPr txBox="1"/>
          <p:nvPr/>
        </p:nvSpPr>
        <p:spPr>
          <a:xfrm>
            <a:off x="6662441" y="2105472"/>
            <a:ext cx="8072307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Гидрогелевые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повязки </a:t>
            </a: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(кроме аморфного геля):</a:t>
            </a:r>
          </a:p>
          <a:p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ГелеПран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Hydrotac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transparent</a:t>
            </a: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Пленочные повязки:</a:t>
            </a:r>
          </a:p>
          <a:p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ИнциФилм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Hydrofilm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Medisorb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Коллоидные:</a:t>
            </a:r>
          </a:p>
          <a:p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Хитокол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-КДА 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Granuflex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Medisorb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Hydrocoll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Ранозаживляющие средства:</a:t>
            </a:r>
          </a:p>
          <a:p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ВоскоПран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метилурацилом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Branolind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Метилурацил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Бетадин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Офломелид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85D20A86-05C6-4E37-B828-B1116424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0765"/>
            <a:ext cx="6969058" cy="20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669885CF-F5E1-4418-B6BE-E12B4AA88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0" b="29154"/>
          <a:stretch/>
        </p:blipFill>
        <p:spPr bwMode="auto">
          <a:xfrm>
            <a:off x="378893" y="10026352"/>
            <a:ext cx="5904656" cy="22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BDA94361-A212-427C-B5E8-D400C5BC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4" y="1241376"/>
            <a:ext cx="5016214" cy="50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A77EC0F-652B-4FA5-9D0E-1545C704E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8789" r="6723" b="8810"/>
          <a:stretch/>
        </p:blipFill>
        <p:spPr bwMode="auto">
          <a:xfrm>
            <a:off x="12691355" y="4193704"/>
            <a:ext cx="4391681" cy="553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7F8C8B34-D68E-4CDD-A3FC-A442B00E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703" y="7578080"/>
            <a:ext cx="5864966" cy="584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BC1AABE-C70F-46FB-B8BE-7982F49C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02" y="1370520"/>
            <a:ext cx="6850534" cy="62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75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24884-9DCF-444F-8CCB-9CFA262EF9FD}"/>
              </a:ext>
            </a:extLst>
          </p:cNvPr>
          <p:cNvSpPr txBox="1">
            <a:spLocks/>
          </p:cNvSpPr>
          <p:nvPr/>
        </p:nvSpPr>
        <p:spPr>
          <a:xfrm>
            <a:off x="958752" y="-22942"/>
            <a:ext cx="21098344" cy="809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Пролежни 3-4 стадии</a:t>
            </a:r>
          </a:p>
          <a:p>
            <a:pPr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(неосложненное течение)</a:t>
            </a:r>
          </a:p>
          <a:p>
            <a:pPr lvl="0" algn="ctr">
              <a:defRPr/>
            </a:pPr>
            <a:endParaRPr lang="ru-RU" sz="7200" b="1" dirty="0">
              <a:solidFill>
                <a:srgbClr val="1973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28F07-FF33-40E5-A17D-E94B45248B82}"/>
              </a:ext>
            </a:extLst>
          </p:cNvPr>
          <p:cNvSpPr txBox="1"/>
          <p:nvPr/>
        </p:nvSpPr>
        <p:spPr>
          <a:xfrm>
            <a:off x="7502958" y="2596783"/>
            <a:ext cx="9073284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Ранозаживляющие средства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(кроме сетчатых)</a:t>
            </a:r>
          </a:p>
          <a:p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Альгинатные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АльгоДжелль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Medisorb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Sorbalgon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Губчатые:</a:t>
            </a:r>
          </a:p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PermaFoam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HydroTac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Гидроактивные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HydroClean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plus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Абсорбенты и </a:t>
            </a: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суперпоглотители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Zetuvit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plus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Zetuvit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7FE3F0D9-C74F-4BD2-A740-005754414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4" r="28482" b="36859"/>
          <a:stretch/>
        </p:blipFill>
        <p:spPr bwMode="auto">
          <a:xfrm>
            <a:off x="17051848" y="740775"/>
            <a:ext cx="6617640" cy="61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8FB691FC-5AA3-4043-843B-C2D4C6CB4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17078"/>
          <a:stretch/>
        </p:blipFill>
        <p:spPr bwMode="auto">
          <a:xfrm>
            <a:off x="1221537" y="359911"/>
            <a:ext cx="4944200" cy="55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>
            <a:extLst>
              <a:ext uri="{FF2B5EF4-FFF2-40B4-BE49-F238E27FC236}">
                <a16:creationId xmlns:a16="http://schemas.microsoft.com/office/drawing/2014/main" id="{6FB033EE-4C25-423A-B5AD-59A75ABABB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4">
            <a:extLst>
              <a:ext uri="{FF2B5EF4-FFF2-40B4-BE49-F238E27FC236}">
                <a16:creationId xmlns:a16="http://schemas.microsoft.com/office/drawing/2014/main" id="{B7850BB5-0D57-47D7-B140-F59174E0C1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6">
            <a:extLst>
              <a:ext uri="{FF2B5EF4-FFF2-40B4-BE49-F238E27FC236}">
                <a16:creationId xmlns:a16="http://schemas.microsoft.com/office/drawing/2014/main" id="{8368A1A5-C3E3-41C0-AD26-0EEB030E91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44400" y="7010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6" name="Picture 18">
            <a:extLst>
              <a:ext uri="{FF2B5EF4-FFF2-40B4-BE49-F238E27FC236}">
                <a16:creationId xmlns:a16="http://schemas.microsoft.com/office/drawing/2014/main" id="{E87F92CB-82C1-4140-A9D5-0F719FDC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886" y="7628124"/>
            <a:ext cx="6502602" cy="534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1224118-08AC-4E7E-BE8E-DC911330E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3" t="8152" r="17698" b="7769"/>
          <a:stretch/>
        </p:blipFill>
        <p:spPr bwMode="auto">
          <a:xfrm>
            <a:off x="1217872" y="6211386"/>
            <a:ext cx="5154984" cy="67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BB46DD7B-6F81-42F5-A839-DA6AFDED60DB}"/>
              </a:ext>
            </a:extLst>
          </p:cNvPr>
          <p:cNvSpPr/>
          <p:nvPr/>
        </p:nvSpPr>
        <p:spPr>
          <a:xfrm rot="10800000">
            <a:off x="4356334" y="4337720"/>
            <a:ext cx="13704598" cy="3090715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D5EDEF">
              <a:alpha val="90000"/>
            </a:srgbClr>
          </a:solidFill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47C9F67-90AF-4865-8E4A-FAFEC289E881}"/>
              </a:ext>
            </a:extLst>
          </p:cNvPr>
          <p:cNvSpPr txBox="1">
            <a:spLocks/>
          </p:cNvSpPr>
          <p:nvPr/>
        </p:nvSpPr>
        <p:spPr>
          <a:xfrm>
            <a:off x="2254896" y="162559"/>
            <a:ext cx="20594288" cy="809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197397"/>
                </a:solidFill>
                <a:effectLst/>
                <a:uLnTx/>
                <a:uFillTx/>
                <a:latin typeface="Poppins"/>
                <a:ea typeface="+mj-ea"/>
                <a:cs typeface="Times New Roman" panose="02020603050405020304" pitchFamily="18" charset="0"/>
                <a:sym typeface="Poppins"/>
              </a:rPr>
              <a:t>Всегда начинайте лечение</a:t>
            </a:r>
            <a:r>
              <a:rPr kumimoji="0" lang="ru-RU" sz="7200" b="1" i="0" u="none" strike="noStrike" kern="1200" cap="none" spc="0" normalizeH="0" noProof="0" dirty="0">
                <a:ln>
                  <a:noFill/>
                </a:ln>
                <a:solidFill>
                  <a:srgbClr val="197397"/>
                </a:solidFill>
                <a:effectLst/>
                <a:uLnTx/>
                <a:uFillTx/>
                <a:latin typeface="Poppins"/>
                <a:ea typeface="+mj-ea"/>
                <a:cs typeface="Times New Roman" panose="02020603050405020304" pitchFamily="18" charset="0"/>
                <a:sym typeface="Poppins"/>
              </a:rPr>
              <a:t> с осложнений!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197397"/>
              </a:solidFill>
              <a:effectLst/>
              <a:uLnTx/>
              <a:uFillTx/>
              <a:latin typeface="Poppins"/>
              <a:ea typeface="+mj-ea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4923" y="5169915"/>
            <a:ext cx="855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Растворение отложений фибрина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0590F71-EB7D-4358-B0F5-9AB4092A59C7}"/>
              </a:ext>
            </a:extLst>
          </p:cNvPr>
          <p:cNvSpPr/>
          <p:nvPr/>
        </p:nvSpPr>
        <p:spPr>
          <a:xfrm>
            <a:off x="526704" y="1399073"/>
            <a:ext cx="3664554" cy="2642711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Некроз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9343FF3-C904-4002-B9D6-904923FF960A}"/>
              </a:ext>
            </a:extLst>
          </p:cNvPr>
          <p:cNvGrpSpPr/>
          <p:nvPr/>
        </p:nvGrpSpPr>
        <p:grpSpPr>
          <a:xfrm>
            <a:off x="4343128" y="1142501"/>
            <a:ext cx="13704598" cy="3090715"/>
            <a:chOff x="4248473" y="-60899"/>
            <a:chExt cx="9753600" cy="2518833"/>
          </a:xfrm>
        </p:grpSpPr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68538640-4941-456A-A728-802F614A05AB}"/>
                </a:ext>
              </a:extLst>
            </p:cNvPr>
            <p:cNvSpPr/>
            <p:nvPr/>
          </p:nvSpPr>
          <p:spPr>
            <a:xfrm rot="10800000">
              <a:off x="4248473" y="-60899"/>
              <a:ext cx="9753600" cy="2518833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5EDEF">
                <a:alpha val="90000"/>
              </a:srgb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трелка: вправо 4">
              <a:extLst>
                <a:ext uri="{FF2B5EF4-FFF2-40B4-BE49-F238E27FC236}">
                  <a16:creationId xmlns:a16="http://schemas.microsoft.com/office/drawing/2014/main" id="{A1C74EC2-C59E-4BC1-9DA3-F8823762C9B9}"/>
                </a:ext>
              </a:extLst>
            </p:cNvPr>
            <p:cNvSpPr txBox="1"/>
            <p:nvPr/>
          </p:nvSpPr>
          <p:spPr>
            <a:xfrm rot="10800000">
              <a:off x="5193035" y="314854"/>
              <a:ext cx="8809038" cy="188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65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84923" y="1557277"/>
            <a:ext cx="12462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  <a:t>Размягчение и очищение раны от отделившегося струпа </a:t>
            </a:r>
            <a:endParaRPr lang="ru-RU" sz="3600" dirty="0">
              <a:solidFill>
                <a:schemeClr val="tx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Лечение инфекции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/>
              <a:sym typeface="Poppin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Частые санации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/>
              <a:sym typeface="Poppin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Крайне влажная среда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F05161-AF4B-4F7D-B3CF-0AC7710516B7}"/>
              </a:ext>
            </a:extLst>
          </p:cNvPr>
          <p:cNvSpPr/>
          <p:nvPr/>
        </p:nvSpPr>
        <p:spPr>
          <a:xfrm>
            <a:off x="18047726" y="1370144"/>
            <a:ext cx="5890488" cy="2961345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ГИДРОГЕЛЕВЫЕ, пленочные (как средство фиксации),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гидроактивные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антибактериальные, протеолитические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6848C75-DF56-4F0C-BBF8-D395EAF1A63C}"/>
              </a:ext>
            </a:extLst>
          </p:cNvPr>
          <p:cNvSpPr/>
          <p:nvPr/>
        </p:nvSpPr>
        <p:spPr>
          <a:xfrm>
            <a:off x="565280" y="4409041"/>
            <a:ext cx="3664554" cy="2834143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Отложения фибрина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0262F8A-7C3B-465D-9B5A-7E3F750B8930}"/>
              </a:ext>
            </a:extLst>
          </p:cNvPr>
          <p:cNvSpPr/>
          <p:nvPr/>
        </p:nvSpPr>
        <p:spPr>
          <a:xfrm>
            <a:off x="18060932" y="4396898"/>
            <a:ext cx="5890488" cy="2966129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ПРОТЕОЛИТИЧЕСКИЕ,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гидрогелевые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пленочные, атравматические сетчатые (с трипсином)</a:t>
            </a:r>
          </a:p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21A6648-85AF-48FE-9E2E-D663EBC5F8F8}"/>
              </a:ext>
            </a:extLst>
          </p:cNvPr>
          <p:cNvSpPr/>
          <p:nvPr/>
        </p:nvSpPr>
        <p:spPr>
          <a:xfrm>
            <a:off x="628530" y="7552249"/>
            <a:ext cx="3664554" cy="2834143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Карман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8F204A3-6D36-4E6A-89BC-77D430008139}"/>
              </a:ext>
            </a:extLst>
          </p:cNvPr>
          <p:cNvSpPr/>
          <p:nvPr/>
        </p:nvSpPr>
        <p:spPr>
          <a:xfrm>
            <a:off x="678574" y="10648593"/>
            <a:ext cx="3664554" cy="2834143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Свищ</a:t>
            </a: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493D8F64-DBF5-4FFC-8305-07181238FCB1}"/>
              </a:ext>
            </a:extLst>
          </p:cNvPr>
          <p:cNvSpPr/>
          <p:nvPr/>
        </p:nvSpPr>
        <p:spPr>
          <a:xfrm rot="10800000">
            <a:off x="4419418" y="7434064"/>
            <a:ext cx="13704598" cy="3090715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D5EDEF">
              <a:alpha val="90000"/>
            </a:srgbClr>
          </a:solidFill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D10D437-9340-4640-A836-3A36966B8A43}"/>
              </a:ext>
            </a:extLst>
          </p:cNvPr>
          <p:cNvSpPr/>
          <p:nvPr/>
        </p:nvSpPr>
        <p:spPr>
          <a:xfrm>
            <a:off x="18081284" y="7451116"/>
            <a:ext cx="5890488" cy="2966129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Альгинатные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тампонадная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лента),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гидроактивные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антибактериальные</a:t>
            </a:r>
          </a:p>
          <a:p>
            <a:pPr algn="ctr"/>
            <a:endParaRPr lang="ru-RU" dirty="0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A0C0B4B0-58E2-40E1-93EA-4FD906E945F0}"/>
              </a:ext>
            </a:extLst>
          </p:cNvPr>
          <p:cNvSpPr/>
          <p:nvPr/>
        </p:nvSpPr>
        <p:spPr>
          <a:xfrm rot="10800000">
            <a:off x="4419418" y="10719118"/>
            <a:ext cx="13704598" cy="3090715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D5EDEF">
              <a:alpha val="90000"/>
            </a:srgbClr>
          </a:solidFill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C91F46-3954-4968-9717-92C7BEF157CE}"/>
              </a:ext>
            </a:extLst>
          </p:cNvPr>
          <p:cNvSpPr/>
          <p:nvPr/>
        </p:nvSpPr>
        <p:spPr>
          <a:xfrm>
            <a:off x="18124016" y="10595817"/>
            <a:ext cx="5890488" cy="2886919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АНТИБАКТЕРИЛЬНЫЕ,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альгинатные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70314" y="11465499"/>
            <a:ext cx="109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sym typeface="Poppins"/>
              </a:rPr>
              <a:t>Дренирование отделяемого из свищевого канала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sym typeface="Poppins"/>
              </a:rPr>
              <a:t>Лечение инфекции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4923" y="8057017"/>
            <a:ext cx="11593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Тампонада раны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Абсорбция раневого отделяемого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Очищение раневого дна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4191EEA-FA13-4A30-9323-53BC8728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2970" y="249359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6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5" grpId="0"/>
      <p:bldP spid="13" grpId="0" animBg="1"/>
      <p:bldP spid="14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2B9FE5E-B488-48A9-B4B7-E9B3EB87A7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779897"/>
              </p:ext>
            </p:extLst>
          </p:nvPr>
        </p:nvGraphicFramePr>
        <p:xfrm>
          <a:off x="-2658315" y="521296"/>
          <a:ext cx="18132570" cy="1208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Равно 1">
            <a:extLst>
              <a:ext uri="{FF2B5EF4-FFF2-40B4-BE49-F238E27FC236}">
                <a16:creationId xmlns:a16="http://schemas.microsoft.com/office/drawing/2014/main" id="{C48ACAA0-36B7-4D23-8BC0-4CAE05C42C77}"/>
              </a:ext>
            </a:extLst>
          </p:cNvPr>
          <p:cNvSpPr/>
          <p:nvPr/>
        </p:nvSpPr>
        <p:spPr>
          <a:xfrm>
            <a:off x="12852002" y="4373691"/>
            <a:ext cx="3291078" cy="2175028"/>
          </a:xfrm>
          <a:prstGeom prst="mathEqual">
            <a:avLst/>
          </a:prstGeom>
          <a:solidFill>
            <a:srgbClr val="19739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6E67D-E327-4843-9D7C-B519BD8C674A}"/>
              </a:ext>
            </a:extLst>
          </p:cNvPr>
          <p:cNvSpPr txBox="1"/>
          <p:nvPr/>
        </p:nvSpPr>
        <p:spPr>
          <a:xfrm>
            <a:off x="16125719" y="1745432"/>
            <a:ext cx="66716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600" b="1" i="0" u="none" strike="noStrike" kern="1200" cap="none" spc="0" normalizeH="0" baseline="0" noProof="0" dirty="0">
                <a:ln>
                  <a:noFill/>
                </a:ln>
                <a:solidFill>
                  <a:srgbClr val="3B6077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Poppins" panose="00000500000000000000" pitchFamily="2" charset="0"/>
                <a:sym typeface="Poppins"/>
              </a:rPr>
              <a:t>КОМПЛЕКСНЫЙ ПОДХОД К ТЕРАПИИ ПРОЛЕЖНЕЙ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FE968A-1B16-4447-B60D-68F76B3B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545" y="613792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76B52-C5BC-413A-96F8-12BC447B1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47C9F67-90AF-4865-8E4A-FAFEC289E881}"/>
              </a:ext>
            </a:extLst>
          </p:cNvPr>
          <p:cNvSpPr txBox="1">
            <a:spLocks/>
          </p:cNvSpPr>
          <p:nvPr/>
        </p:nvSpPr>
        <p:spPr>
          <a:xfrm>
            <a:off x="1966864" y="143667"/>
            <a:ext cx="21098344" cy="809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7200" b="1" dirty="0">
                <a:solidFill>
                  <a:srgbClr val="197397"/>
                </a:solidFill>
                <a:latin typeface="Poppins"/>
                <a:cs typeface="Times New Roman" panose="02020603050405020304" pitchFamily="18" charset="0"/>
              </a:rPr>
              <a:t>Всегда начинайте лечение с осложнений!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2C8D971-AA29-4B46-ABC6-ACB1AB18E2A3}"/>
              </a:ext>
            </a:extLst>
          </p:cNvPr>
          <p:cNvGrpSpPr/>
          <p:nvPr/>
        </p:nvGrpSpPr>
        <p:grpSpPr>
          <a:xfrm>
            <a:off x="4191258" y="1311452"/>
            <a:ext cx="13977406" cy="2751917"/>
            <a:chOff x="4248473" y="-60899"/>
            <a:chExt cx="9753600" cy="2518833"/>
          </a:xfrm>
        </p:grpSpPr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id="{8FAB2400-FC21-427B-B353-30586DD1738B}"/>
                </a:ext>
              </a:extLst>
            </p:cNvPr>
            <p:cNvSpPr/>
            <p:nvPr/>
          </p:nvSpPr>
          <p:spPr>
            <a:xfrm rot="10800000">
              <a:off x="4248473" y="-60899"/>
              <a:ext cx="9753600" cy="2518833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5EDEF">
                <a:alpha val="90000"/>
              </a:srgb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трелка: вправо 4">
              <a:extLst>
                <a:ext uri="{FF2B5EF4-FFF2-40B4-BE49-F238E27FC236}">
                  <a16:creationId xmlns:a16="http://schemas.microsoft.com/office/drawing/2014/main" id="{4968D619-2B91-4189-B129-0B183F28C34F}"/>
                </a:ext>
              </a:extLst>
            </p:cNvPr>
            <p:cNvSpPr txBox="1"/>
            <p:nvPr/>
          </p:nvSpPr>
          <p:spPr>
            <a:xfrm rot="10800000">
              <a:off x="5193035" y="314854"/>
              <a:ext cx="8809038" cy="188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65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09BA-C130-4F6B-B887-7730E63F07B6}"/>
              </a:ext>
            </a:extLst>
          </p:cNvPr>
          <p:cNvGrpSpPr/>
          <p:nvPr/>
        </p:nvGrpSpPr>
        <p:grpSpPr>
          <a:xfrm>
            <a:off x="4191258" y="3751286"/>
            <a:ext cx="13977406" cy="2751917"/>
            <a:chOff x="4248473" y="-60899"/>
            <a:chExt cx="9753600" cy="2518833"/>
          </a:xfrm>
        </p:grpSpPr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6D634E56-F186-41F2-B598-EE86D4D6B239}"/>
                </a:ext>
              </a:extLst>
            </p:cNvPr>
            <p:cNvSpPr/>
            <p:nvPr/>
          </p:nvSpPr>
          <p:spPr>
            <a:xfrm rot="10800000">
              <a:off x="4248473" y="-60899"/>
              <a:ext cx="9753600" cy="2518833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5EDEF">
                <a:alpha val="90000"/>
              </a:srgb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трелка: вправо 4">
              <a:extLst>
                <a:ext uri="{FF2B5EF4-FFF2-40B4-BE49-F238E27FC236}">
                  <a16:creationId xmlns:a16="http://schemas.microsoft.com/office/drawing/2014/main" id="{A569DC1A-286A-4C17-B64D-0271F9F18004}"/>
                </a:ext>
              </a:extLst>
            </p:cNvPr>
            <p:cNvSpPr txBox="1"/>
            <p:nvPr/>
          </p:nvSpPr>
          <p:spPr>
            <a:xfrm rot="10800000">
              <a:off x="5193035" y="314854"/>
              <a:ext cx="8809038" cy="188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65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DCF0D2A-DA08-4365-9D23-7414729F5DD5}"/>
              </a:ext>
            </a:extLst>
          </p:cNvPr>
          <p:cNvGrpSpPr/>
          <p:nvPr/>
        </p:nvGrpSpPr>
        <p:grpSpPr>
          <a:xfrm>
            <a:off x="4224794" y="6122307"/>
            <a:ext cx="13929352" cy="2751917"/>
            <a:chOff x="4248473" y="-60899"/>
            <a:chExt cx="9753600" cy="2518833"/>
          </a:xfrm>
        </p:grpSpPr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3B0570B6-6D04-4946-B619-0410E117D542}"/>
                </a:ext>
              </a:extLst>
            </p:cNvPr>
            <p:cNvSpPr/>
            <p:nvPr/>
          </p:nvSpPr>
          <p:spPr>
            <a:xfrm rot="10800000">
              <a:off x="4248473" y="-60899"/>
              <a:ext cx="9753600" cy="2518833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5EDEF">
                <a:alpha val="90000"/>
              </a:srgb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трелка: вправо 4">
              <a:extLst>
                <a:ext uri="{FF2B5EF4-FFF2-40B4-BE49-F238E27FC236}">
                  <a16:creationId xmlns:a16="http://schemas.microsoft.com/office/drawing/2014/main" id="{18395BED-810A-4302-9FE8-EC55DE9A8B5A}"/>
                </a:ext>
              </a:extLst>
            </p:cNvPr>
            <p:cNvSpPr txBox="1"/>
            <p:nvPr/>
          </p:nvSpPr>
          <p:spPr>
            <a:xfrm rot="10800000">
              <a:off x="5193035" y="314854"/>
              <a:ext cx="8809038" cy="188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65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8EEAFEF-6BDA-49F8-B028-F7DC81C72F50}"/>
              </a:ext>
            </a:extLst>
          </p:cNvPr>
          <p:cNvGrpSpPr/>
          <p:nvPr/>
        </p:nvGrpSpPr>
        <p:grpSpPr>
          <a:xfrm>
            <a:off x="4144840" y="8532515"/>
            <a:ext cx="13977406" cy="2751917"/>
            <a:chOff x="4248473" y="-60899"/>
            <a:chExt cx="9753600" cy="2518833"/>
          </a:xfrm>
        </p:grpSpPr>
        <p:sp>
          <p:nvSpPr>
            <p:cNvPr id="26" name="Стрелка: вправо 25">
              <a:extLst>
                <a:ext uri="{FF2B5EF4-FFF2-40B4-BE49-F238E27FC236}">
                  <a16:creationId xmlns:a16="http://schemas.microsoft.com/office/drawing/2014/main" id="{E8A85064-2CB7-433F-8BA5-079586ABB982}"/>
                </a:ext>
              </a:extLst>
            </p:cNvPr>
            <p:cNvSpPr/>
            <p:nvPr/>
          </p:nvSpPr>
          <p:spPr>
            <a:xfrm rot="10800000">
              <a:off x="4248473" y="-60899"/>
              <a:ext cx="9753600" cy="2518833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5EDEF">
                <a:alpha val="90000"/>
              </a:srgb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Стрелка: вправо 4">
              <a:extLst>
                <a:ext uri="{FF2B5EF4-FFF2-40B4-BE49-F238E27FC236}">
                  <a16:creationId xmlns:a16="http://schemas.microsoft.com/office/drawing/2014/main" id="{6BAB154A-2768-4CD9-8A75-3C14311947FC}"/>
                </a:ext>
              </a:extLst>
            </p:cNvPr>
            <p:cNvSpPr txBox="1"/>
            <p:nvPr/>
          </p:nvSpPr>
          <p:spPr>
            <a:xfrm rot="10800000">
              <a:off x="5193035" y="314854"/>
              <a:ext cx="8809038" cy="188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65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A21F9BF-86E5-4DB9-9DB2-43DC9908E518}"/>
              </a:ext>
            </a:extLst>
          </p:cNvPr>
          <p:cNvGrpSpPr/>
          <p:nvPr/>
        </p:nvGrpSpPr>
        <p:grpSpPr>
          <a:xfrm>
            <a:off x="4111304" y="10851031"/>
            <a:ext cx="13977406" cy="2751917"/>
            <a:chOff x="4248473" y="-60899"/>
            <a:chExt cx="9753600" cy="2518833"/>
          </a:xfrm>
        </p:grpSpPr>
        <p:sp>
          <p:nvSpPr>
            <p:cNvPr id="29" name="Стрелка: вправо 28">
              <a:extLst>
                <a:ext uri="{FF2B5EF4-FFF2-40B4-BE49-F238E27FC236}">
                  <a16:creationId xmlns:a16="http://schemas.microsoft.com/office/drawing/2014/main" id="{4C21806E-6BEF-49E7-8E4D-E5A839CB50B1}"/>
                </a:ext>
              </a:extLst>
            </p:cNvPr>
            <p:cNvSpPr/>
            <p:nvPr/>
          </p:nvSpPr>
          <p:spPr>
            <a:xfrm rot="10800000">
              <a:off x="4248473" y="-60899"/>
              <a:ext cx="9753600" cy="2518833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5EDEF">
                <a:alpha val="90000"/>
              </a:srgb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Стрелка: вправо 4">
              <a:extLst>
                <a:ext uri="{FF2B5EF4-FFF2-40B4-BE49-F238E27FC236}">
                  <a16:creationId xmlns:a16="http://schemas.microsoft.com/office/drawing/2014/main" id="{30428732-ADCB-45EE-A219-BC5014150D15}"/>
                </a:ext>
              </a:extLst>
            </p:cNvPr>
            <p:cNvSpPr txBox="1"/>
            <p:nvPr/>
          </p:nvSpPr>
          <p:spPr>
            <a:xfrm rot="10800000">
              <a:off x="5193035" y="314854"/>
              <a:ext cx="8809038" cy="188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65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91252" y="1729629"/>
            <a:ext cx="10145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Антибиотикотерапия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Очищение раневого дна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Абсорбция раневого отделяемого 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Частые санации, влажная среда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6734" y="4476007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Увлажнение раны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52" y="6712433"/>
            <a:ext cx="9497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Абсорбция раневого отделяемого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4964" y="9143878"/>
            <a:ext cx="822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Гемостаз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/>
              <a:sym typeface="Poppi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4964" y="11647193"/>
            <a:ext cx="822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cs typeface="Times New Roman" panose="02020603050405020304" pitchFamily="18" charset="0"/>
                <a:sym typeface="Poppins"/>
              </a:rPr>
              <a:t>Обезболивание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/>
              <a:sym typeface="Poppin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8620C65-599B-4A2E-BD53-A15C27CBA741}"/>
              </a:ext>
            </a:extLst>
          </p:cNvPr>
          <p:cNvSpPr/>
          <p:nvPr/>
        </p:nvSpPr>
        <p:spPr>
          <a:xfrm>
            <a:off x="17664608" y="1385392"/>
            <a:ext cx="6273606" cy="2381142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АНТИБАКТЕРИЛЬНЫЕ,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альгинатные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4CE4D39-97E2-4DD4-84DF-5C9BC13742CB}"/>
              </a:ext>
            </a:extLst>
          </p:cNvPr>
          <p:cNvSpPr/>
          <p:nvPr/>
        </p:nvSpPr>
        <p:spPr>
          <a:xfrm>
            <a:off x="17664608" y="3839453"/>
            <a:ext cx="6273606" cy="2298467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ГИДРОАКТИВНЫЕ,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гидрогелевые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пленочные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BA63E7A-1451-4569-B3F0-7838361BC1FB}"/>
              </a:ext>
            </a:extLst>
          </p:cNvPr>
          <p:cNvSpPr/>
          <p:nvPr/>
        </p:nvSpPr>
        <p:spPr>
          <a:xfrm>
            <a:off x="17672613" y="6242109"/>
            <a:ext cx="6273606" cy="2250660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СУПЕРПОГЛОТИТЕЛИ,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альгинатные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губчатые</a:t>
            </a:r>
          </a:p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3DDDC34-58BC-4029-8321-B3FEA7D20660}"/>
              </a:ext>
            </a:extLst>
          </p:cNvPr>
          <p:cNvSpPr/>
          <p:nvPr/>
        </p:nvSpPr>
        <p:spPr>
          <a:xfrm>
            <a:off x="17672613" y="8586192"/>
            <a:ext cx="6265601" cy="2420785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КРОВООСТАНАВЛИВАЮЩИЕ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FE8C450-8AA2-4235-A559-980CB9EA3569}"/>
              </a:ext>
            </a:extLst>
          </p:cNvPr>
          <p:cNvSpPr/>
          <p:nvPr/>
        </p:nvSpPr>
        <p:spPr>
          <a:xfrm>
            <a:off x="17672613" y="11069334"/>
            <a:ext cx="6265601" cy="2341394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АНЕСТЕТИКИ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97710CF-D653-4CA5-B441-3942E1D21C98}"/>
              </a:ext>
            </a:extLst>
          </p:cNvPr>
          <p:cNvSpPr/>
          <p:nvPr/>
        </p:nvSpPr>
        <p:spPr>
          <a:xfrm>
            <a:off x="526704" y="11283341"/>
            <a:ext cx="3664554" cy="1930535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CD38A11-E5DC-4258-B0AB-FD6F85D27E1D}"/>
              </a:ext>
            </a:extLst>
          </p:cNvPr>
          <p:cNvSpPr/>
          <p:nvPr/>
        </p:nvSpPr>
        <p:spPr>
          <a:xfrm>
            <a:off x="526704" y="8874224"/>
            <a:ext cx="3664554" cy="1930535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Кровотечение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D5BF90E-F751-4F86-9529-4AB7AD514A55}"/>
              </a:ext>
            </a:extLst>
          </p:cNvPr>
          <p:cNvSpPr/>
          <p:nvPr/>
        </p:nvSpPr>
        <p:spPr>
          <a:xfrm>
            <a:off x="516941" y="6497960"/>
            <a:ext cx="3664554" cy="1930535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Обильный экссудат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FAD52C9-A233-4065-8408-6B49C9CEAD03}"/>
              </a:ext>
            </a:extLst>
          </p:cNvPr>
          <p:cNvSpPr/>
          <p:nvPr/>
        </p:nvSpPr>
        <p:spPr>
          <a:xfrm>
            <a:off x="526704" y="4063369"/>
            <a:ext cx="3664554" cy="1930535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Сухая рана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9994749-84B2-4A50-BC57-55081752675E}"/>
              </a:ext>
            </a:extLst>
          </p:cNvPr>
          <p:cNvSpPr/>
          <p:nvPr/>
        </p:nvSpPr>
        <p:spPr>
          <a:xfrm>
            <a:off x="526704" y="1542284"/>
            <a:ext cx="3664554" cy="1930535"/>
          </a:xfrm>
          <a:prstGeom prst="roundRect">
            <a:avLst/>
          </a:prstGeom>
          <a:solidFill>
            <a:srgbClr val="C6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B111039-2E00-4EA8-9200-36FC3E60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6976" y="290929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31" grpId="0" animBg="1"/>
      <p:bldP spid="32" grpId="0" animBg="1"/>
      <p:bldP spid="33" grpId="0" animBg="1"/>
      <p:bldP spid="34" grpId="0" animBg="1"/>
      <p:bldP spid="35" grpId="0" animBg="1"/>
      <p:bldP spid="15" grpId="0" animBg="1"/>
      <p:bldP spid="14" grpId="0" animBg="1"/>
      <p:bldP spid="13" grpId="0" animBg="1"/>
      <p:bldP spid="12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C58B4-B7D6-415C-8116-BE5A44210298}"/>
              </a:ext>
            </a:extLst>
          </p:cNvPr>
          <p:cNvSpPr txBox="1">
            <a:spLocks/>
          </p:cNvSpPr>
          <p:nvPr/>
        </p:nvSpPr>
        <p:spPr>
          <a:xfrm>
            <a:off x="9749887" y="145792"/>
            <a:ext cx="8184650" cy="1315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Некроз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809E9-6D1F-40A8-995B-92F19E7B0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3" t="14726" r="30618" b="16297"/>
          <a:stretch/>
        </p:blipFill>
        <p:spPr>
          <a:xfrm>
            <a:off x="17560030" y="1734261"/>
            <a:ext cx="6312832" cy="73187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6F9E81-3B15-4632-8DBC-C3ADF2F80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b="5135"/>
          <a:stretch/>
        </p:blipFill>
        <p:spPr>
          <a:xfrm>
            <a:off x="653180" y="1734261"/>
            <a:ext cx="6312832" cy="7172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40904C-0C83-44F8-B7AB-0A96D89C1272}"/>
              </a:ext>
            </a:extLst>
          </p:cNvPr>
          <p:cNvSpPr txBox="1"/>
          <p:nvPr/>
        </p:nvSpPr>
        <p:spPr>
          <a:xfrm>
            <a:off x="9051810" y="1734261"/>
            <a:ext cx="7198640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51000">
              <a:defRPr/>
            </a:pPr>
            <a:r>
              <a:rPr lang="ru-RU" sz="4800" dirty="0">
                <a:solidFill>
                  <a:schemeClr val="tx1"/>
                </a:solidFill>
                <a:cs typeface="Times New Roman" panose="02020603050405020304" pitchFamily="18" charset="0"/>
              </a:rPr>
              <a:t>Антибиотикотерапия</a:t>
            </a:r>
          </a:p>
          <a:p>
            <a:pPr defTabSz="1651000">
              <a:defRPr/>
            </a:pPr>
            <a:endParaRPr lang="ru-RU" sz="4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r>
              <a:rPr lang="ru-RU" sz="4800" dirty="0">
                <a:solidFill>
                  <a:schemeClr val="tx1"/>
                </a:solidFill>
                <a:cs typeface="Times New Roman" panose="02020603050405020304" pitchFamily="18" charset="0"/>
              </a:rPr>
              <a:t>Очищение раневого дна</a:t>
            </a:r>
          </a:p>
          <a:p>
            <a:pPr defTabSz="1651000">
              <a:defRPr/>
            </a:pPr>
            <a:endParaRPr lang="ru-RU" sz="4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r>
              <a:rPr lang="ru-RU" sz="4800" dirty="0">
                <a:solidFill>
                  <a:schemeClr val="tx1"/>
                </a:solidFill>
                <a:cs typeface="Times New Roman" panose="02020603050405020304" pitchFamily="18" charset="0"/>
              </a:rPr>
              <a:t>Частые санации</a:t>
            </a:r>
          </a:p>
          <a:p>
            <a:pPr defTabSz="1651000">
              <a:defRPr/>
            </a:pPr>
            <a:endParaRPr lang="ru-RU" sz="4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r>
              <a:rPr lang="ru-RU" sz="4800" dirty="0">
                <a:solidFill>
                  <a:schemeClr val="tx1"/>
                </a:solidFill>
                <a:cs typeface="Times New Roman" panose="02020603050405020304" pitchFamily="18" charset="0"/>
              </a:rPr>
              <a:t>Крайне влажная среда</a:t>
            </a:r>
          </a:p>
          <a:p>
            <a:pPr defTabSz="1651000">
              <a:defRPr/>
            </a:pPr>
            <a:endParaRPr lang="ru-RU" sz="4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r>
              <a:rPr lang="ru-RU" sz="4800" dirty="0">
                <a:solidFill>
                  <a:schemeClr val="tx1"/>
                </a:solidFill>
                <a:cs typeface="Times New Roman" panose="02020603050405020304" pitchFamily="18" charset="0"/>
              </a:rPr>
              <a:t>Абсорбция раневого </a:t>
            </a:r>
          </a:p>
          <a:p>
            <a:pPr defTabSz="1651000">
              <a:defRPr/>
            </a:pPr>
            <a:r>
              <a:rPr lang="ru-RU" sz="4800" dirty="0">
                <a:solidFill>
                  <a:schemeClr val="tx1"/>
                </a:solidFill>
                <a:cs typeface="Times New Roman" panose="02020603050405020304" pitchFamily="18" charset="0"/>
              </a:rPr>
              <a:t>отделяемого </a:t>
            </a:r>
          </a:p>
          <a:p>
            <a:pPr defTabSz="1651000">
              <a:defRPr/>
            </a:pPr>
            <a:endParaRPr lang="ru-RU" sz="5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endParaRPr lang="ru-RU" sz="5600" dirty="0">
              <a:cs typeface="Times New Roman" panose="02020603050405020304" pitchFamily="18" charset="0"/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34576BFB-AA98-42AE-8F96-418ADE8D98F4}"/>
              </a:ext>
            </a:extLst>
          </p:cNvPr>
          <p:cNvSpPr/>
          <p:nvPr/>
        </p:nvSpPr>
        <p:spPr>
          <a:xfrm>
            <a:off x="15483836" y="1856465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F1E73DC-8B40-4F91-93CE-BD1090A939F5}"/>
              </a:ext>
            </a:extLst>
          </p:cNvPr>
          <p:cNvSpPr/>
          <p:nvPr/>
        </p:nvSpPr>
        <p:spPr>
          <a:xfrm>
            <a:off x="16065198" y="3285935"/>
            <a:ext cx="1322184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C3C62614-DB58-4FEE-AC51-1E91A59F261B}"/>
              </a:ext>
            </a:extLst>
          </p:cNvPr>
          <p:cNvSpPr/>
          <p:nvPr/>
        </p:nvSpPr>
        <p:spPr>
          <a:xfrm>
            <a:off x="14310804" y="4715405"/>
            <a:ext cx="3112088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1A2026BD-F93E-42F3-AFC1-BB42A453B60D}"/>
              </a:ext>
            </a:extLst>
          </p:cNvPr>
          <p:cNvSpPr/>
          <p:nvPr/>
        </p:nvSpPr>
        <p:spPr>
          <a:xfrm>
            <a:off x="15660215" y="6210963"/>
            <a:ext cx="165614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65313D00-2E26-4CFE-9B7D-926B3F86A5F0}"/>
              </a:ext>
            </a:extLst>
          </p:cNvPr>
          <p:cNvSpPr/>
          <p:nvPr/>
        </p:nvSpPr>
        <p:spPr>
          <a:xfrm>
            <a:off x="15359546" y="7706521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1B3A2076-FEA7-4082-8B25-3A9351ADA1C1}"/>
              </a:ext>
            </a:extLst>
          </p:cNvPr>
          <p:cNvSpPr/>
          <p:nvPr/>
        </p:nvSpPr>
        <p:spPr>
          <a:xfrm rot="10800000">
            <a:off x="7058764" y="1854017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C717C394-4DE3-423C-8483-7014F418F47C}"/>
              </a:ext>
            </a:extLst>
          </p:cNvPr>
          <p:cNvSpPr/>
          <p:nvPr/>
        </p:nvSpPr>
        <p:spPr>
          <a:xfrm rot="10800000">
            <a:off x="7058764" y="3285933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B2B82B3C-82A0-4E72-B395-0178808D997C}"/>
              </a:ext>
            </a:extLst>
          </p:cNvPr>
          <p:cNvSpPr/>
          <p:nvPr/>
        </p:nvSpPr>
        <p:spPr>
          <a:xfrm rot="10800000">
            <a:off x="7094994" y="4715405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19B24324-61C6-4781-9437-6F30430BC8C1}"/>
              </a:ext>
            </a:extLst>
          </p:cNvPr>
          <p:cNvSpPr/>
          <p:nvPr/>
        </p:nvSpPr>
        <p:spPr>
          <a:xfrm rot="10800000">
            <a:off x="7058764" y="6160969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7F531D1-DBFA-46AD-8881-905DB1A3C682}"/>
              </a:ext>
            </a:extLst>
          </p:cNvPr>
          <p:cNvSpPr/>
          <p:nvPr/>
        </p:nvSpPr>
        <p:spPr>
          <a:xfrm rot="10800000">
            <a:off x="7058764" y="7726223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6B52FC-AFEE-413D-B06F-02F0550F060E}"/>
              </a:ext>
            </a:extLst>
          </p:cNvPr>
          <p:cNvSpPr/>
          <p:nvPr/>
        </p:nvSpPr>
        <p:spPr>
          <a:xfrm>
            <a:off x="1633491" y="9688614"/>
            <a:ext cx="21501714" cy="3436444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ГИДРОГЕЛЕВЫЕ, пленочные (как средство фиксации), </a:t>
            </a:r>
            <a:r>
              <a:rPr lang="ru-RU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гидроактивные</a:t>
            </a: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антибактериальные, протеолитические</a:t>
            </a:r>
          </a:p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28522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C58B4-B7D6-415C-8116-BE5A44210298}"/>
              </a:ext>
            </a:extLst>
          </p:cNvPr>
          <p:cNvSpPr txBox="1">
            <a:spLocks/>
          </p:cNvSpPr>
          <p:nvPr/>
        </p:nvSpPr>
        <p:spPr>
          <a:xfrm>
            <a:off x="6942667" y="602772"/>
            <a:ext cx="11413066" cy="1315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Отложения фибрина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51CDC0-2915-4154-8D55-8A35C710A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19506"/>
          <a:stretch/>
        </p:blipFill>
        <p:spPr>
          <a:xfrm>
            <a:off x="1193800" y="2269067"/>
            <a:ext cx="10287000" cy="9719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60B37-93A8-4383-B238-A54898DB783B}"/>
              </a:ext>
            </a:extLst>
          </p:cNvPr>
          <p:cNvSpPr txBox="1"/>
          <p:nvPr/>
        </p:nvSpPr>
        <p:spPr>
          <a:xfrm>
            <a:off x="14600124" y="2269066"/>
            <a:ext cx="91742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7200" dirty="0">
                <a:solidFill>
                  <a:schemeClr val="tx1"/>
                </a:solidFill>
                <a:cs typeface="Times New Roman" panose="02020603050405020304" pitchFamily="18" charset="0"/>
              </a:rPr>
              <a:t>Растворение отложений фибрина</a:t>
            </a:r>
          </a:p>
          <a:p>
            <a:pPr defTabSz="914400">
              <a:defRPr/>
            </a:pPr>
            <a:endParaRPr lang="ru-RU" sz="7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ru-RU" sz="7200" dirty="0">
                <a:solidFill>
                  <a:schemeClr val="tx1"/>
                </a:solidFill>
                <a:cs typeface="Times New Roman" panose="02020603050405020304" pitchFamily="18" charset="0"/>
              </a:rPr>
              <a:t>Очищение раневого дна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9484542F-27C3-4438-8B9C-4960870569AA}"/>
              </a:ext>
            </a:extLst>
          </p:cNvPr>
          <p:cNvSpPr/>
          <p:nvPr/>
        </p:nvSpPr>
        <p:spPr>
          <a:xfrm rot="10800000">
            <a:off x="12126062" y="2517625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3E184CBA-B3CD-4756-8D6E-288F1BDC3465}"/>
              </a:ext>
            </a:extLst>
          </p:cNvPr>
          <p:cNvSpPr/>
          <p:nvPr/>
        </p:nvSpPr>
        <p:spPr>
          <a:xfrm rot="10800000">
            <a:off x="12192000" y="5683233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801181-ACC1-403D-928C-6DA152D9C2C7}"/>
              </a:ext>
            </a:extLst>
          </p:cNvPr>
          <p:cNvSpPr/>
          <p:nvPr/>
        </p:nvSpPr>
        <p:spPr>
          <a:xfrm>
            <a:off x="12126063" y="8544043"/>
            <a:ext cx="11648338" cy="4569186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ПРОТЕОЛИТИЧЕСКИЕ, </a:t>
            </a:r>
            <a:r>
              <a:rPr lang="ru-RU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гидрогелевые</a:t>
            </a: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пленочные, атравматические сетчатые (с трипсином)</a:t>
            </a:r>
          </a:p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3963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DC0F-4876-4E6A-A7C3-1F428745E77D}"/>
              </a:ext>
            </a:extLst>
          </p:cNvPr>
          <p:cNvSpPr txBox="1">
            <a:spLocks/>
          </p:cNvSpPr>
          <p:nvPr/>
        </p:nvSpPr>
        <p:spPr>
          <a:xfrm>
            <a:off x="9685868" y="636638"/>
            <a:ext cx="7857068" cy="1315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Карман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7CCB85-E15B-4A5E-8FAC-CC47C33EE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14563"/>
          <a:stretch/>
        </p:blipFill>
        <p:spPr>
          <a:xfrm>
            <a:off x="1118099" y="2209854"/>
            <a:ext cx="8960898" cy="9296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C14A8-EA82-42B4-B40A-5124337C096F}"/>
              </a:ext>
            </a:extLst>
          </p:cNvPr>
          <p:cNvSpPr txBox="1"/>
          <p:nvPr/>
        </p:nvSpPr>
        <p:spPr>
          <a:xfrm>
            <a:off x="12940883" y="2266912"/>
            <a:ext cx="114431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7200" dirty="0">
                <a:solidFill>
                  <a:schemeClr val="tx1"/>
                </a:solidFill>
                <a:cs typeface="Times New Roman" panose="02020603050405020304" pitchFamily="18" charset="0"/>
              </a:rPr>
              <a:t>Тампонада раны</a:t>
            </a:r>
          </a:p>
          <a:p>
            <a:pPr defTabSz="914400">
              <a:defRPr/>
            </a:pPr>
            <a:endParaRPr lang="ru-RU" sz="7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ru-RU" sz="7200" dirty="0">
                <a:solidFill>
                  <a:schemeClr val="tx1"/>
                </a:solidFill>
                <a:cs typeface="Times New Roman" panose="02020603050405020304" pitchFamily="18" charset="0"/>
              </a:rPr>
              <a:t>Абсорбция раневого отделяемого</a:t>
            </a:r>
          </a:p>
          <a:p>
            <a:pPr defTabSz="914400">
              <a:defRPr/>
            </a:pPr>
            <a:endParaRPr lang="ru-RU" sz="7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ru-RU" sz="7200" dirty="0">
                <a:solidFill>
                  <a:schemeClr val="tx1"/>
                </a:solidFill>
                <a:cs typeface="Times New Roman" panose="02020603050405020304" pitchFamily="18" charset="0"/>
              </a:rPr>
              <a:t>Очищение раневого дна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A8DE768-338C-4710-9EE6-2410D121C2C2}"/>
              </a:ext>
            </a:extLst>
          </p:cNvPr>
          <p:cNvSpPr/>
          <p:nvPr/>
        </p:nvSpPr>
        <p:spPr>
          <a:xfrm rot="10800000">
            <a:off x="10984066" y="2567499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DF7430FC-CF80-4097-9C54-379A2A241780}"/>
              </a:ext>
            </a:extLst>
          </p:cNvPr>
          <p:cNvSpPr/>
          <p:nvPr/>
        </p:nvSpPr>
        <p:spPr>
          <a:xfrm rot="10800000">
            <a:off x="10984066" y="4920951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784A7A5-4EBB-4719-A019-37E39C8CCAED}"/>
              </a:ext>
            </a:extLst>
          </p:cNvPr>
          <p:cNvSpPr/>
          <p:nvPr/>
        </p:nvSpPr>
        <p:spPr>
          <a:xfrm rot="10800000">
            <a:off x="11032960" y="8032771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B436F6-15E6-4B60-A6A0-CC4AE95ADE4A}"/>
              </a:ext>
            </a:extLst>
          </p:cNvPr>
          <p:cNvSpPr/>
          <p:nvPr/>
        </p:nvSpPr>
        <p:spPr>
          <a:xfrm>
            <a:off x="11032958" y="9207654"/>
            <a:ext cx="12673708" cy="3871708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Альгинатные (</a:t>
            </a:r>
            <a:r>
              <a:rPr lang="ru-RU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тампонадная</a:t>
            </a: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лента), </a:t>
            </a:r>
            <a:r>
              <a:rPr lang="ru-RU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гидроактивные</a:t>
            </a: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антибактериальные</a:t>
            </a:r>
          </a:p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3095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DC0F-4876-4E6A-A7C3-1F428745E77D}"/>
              </a:ext>
            </a:extLst>
          </p:cNvPr>
          <p:cNvSpPr txBox="1">
            <a:spLocks/>
          </p:cNvSpPr>
          <p:nvPr/>
        </p:nvSpPr>
        <p:spPr>
          <a:xfrm>
            <a:off x="9685868" y="636638"/>
            <a:ext cx="7857068" cy="1315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Свищ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18C320-9BBE-4A96-8B5E-7FEBA45DD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"/>
          <a:stretch/>
        </p:blipFill>
        <p:spPr>
          <a:xfrm>
            <a:off x="1022609" y="2207474"/>
            <a:ext cx="9492494" cy="674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5922B-C974-4D27-B06B-DB58187FDAA8}"/>
              </a:ext>
            </a:extLst>
          </p:cNvPr>
          <p:cNvSpPr txBox="1"/>
          <p:nvPr/>
        </p:nvSpPr>
        <p:spPr>
          <a:xfrm>
            <a:off x="12980457" y="2718048"/>
            <a:ext cx="1092941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51000">
              <a:defRPr/>
            </a:pPr>
            <a:r>
              <a:rPr lang="ru-RU" sz="7200" dirty="0">
                <a:solidFill>
                  <a:schemeClr val="tx1"/>
                </a:solidFill>
              </a:rPr>
              <a:t>Дренирование отделяемого из свищевого канала</a:t>
            </a:r>
          </a:p>
          <a:p>
            <a:pPr defTabSz="1651000">
              <a:defRPr/>
            </a:pPr>
            <a:endParaRPr lang="ru-RU" sz="7200" dirty="0">
              <a:solidFill>
                <a:schemeClr val="tx1"/>
              </a:solidFill>
            </a:endParaRPr>
          </a:p>
          <a:p>
            <a:pPr defTabSz="1651000">
              <a:defRPr/>
            </a:pPr>
            <a:r>
              <a:rPr lang="ru-RU" sz="7200" dirty="0">
                <a:solidFill>
                  <a:schemeClr val="tx1"/>
                </a:solidFill>
              </a:rPr>
              <a:t>Лечение инфекции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17496CDB-F1DA-45D7-A565-1C86E384B28F}"/>
              </a:ext>
            </a:extLst>
          </p:cNvPr>
          <p:cNvSpPr/>
          <p:nvPr/>
        </p:nvSpPr>
        <p:spPr>
          <a:xfrm rot="10800000">
            <a:off x="10769372" y="3114395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9F7E277-90E4-4E5F-90C7-7A97410BB011}"/>
              </a:ext>
            </a:extLst>
          </p:cNvPr>
          <p:cNvSpPr/>
          <p:nvPr/>
        </p:nvSpPr>
        <p:spPr>
          <a:xfrm rot="10800000">
            <a:off x="10769372" y="7263281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326678-1204-465B-B24C-10C97443A325}"/>
              </a:ext>
            </a:extLst>
          </p:cNvPr>
          <p:cNvSpPr/>
          <p:nvPr/>
        </p:nvSpPr>
        <p:spPr>
          <a:xfrm>
            <a:off x="2403882" y="9282282"/>
            <a:ext cx="18687792" cy="3797080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АНТИБАКТЕРИЛЬНЫЕ, альгинатные</a:t>
            </a:r>
          </a:p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20752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DC0F-4876-4E6A-A7C3-1F428745E77D}"/>
              </a:ext>
            </a:extLst>
          </p:cNvPr>
          <p:cNvSpPr txBox="1">
            <a:spLocks/>
          </p:cNvSpPr>
          <p:nvPr/>
        </p:nvSpPr>
        <p:spPr>
          <a:xfrm>
            <a:off x="9685868" y="636638"/>
            <a:ext cx="7857068" cy="1315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Инфекция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00423-D829-4984-A298-15C2A46B5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4" r="20827"/>
          <a:stretch/>
        </p:blipFill>
        <p:spPr>
          <a:xfrm>
            <a:off x="396997" y="1951024"/>
            <a:ext cx="9017938" cy="8434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B005-8355-49F9-928C-F718D02E8737}"/>
              </a:ext>
            </a:extLst>
          </p:cNvPr>
          <p:cNvSpPr txBox="1"/>
          <p:nvPr/>
        </p:nvSpPr>
        <p:spPr>
          <a:xfrm>
            <a:off x="11514667" y="1951024"/>
            <a:ext cx="1493448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51000">
              <a:defRPr/>
            </a:pPr>
            <a:r>
              <a:rPr lang="ru-RU" sz="6400" dirty="0">
                <a:solidFill>
                  <a:schemeClr val="tx1"/>
                </a:solidFill>
                <a:cs typeface="Times New Roman" panose="02020603050405020304" pitchFamily="18" charset="0"/>
              </a:rPr>
              <a:t>Антибиотикотерапия</a:t>
            </a:r>
          </a:p>
          <a:p>
            <a:pPr defTabSz="1651000">
              <a:defRPr/>
            </a:pPr>
            <a:endParaRPr lang="ru-RU" sz="6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r>
              <a:rPr lang="ru-RU" sz="6400" dirty="0">
                <a:solidFill>
                  <a:schemeClr val="tx1"/>
                </a:solidFill>
                <a:cs typeface="Times New Roman" panose="02020603050405020304" pitchFamily="18" charset="0"/>
              </a:rPr>
              <a:t>Очищение раневого дна</a:t>
            </a:r>
          </a:p>
          <a:p>
            <a:pPr defTabSz="1651000">
              <a:defRPr/>
            </a:pPr>
            <a:endParaRPr lang="ru-RU" sz="6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r>
              <a:rPr lang="ru-RU" sz="6400" dirty="0">
                <a:solidFill>
                  <a:schemeClr val="tx1"/>
                </a:solidFill>
                <a:cs typeface="Times New Roman" panose="02020603050405020304" pitchFamily="18" charset="0"/>
              </a:rPr>
              <a:t>Абсорбция раневого отделяемого </a:t>
            </a:r>
          </a:p>
          <a:p>
            <a:pPr defTabSz="1651000">
              <a:defRPr/>
            </a:pPr>
            <a:endParaRPr lang="ru-RU" sz="6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1651000">
              <a:defRPr/>
            </a:pPr>
            <a:r>
              <a:rPr lang="ru-RU" sz="6400" dirty="0">
                <a:solidFill>
                  <a:schemeClr val="tx1"/>
                </a:solidFill>
                <a:cs typeface="Times New Roman" panose="02020603050405020304" pitchFamily="18" charset="0"/>
              </a:rPr>
              <a:t>Частые санации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F1D9C14-EAEE-4D25-8EC0-80E120A4402D}"/>
              </a:ext>
            </a:extLst>
          </p:cNvPr>
          <p:cNvSpPr/>
          <p:nvPr/>
        </p:nvSpPr>
        <p:spPr>
          <a:xfrm rot="10800000">
            <a:off x="9618136" y="2211617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DFFA96AE-E2CE-4866-9A77-470BA67EF1BB}"/>
              </a:ext>
            </a:extLst>
          </p:cNvPr>
          <p:cNvSpPr/>
          <p:nvPr/>
        </p:nvSpPr>
        <p:spPr>
          <a:xfrm rot="10800000">
            <a:off x="9618136" y="4150021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17169EC-C802-4D8E-B7D8-BB1D11232650}"/>
              </a:ext>
            </a:extLst>
          </p:cNvPr>
          <p:cNvSpPr/>
          <p:nvPr/>
        </p:nvSpPr>
        <p:spPr>
          <a:xfrm rot="10800000">
            <a:off x="9618136" y="6034923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422BC2C-EB3E-4513-8093-C9FB6B532B49}"/>
              </a:ext>
            </a:extLst>
          </p:cNvPr>
          <p:cNvSpPr/>
          <p:nvPr/>
        </p:nvSpPr>
        <p:spPr>
          <a:xfrm rot="10800000">
            <a:off x="9587994" y="8041417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84C833-8BF2-4C3C-9DD2-616B1502C6C0}"/>
              </a:ext>
            </a:extLst>
          </p:cNvPr>
          <p:cNvSpPr/>
          <p:nvPr/>
        </p:nvSpPr>
        <p:spPr>
          <a:xfrm>
            <a:off x="9587993" y="9551670"/>
            <a:ext cx="14017074" cy="3527692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АНТИБАКТЕРИЛЬНЫЕ, альгинатные</a:t>
            </a:r>
          </a:p>
        </p:txBody>
      </p:sp>
    </p:spTree>
    <p:extLst>
      <p:ext uri="{BB962C8B-B14F-4D97-AF65-F5344CB8AC3E}">
        <p14:creationId xmlns:p14="http://schemas.microsoft.com/office/powerpoint/2010/main" val="915141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DC0F-4876-4E6A-A7C3-1F428745E77D}"/>
              </a:ext>
            </a:extLst>
          </p:cNvPr>
          <p:cNvSpPr txBox="1">
            <a:spLocks/>
          </p:cNvSpPr>
          <p:nvPr/>
        </p:nvSpPr>
        <p:spPr>
          <a:xfrm>
            <a:off x="6637867" y="636638"/>
            <a:ext cx="10905070" cy="1315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Обильный экссудат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04797A-C7AD-4593-BCF5-8D91AA101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r="6205" b="10688"/>
          <a:stretch/>
        </p:blipFill>
        <p:spPr>
          <a:xfrm>
            <a:off x="1121831" y="2370667"/>
            <a:ext cx="8191502" cy="9719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0293C-F9C4-4A9C-B179-6417908D1F08}"/>
              </a:ext>
            </a:extLst>
          </p:cNvPr>
          <p:cNvSpPr txBox="1"/>
          <p:nvPr/>
        </p:nvSpPr>
        <p:spPr>
          <a:xfrm>
            <a:off x="11548534" y="2932784"/>
            <a:ext cx="13339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51000">
              <a:defRPr/>
            </a:pPr>
            <a:r>
              <a:rPr lang="ru-RU" sz="7200" dirty="0">
                <a:solidFill>
                  <a:schemeClr val="tx1"/>
                </a:solidFill>
                <a:cs typeface="Times New Roman" panose="02020603050405020304" pitchFamily="18" charset="0"/>
              </a:rPr>
              <a:t>Абсорбция раневого отделяемого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959D08F3-6520-47C6-9B30-EF1A5492344E}"/>
              </a:ext>
            </a:extLst>
          </p:cNvPr>
          <p:cNvSpPr/>
          <p:nvPr/>
        </p:nvSpPr>
        <p:spPr>
          <a:xfrm rot="10800000">
            <a:off x="9591718" y="3370833"/>
            <a:ext cx="1956816" cy="76228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2FCDF2-8266-4A6F-945B-84C1575B1138}"/>
              </a:ext>
            </a:extLst>
          </p:cNvPr>
          <p:cNvSpPr/>
          <p:nvPr/>
        </p:nvSpPr>
        <p:spPr>
          <a:xfrm>
            <a:off x="9923038" y="7525487"/>
            <a:ext cx="13339132" cy="4114802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СУПЕРПОГЛОТИТЕЛИ, </a:t>
            </a:r>
            <a:r>
              <a:rPr lang="ru-RU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губча</a:t>
            </a: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DC0F-4876-4E6A-A7C3-1F428745E77D}"/>
              </a:ext>
            </a:extLst>
          </p:cNvPr>
          <p:cNvSpPr txBox="1">
            <a:spLocks/>
          </p:cNvSpPr>
          <p:nvPr/>
        </p:nvSpPr>
        <p:spPr>
          <a:xfrm>
            <a:off x="7121989" y="368728"/>
            <a:ext cx="10905070" cy="1315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Кровотечение и Боль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4CDD9-AFA7-4593-AA25-3E5731FCA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11637" r="33641" b="6599"/>
          <a:stretch/>
        </p:blipFill>
        <p:spPr>
          <a:xfrm>
            <a:off x="1998128" y="2476760"/>
            <a:ext cx="6976540" cy="636352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11530A-E605-4004-B94B-02DF8D25B9BF}"/>
              </a:ext>
            </a:extLst>
          </p:cNvPr>
          <p:cNvSpPr/>
          <p:nvPr/>
        </p:nvSpPr>
        <p:spPr>
          <a:xfrm>
            <a:off x="304800" y="10153734"/>
            <a:ext cx="12269724" cy="3162696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КРОВООСТАНАВЛИВАЮЩИЕ</a:t>
            </a:r>
            <a:endParaRPr lang="ru-RU" sz="56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FF345-65F2-4EA3-8A62-DB0831CC2DC0}"/>
              </a:ext>
            </a:extLst>
          </p:cNvPr>
          <p:cNvSpPr txBox="1"/>
          <p:nvPr/>
        </p:nvSpPr>
        <p:spPr>
          <a:xfrm>
            <a:off x="14935206" y="8500456"/>
            <a:ext cx="82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7200" dirty="0">
                <a:cs typeface="Times New Roman" panose="02020603050405020304" pitchFamily="18" charset="0"/>
              </a:rPr>
              <a:t>Обезболивание</a:t>
            </a:r>
            <a:endParaRPr lang="ru-RU" sz="7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5ECC54E-0DBF-432F-BC2B-F0892C146493}"/>
              </a:ext>
            </a:extLst>
          </p:cNvPr>
          <p:cNvSpPr/>
          <p:nvPr/>
        </p:nvSpPr>
        <p:spPr>
          <a:xfrm>
            <a:off x="13777946" y="10153734"/>
            <a:ext cx="9928720" cy="3162696"/>
          </a:xfrm>
          <a:prstGeom prst="rect">
            <a:avLst/>
          </a:prstGeom>
          <a:solidFill>
            <a:srgbClr val="C5E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АНЕСТЕТИКИ</a:t>
            </a:r>
          </a:p>
          <a:p>
            <a:pPr algn="ctr"/>
            <a:endParaRPr lang="ru-RU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B1D064-F112-4116-8A9E-6D698B5374E3}"/>
              </a:ext>
            </a:extLst>
          </p:cNvPr>
          <p:cNvSpPr txBox="1"/>
          <p:nvPr/>
        </p:nvSpPr>
        <p:spPr>
          <a:xfrm>
            <a:off x="3539078" y="8804657"/>
            <a:ext cx="822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7200" dirty="0">
                <a:cs typeface="Times New Roman" panose="02020603050405020304" pitchFamily="18" charset="0"/>
              </a:rPr>
              <a:t>Гемостаз</a:t>
            </a:r>
            <a:endParaRPr lang="ru-RU" sz="7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A16650-B206-469C-B6B5-449C4F1EB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7"/>
          <a:stretch/>
        </p:blipFill>
        <p:spPr bwMode="auto">
          <a:xfrm>
            <a:off x="13411073" y="3562266"/>
            <a:ext cx="10538198" cy="42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34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750840" y="9652347"/>
            <a:ext cx="20874382" cy="1982827"/>
          </a:xfrm>
          <a:prstGeom prst="roundRect">
            <a:avLst/>
          </a:prstGeom>
          <a:solidFill>
            <a:srgbClr val="D5EDEF"/>
          </a:solidFill>
          <a:ln>
            <a:solidFill>
              <a:srgbClr val="D5E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498EA-9E5C-4503-B123-BEE7A6C519CE}"/>
              </a:ext>
            </a:extLst>
          </p:cNvPr>
          <p:cNvSpPr txBox="1"/>
          <p:nvPr/>
        </p:nvSpPr>
        <p:spPr>
          <a:xfrm>
            <a:off x="161913" y="-82644"/>
            <a:ext cx="642615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  <a:p>
            <a:pPr lvl="0">
              <a:defRPr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ролежень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области медиальной лодыжки 3х3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см,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пяточной области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неклассифицируемая стадия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3х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4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см в фазе воспаления с влажным некрозом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с положительной динамикой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под пленочной повязкой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Medisorb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F+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аморфный гель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Medisorb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0D007-0338-403F-A0BE-2D7CD7134DD3}"/>
              </a:ext>
            </a:extLst>
          </p:cNvPr>
          <p:cNvSpPr txBox="1"/>
          <p:nvPr/>
        </p:nvSpPr>
        <p:spPr>
          <a:xfrm>
            <a:off x="13162820" y="-113921"/>
            <a:ext cx="585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Через 1 сутки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07B99C-EA61-4AFE-A37C-50D7C10D6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" r="62030" b="11171"/>
          <a:stretch/>
        </p:blipFill>
        <p:spPr>
          <a:xfrm>
            <a:off x="12696056" y="764809"/>
            <a:ext cx="5037417" cy="6302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CC69D7-76EA-4772-B889-BA40CDB60E83}"/>
              </a:ext>
            </a:extLst>
          </p:cNvPr>
          <p:cNvSpPr txBox="1"/>
          <p:nvPr/>
        </p:nvSpPr>
        <p:spPr>
          <a:xfrm>
            <a:off x="7898759" y="-120503"/>
            <a:ext cx="1561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До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FF679-DBE3-43F3-B8AB-F8ACE6742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8" t="7026" r="18218" b="52205"/>
          <a:stretch/>
        </p:blipFill>
        <p:spPr>
          <a:xfrm rot="16200000">
            <a:off x="5755475" y="1481122"/>
            <a:ext cx="6086212" cy="4640423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94C0A423-1840-47DA-8540-58A68BBC0B87}"/>
              </a:ext>
            </a:extLst>
          </p:cNvPr>
          <p:cNvSpPr/>
          <p:nvPr/>
        </p:nvSpPr>
        <p:spPr>
          <a:xfrm>
            <a:off x="11370136" y="2880696"/>
            <a:ext cx="1152128" cy="1567974"/>
          </a:xfrm>
          <a:prstGeom prst="rightArrow">
            <a:avLst/>
          </a:prstGeom>
          <a:solidFill>
            <a:srgbClr val="197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70B068-F37A-4D80-AE61-8C6F0E34863D}"/>
              </a:ext>
            </a:extLst>
          </p:cNvPr>
          <p:cNvSpPr txBox="1"/>
          <p:nvPr/>
        </p:nvSpPr>
        <p:spPr>
          <a:xfrm>
            <a:off x="232072" y="7087482"/>
            <a:ext cx="117397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Другой сменой</a:t>
            </a:r>
            <a:r>
              <a:rPr kumimoji="0" lang="ru-RU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была изменена схема лечения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: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</a:br>
            <a:r>
              <a:rPr kumimoji="0" lang="ru-RU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Обработка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– Хлоргексидина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биглюконат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0,05%,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NaCl 0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,9%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Повязка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–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Повидон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-йод + стерильная марлевая салфетка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пластырь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Omnifix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37A2B0-8CB6-4E19-8F25-A71EB367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9359" y="12075628"/>
            <a:ext cx="2880320" cy="8313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712435-EEAC-4DAC-8A54-F6D8FFE88A17}"/>
              </a:ext>
            </a:extLst>
          </p:cNvPr>
          <p:cNvSpPr txBox="1"/>
          <p:nvPr/>
        </p:nvSpPr>
        <p:spPr>
          <a:xfrm>
            <a:off x="17934542" y="696795"/>
            <a:ext cx="63054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ролежень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области медиальной лодыжки 3х3 см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неклассифицируемая стадия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пяточной области стадии 3х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4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см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неклассифицируемая стадия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в фазе воспаления,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сухой некроз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дно раны не визуализируется.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D513-C33F-41A4-AD15-52F79B064D1E}"/>
              </a:ext>
            </a:extLst>
          </p:cNvPr>
          <p:cNvSpPr txBox="1"/>
          <p:nvPr/>
        </p:nvSpPr>
        <p:spPr>
          <a:xfrm>
            <a:off x="310680" y="11635174"/>
            <a:ext cx="19394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cs typeface="Poppins" panose="00000500000000000000" pitchFamily="2" charset="0"/>
              </a:rPr>
              <a:t>! Неправильный выбор повязки может привести к ухудшению раневого статуса даже за короткое время!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88030" y="7681730"/>
            <a:ext cx="1240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Что было сделано неправильно?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4275" y="9700080"/>
            <a:ext cx="20567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Ответ: </a:t>
            </a:r>
            <a:r>
              <a:rPr lang="ru-RU" sz="2800" dirty="0">
                <a:solidFill>
                  <a:schemeClr val="tx1"/>
                </a:solidFill>
              </a:rPr>
              <a:t>Необходимо было </a:t>
            </a:r>
            <a:r>
              <a:rPr lang="ru-RU" sz="2800" b="1" dirty="0">
                <a:solidFill>
                  <a:schemeClr val="tx1"/>
                </a:solidFill>
              </a:rPr>
              <a:t>продолжить первоначальную схему лечения</a:t>
            </a:r>
            <a:r>
              <a:rPr lang="ru-RU" sz="2800" dirty="0">
                <a:solidFill>
                  <a:schemeClr val="tx1"/>
                </a:solidFill>
              </a:rPr>
              <a:t>, потому что в данном случае </a:t>
            </a:r>
            <a:r>
              <a:rPr lang="ru-RU" sz="2800" b="1" dirty="0">
                <a:solidFill>
                  <a:schemeClr val="tx1"/>
                </a:solidFill>
              </a:rPr>
              <a:t>рану «сушить» нельзя</a:t>
            </a:r>
            <a:r>
              <a:rPr lang="ru-RU" sz="2800" dirty="0">
                <a:solidFill>
                  <a:schemeClr val="tx1"/>
                </a:solidFill>
              </a:rPr>
              <a:t>, уже начат был процесс </a:t>
            </a:r>
            <a:r>
              <a:rPr lang="ru-RU" sz="2800" dirty="0" err="1">
                <a:solidFill>
                  <a:schemeClr val="tx1"/>
                </a:solidFill>
              </a:rPr>
              <a:t>аутолиза</a:t>
            </a:r>
            <a:r>
              <a:rPr lang="ru-RU" sz="2800" dirty="0">
                <a:solidFill>
                  <a:schemeClr val="tx1"/>
                </a:solidFill>
              </a:rPr>
              <a:t> некротических масс.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Для растворения некроза необходимо поддержание влажной среды</a:t>
            </a:r>
            <a:r>
              <a:rPr lang="ru-RU" sz="2800" dirty="0">
                <a:solidFill>
                  <a:schemeClr val="tx1"/>
                </a:solidFill>
              </a:rPr>
              <a:t>, для этого подходят </a:t>
            </a:r>
            <a:r>
              <a:rPr lang="ru-RU" sz="2800" dirty="0" err="1">
                <a:solidFill>
                  <a:schemeClr val="tx1"/>
                </a:solidFill>
              </a:rPr>
              <a:t>гидрогелевые</a:t>
            </a:r>
            <a:r>
              <a:rPr lang="ru-RU" sz="2800" dirty="0">
                <a:solidFill>
                  <a:schemeClr val="tx1"/>
                </a:solidFill>
              </a:rPr>
              <a:t> и </a:t>
            </a:r>
            <a:r>
              <a:rPr lang="ru-RU" sz="2800" dirty="0" err="1">
                <a:solidFill>
                  <a:schemeClr val="tx1"/>
                </a:solidFill>
              </a:rPr>
              <a:t>гидроактивные</a:t>
            </a:r>
            <a:r>
              <a:rPr lang="ru-RU" sz="2800" dirty="0">
                <a:solidFill>
                  <a:schemeClr val="tx1"/>
                </a:solidFill>
              </a:rPr>
              <a:t> повязки.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114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12" grpId="0"/>
      <p:bldP spid="13" grpId="0"/>
      <p:bldP spid="4" grpId="0" animBg="1"/>
      <p:bldP spid="14" grpId="0"/>
      <p:bldP spid="17" grpId="0"/>
      <p:bldP spid="11" grpId="0"/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86FF2C-1969-41BD-B7E5-8474483C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9098" y="12351532"/>
            <a:ext cx="2880320" cy="8313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814F48-8671-4AAF-8B01-7807D2390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09" r="22678"/>
          <a:stretch/>
        </p:blipFill>
        <p:spPr>
          <a:xfrm>
            <a:off x="516495" y="1767967"/>
            <a:ext cx="5495265" cy="65140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284D3C6-61EE-4224-A9EE-E178BAFF4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648" y="1732143"/>
            <a:ext cx="5175991" cy="65498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08F5DBE-3E2E-417D-8C14-14EF4A6CEF9C}"/>
              </a:ext>
            </a:extLst>
          </p:cNvPr>
          <p:cNvSpPr txBox="1"/>
          <p:nvPr/>
        </p:nvSpPr>
        <p:spPr>
          <a:xfrm>
            <a:off x="6173038" y="1796568"/>
            <a:ext cx="517599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ролежень области гребня левой подвздошной кости неклассифицируемая стадия, в фазе воспаления, 10 см х 12 см,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влажный желтый некроз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 участками черного ступа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дно раны не визуализируется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C0FE3E-F17B-4D31-894B-EE19CD0118E0}"/>
              </a:ext>
            </a:extLst>
          </p:cNvPr>
          <p:cNvSpPr txBox="1"/>
          <p:nvPr/>
        </p:nvSpPr>
        <p:spPr>
          <a:xfrm>
            <a:off x="16861639" y="1722785"/>
            <a:ext cx="54952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ролежень области гребня левой подвздошной кости неклассифицируемая стадия в фазе воспаления, и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краевой грануляции </a:t>
            </a:r>
            <a:r>
              <a:rPr lang="ru-RU" sz="36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желтым некрозом , 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10 см х 12 см, с положительной динамикой в виде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уменьшения количества некротического струпа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15E298-BBDB-434B-B54E-2B88D0071B65}"/>
              </a:ext>
            </a:extLst>
          </p:cNvPr>
          <p:cNvSpPr txBox="1"/>
          <p:nvPr/>
        </p:nvSpPr>
        <p:spPr>
          <a:xfrm>
            <a:off x="516495" y="982222"/>
            <a:ext cx="5175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При поступлении</a:t>
            </a:r>
            <a:r>
              <a:rPr lang="ru-RU" sz="44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1B6175-9633-479B-AC8E-BAB370DC9E5E}"/>
              </a:ext>
            </a:extLst>
          </p:cNvPr>
          <p:cNvSpPr txBox="1"/>
          <p:nvPr/>
        </p:nvSpPr>
        <p:spPr>
          <a:xfrm>
            <a:off x="11687944" y="953344"/>
            <a:ext cx="4305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Через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4400" b="1" dirty="0">
                <a:solidFill>
                  <a:schemeClr val="tx1"/>
                </a:solidFill>
              </a:rPr>
              <a:t>дней</a:t>
            </a:r>
            <a:r>
              <a:rPr lang="ru-RU" sz="44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7D4599-6B9A-46D7-8A37-BB938433BC0D}"/>
              </a:ext>
            </a:extLst>
          </p:cNvPr>
          <p:cNvSpPr txBox="1"/>
          <p:nvPr/>
        </p:nvSpPr>
        <p:spPr>
          <a:xfrm>
            <a:off x="516495" y="8417394"/>
            <a:ext cx="8244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Обработка: </a:t>
            </a:r>
            <a:endParaRPr lang="ru-RU" sz="4000" b="0" i="0" u="sng" strike="noStrike" baseline="0" dirty="0">
              <a:latin typeface="Times New Roman" panose="02020603050405020304" pitchFamily="18" charset="0"/>
            </a:endParaRP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Хлоргексидина </a:t>
            </a:r>
            <a:r>
              <a:rPr lang="ru-RU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биглюконата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0.05 % </a:t>
            </a: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Натрия хлорид 0.9 % </a:t>
            </a:r>
          </a:p>
          <a:p>
            <a:r>
              <a:rPr lang="ru-RU" sz="40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Повязка: </a:t>
            </a: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аморфный гель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Medisorb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Medisorb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 </a:t>
            </a:r>
            <a:endParaRPr lang="ru-RU" sz="3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0D1B44-CF31-47AD-8D8B-FE4E3E420F57}"/>
              </a:ext>
            </a:extLst>
          </p:cNvPr>
          <p:cNvSpPr txBox="1"/>
          <p:nvPr/>
        </p:nvSpPr>
        <p:spPr>
          <a:xfrm>
            <a:off x="562283" y="13987"/>
            <a:ext cx="121879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Poppins" panose="00000500000000000000" pitchFamily="2" charset="0"/>
              </a:rPr>
              <a:t>Пациентка, 74 года, маломобильная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D279B9-1CE4-4A60-AEFB-7A34CCB3DEB9}"/>
              </a:ext>
            </a:extLst>
          </p:cNvPr>
          <p:cNvSpPr txBox="1"/>
          <p:nvPr/>
        </p:nvSpPr>
        <p:spPr>
          <a:xfrm>
            <a:off x="11685648" y="8400844"/>
            <a:ext cx="8244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Обработка: </a:t>
            </a:r>
            <a:endParaRPr lang="ru-RU" sz="4000" b="0" i="0" u="sng" strike="noStrike" baseline="0" dirty="0">
              <a:latin typeface="Times New Roman" panose="02020603050405020304" pitchFamily="18" charset="0"/>
            </a:endParaRP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Хлоргексидина </a:t>
            </a:r>
            <a:r>
              <a:rPr lang="ru-RU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биглюконата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0.05 % </a:t>
            </a: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Натрия хлорид 0.9 % </a:t>
            </a:r>
          </a:p>
          <a:p>
            <a:r>
              <a:rPr lang="ru-RU" sz="40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Повязка: </a:t>
            </a:r>
            <a:endParaRPr lang="ru-RU" sz="18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en-US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HydroTac</a:t>
            </a:r>
            <a:r>
              <a:rPr lang="en-US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transparent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+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Medisorb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BC63A-7C88-4CE1-A207-B0AE753386B5}"/>
              </a:ext>
            </a:extLst>
          </p:cNvPr>
          <p:cNvSpPr txBox="1"/>
          <p:nvPr/>
        </p:nvSpPr>
        <p:spPr>
          <a:xfrm>
            <a:off x="535498" y="11207830"/>
            <a:ext cx="1066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cs typeface="Poppins" panose="00000500000000000000" pitchFamily="2" charset="0"/>
              </a:rPr>
              <a:t>Цель: Размягчение некротического струпа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7D376-DE9B-4277-B557-D937C1111A06}"/>
              </a:ext>
            </a:extLst>
          </p:cNvPr>
          <p:cNvSpPr txBox="1"/>
          <p:nvPr/>
        </p:nvSpPr>
        <p:spPr>
          <a:xfrm>
            <a:off x="11676720" y="11207830"/>
            <a:ext cx="11121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Цель: Размягчение остаточного влажного некроза, сохранение краевой грануляционной ткани </a:t>
            </a:r>
          </a:p>
        </p:txBody>
      </p:sp>
    </p:spTree>
    <p:extLst>
      <p:ext uri="{BB962C8B-B14F-4D97-AF65-F5344CB8AC3E}">
        <p14:creationId xmlns:p14="http://schemas.microsoft.com/office/powerpoint/2010/main" val="20603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/>
      <p:bldP spid="38" grpId="0"/>
      <p:bldP spid="42" grpId="0"/>
      <p:bldP spid="23" grpId="0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0002-6518-4456-B4C4-E394900A4C53}"/>
              </a:ext>
            </a:extLst>
          </p:cNvPr>
          <p:cNvSpPr txBox="1">
            <a:spLocks/>
          </p:cNvSpPr>
          <p:nvPr/>
        </p:nvSpPr>
        <p:spPr>
          <a:xfrm>
            <a:off x="1841357" y="177453"/>
            <a:ext cx="20701286" cy="855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19739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Сравнительная характеристика методов лечения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B32FE56-FA1F-44E8-B1EC-212C8F347825}"/>
              </a:ext>
            </a:extLst>
          </p:cNvPr>
          <p:cNvSpPr/>
          <p:nvPr/>
        </p:nvSpPr>
        <p:spPr>
          <a:xfrm>
            <a:off x="15267837" y="1457602"/>
            <a:ext cx="8352928" cy="1246957"/>
          </a:xfrm>
          <a:prstGeom prst="roundRect">
            <a:avLst/>
          </a:prstGeom>
          <a:ln w="28575">
            <a:solidFill>
              <a:srgbClr val="19739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cs typeface="Poppins" panose="00000500000000000000" pitchFamily="2" charset="0"/>
              </a:rPr>
              <a:t>Хирургический метод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17D34CA-7D02-4816-91EB-B3C1586C719B}"/>
              </a:ext>
            </a:extLst>
          </p:cNvPr>
          <p:cNvSpPr/>
          <p:nvPr/>
        </p:nvSpPr>
        <p:spPr>
          <a:xfrm>
            <a:off x="317249" y="1498788"/>
            <a:ext cx="8364179" cy="1167463"/>
          </a:xfrm>
          <a:prstGeom prst="roundRect">
            <a:avLst/>
          </a:prstGeom>
          <a:ln w="28575">
            <a:solidFill>
              <a:srgbClr val="19739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  <a:cs typeface="Poppins" panose="00000500000000000000" pitchFamily="2" charset="0"/>
              </a:rPr>
              <a:t>Консервативный</a:t>
            </a:r>
            <a:r>
              <a:rPr lang="ru-RU" sz="4000" b="1" dirty="0">
                <a:solidFill>
                  <a:schemeClr val="tx1"/>
                </a:solidFill>
                <a:cs typeface="Poppins" panose="00000500000000000000" pitchFamily="2" charset="0"/>
              </a:rPr>
              <a:t> </a:t>
            </a:r>
            <a:r>
              <a:rPr lang="ru-RU" sz="5400" b="1" dirty="0">
                <a:solidFill>
                  <a:schemeClr val="tx1"/>
                </a:solidFill>
                <a:cs typeface="Poppins" panose="00000500000000000000" pitchFamily="2" charset="0"/>
              </a:rPr>
              <a:t>метод</a:t>
            </a:r>
            <a:endParaRPr lang="ru-RU" sz="4000" b="1" dirty="0">
              <a:solidFill>
                <a:schemeClr val="tx1"/>
              </a:solidFill>
              <a:cs typeface="Poppins" panose="00000500000000000000" pitchFamily="2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67CC4EB-BAB8-449C-8CF5-B635CA1EBC49}"/>
              </a:ext>
            </a:extLst>
          </p:cNvPr>
          <p:cNvSpPr/>
          <p:nvPr/>
        </p:nvSpPr>
        <p:spPr>
          <a:xfrm>
            <a:off x="9138701" y="2589443"/>
            <a:ext cx="5616624" cy="855851"/>
          </a:xfrm>
          <a:prstGeom prst="roundRect">
            <a:avLst/>
          </a:prstGeom>
          <a:ln w="28575">
            <a:solidFill>
              <a:srgbClr val="19739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cs typeface="Poppins" panose="00000500000000000000" pitchFamily="2" charset="0"/>
              </a:rPr>
              <a:t>Признаки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B4F7A-E1BE-41EC-92C6-55C723DBB6A0}"/>
              </a:ext>
            </a:extLst>
          </p:cNvPr>
          <p:cNvSpPr txBox="1"/>
          <p:nvPr/>
        </p:nvSpPr>
        <p:spPr>
          <a:xfrm>
            <a:off x="8874550" y="4047765"/>
            <a:ext cx="638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Скорость заживления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7C460-0C69-4CD2-8EF4-D930E234653C}"/>
              </a:ext>
            </a:extLst>
          </p:cNvPr>
          <p:cNvSpPr txBox="1"/>
          <p:nvPr/>
        </p:nvSpPr>
        <p:spPr>
          <a:xfrm>
            <a:off x="9606281" y="6424029"/>
            <a:ext cx="481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Качество жизни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A4CC6-83A6-44E6-9B72-4CB315162ED8}"/>
              </a:ext>
            </a:extLst>
          </p:cNvPr>
          <p:cNvSpPr txBox="1"/>
          <p:nvPr/>
        </p:nvSpPr>
        <p:spPr>
          <a:xfrm>
            <a:off x="9301118" y="8378563"/>
            <a:ext cx="584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Риск кровотечения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C2BD5-A9DE-449E-9F62-BF6B62F0E3AE}"/>
              </a:ext>
            </a:extLst>
          </p:cNvPr>
          <p:cNvSpPr txBox="1"/>
          <p:nvPr/>
        </p:nvSpPr>
        <p:spPr>
          <a:xfrm>
            <a:off x="9017441" y="9963048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Риск инфицирования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E9EE274-6505-4A76-858C-28B1342F8DE7}"/>
              </a:ext>
            </a:extLst>
          </p:cNvPr>
          <p:cNvSpPr/>
          <p:nvPr/>
        </p:nvSpPr>
        <p:spPr>
          <a:xfrm>
            <a:off x="317250" y="3598512"/>
            <a:ext cx="7632848" cy="17453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Медленно</a:t>
            </a:r>
          </a:p>
          <a:p>
            <a:pPr algn="ctr"/>
            <a:r>
              <a:rPr lang="ru-RU" sz="3600" dirty="0"/>
              <a:t>срок лечения некоторых ран может превышать 1 год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0B0E9BC-F7D7-487C-A798-94DC3B190BC1}"/>
              </a:ext>
            </a:extLst>
          </p:cNvPr>
          <p:cNvSpPr/>
          <p:nvPr/>
        </p:nvSpPr>
        <p:spPr>
          <a:xfrm>
            <a:off x="317249" y="5697238"/>
            <a:ext cx="7632849" cy="2299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Повышение уровня качества жизни</a:t>
            </a:r>
          </a:p>
          <a:p>
            <a:pPr algn="ctr"/>
            <a:r>
              <a:rPr lang="ru-RU" sz="3600" dirty="0"/>
              <a:t>повязки с обезболивающим, абсорбирующим, амортизирующим эффектом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07EEC48-EA8B-4D26-96F9-BD7DE278962B}"/>
              </a:ext>
            </a:extLst>
          </p:cNvPr>
          <p:cNvSpPr/>
          <p:nvPr/>
        </p:nvSpPr>
        <p:spPr>
          <a:xfrm>
            <a:off x="15952366" y="5655322"/>
            <a:ext cx="7736669" cy="22992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Снижение уровня качества жизни</a:t>
            </a:r>
          </a:p>
          <a:p>
            <a:pPr algn="ctr"/>
            <a:r>
              <a:rPr lang="ru-RU" sz="3600" dirty="0"/>
              <a:t>из-за болевого синдрома, необходимости транспортировки в манипуляционную</a:t>
            </a:r>
            <a:r>
              <a:rPr lang="en-US" sz="3600" dirty="0"/>
              <a:t>/</a:t>
            </a:r>
            <a:r>
              <a:rPr lang="ru-RU" sz="3600" dirty="0"/>
              <a:t>операционную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1E25B9C-E834-4360-9FAC-E6FA4C6E80A7}"/>
              </a:ext>
            </a:extLst>
          </p:cNvPr>
          <p:cNvSpPr/>
          <p:nvPr/>
        </p:nvSpPr>
        <p:spPr>
          <a:xfrm>
            <a:off x="15975668" y="3598512"/>
            <a:ext cx="7632848" cy="17453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Быстро</a:t>
            </a:r>
          </a:p>
          <a:p>
            <a:pPr algn="ctr"/>
            <a:r>
              <a:rPr lang="ru-RU" sz="3600" dirty="0"/>
              <a:t>после проведения иссечения положительная динамика нарастает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A2CECC6-11AD-4F93-BACD-580C9C615F91}"/>
              </a:ext>
            </a:extLst>
          </p:cNvPr>
          <p:cNvSpPr/>
          <p:nvPr/>
        </p:nvSpPr>
        <p:spPr>
          <a:xfrm>
            <a:off x="324110" y="8212410"/>
            <a:ext cx="7632848" cy="1235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Низкий</a:t>
            </a:r>
            <a:endParaRPr lang="ru-RU" sz="36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3956E2E-B1A9-45F7-940A-70EA9878163C}"/>
              </a:ext>
            </a:extLst>
          </p:cNvPr>
          <p:cNvSpPr/>
          <p:nvPr/>
        </p:nvSpPr>
        <p:spPr>
          <a:xfrm>
            <a:off x="324110" y="9844992"/>
            <a:ext cx="7632848" cy="1235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Низкий</a:t>
            </a:r>
            <a:endParaRPr lang="ru-RU" sz="36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8E48871-D79C-4761-8F6A-672FE3A38F09}"/>
              </a:ext>
            </a:extLst>
          </p:cNvPr>
          <p:cNvSpPr/>
          <p:nvPr/>
        </p:nvSpPr>
        <p:spPr>
          <a:xfrm>
            <a:off x="16056187" y="8212410"/>
            <a:ext cx="7632848" cy="12359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Высокий</a:t>
            </a:r>
            <a:endParaRPr lang="ru-RU" sz="3600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01F58B6-D74F-4324-BDE4-6C403E5F5988}"/>
              </a:ext>
            </a:extLst>
          </p:cNvPr>
          <p:cNvSpPr/>
          <p:nvPr/>
        </p:nvSpPr>
        <p:spPr>
          <a:xfrm>
            <a:off x="16087001" y="9760568"/>
            <a:ext cx="7632848" cy="12359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B607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Высокий</a:t>
            </a:r>
            <a:endParaRPr lang="ru-RU" sz="3600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7ED5D61-C00D-4B32-87B2-F6A99E2BB076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7950098" y="4471211"/>
            <a:ext cx="1049305" cy="0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E8D8C1F9-1A01-4659-97AC-18DF25CF991F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5109705" y="4471211"/>
            <a:ext cx="865963" cy="0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D26E01E1-E70D-4C83-88FC-8389345E3D86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7950098" y="6838930"/>
            <a:ext cx="1800199" cy="7947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AC0195E-FCBB-489F-B152-78B4AD6EA295}"/>
              </a:ext>
            </a:extLst>
          </p:cNvPr>
          <p:cNvCxnSpPr>
            <a:cxnSpLocks/>
          </p:cNvCxnSpPr>
          <p:nvPr/>
        </p:nvCxnSpPr>
        <p:spPr>
          <a:xfrm>
            <a:off x="14214793" y="6839528"/>
            <a:ext cx="1739843" cy="0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C73460F-3C85-44B5-A13C-05B65D41B977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7956958" y="8830388"/>
            <a:ext cx="1577315" cy="0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8052BFE5-C959-414F-BD86-FCC892DC80D1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4862865" y="8830388"/>
            <a:ext cx="1193322" cy="0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D99CFFBA-5F90-45A1-B0EA-A9323FFE1ADB}"/>
              </a:ext>
            </a:extLst>
          </p:cNvPr>
          <p:cNvCxnSpPr>
            <a:cxnSpLocks/>
          </p:cNvCxnSpPr>
          <p:nvPr/>
        </p:nvCxnSpPr>
        <p:spPr>
          <a:xfrm flipH="1">
            <a:off x="7950098" y="10384469"/>
            <a:ext cx="1224135" cy="0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D50D77DB-B123-46D9-B169-51CCDCB4B9D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15156860" y="10378546"/>
            <a:ext cx="930141" cy="5923"/>
          </a:xfrm>
          <a:prstGeom prst="straightConnector1">
            <a:avLst/>
          </a:prstGeom>
          <a:ln w="76200">
            <a:solidFill>
              <a:srgbClr val="3B6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513F641-8FEE-47EE-91E4-FBCA66BF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5B284176-2BC1-4910-987A-AEC8A27006C2}"/>
              </a:ext>
            </a:extLst>
          </p:cNvPr>
          <p:cNvSpPr txBox="1">
            <a:spLocks/>
          </p:cNvSpPr>
          <p:nvPr/>
        </p:nvSpPr>
        <p:spPr>
          <a:xfrm>
            <a:off x="544344" y="11649824"/>
            <a:ext cx="20234248" cy="14366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Паллиативная помощь = преимущественно 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консервативное лечение </a:t>
            </a: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пролежней</a:t>
            </a:r>
          </a:p>
        </p:txBody>
      </p:sp>
    </p:spTree>
    <p:extLst>
      <p:ext uri="{BB962C8B-B14F-4D97-AF65-F5344CB8AC3E}">
        <p14:creationId xmlns:p14="http://schemas.microsoft.com/office/powerpoint/2010/main" val="101072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86FF2C-1969-41BD-B7E5-8474483C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953" y="11894477"/>
            <a:ext cx="2880320" cy="8313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154970-8669-488D-A439-133287BFF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3" y="1566060"/>
            <a:ext cx="4171069" cy="63006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C853E0-7CED-4069-B8BA-9FF9376A6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86" t="10486" r="33281"/>
          <a:stretch/>
        </p:blipFill>
        <p:spPr>
          <a:xfrm>
            <a:off x="8786043" y="1603057"/>
            <a:ext cx="4026115" cy="63006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0DF203A-F608-4E46-B171-51AB3B4C1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7793" y="1817440"/>
            <a:ext cx="3596167" cy="63006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329731D-A0B8-43FF-88F7-56BF77B146A3}"/>
              </a:ext>
            </a:extLst>
          </p:cNvPr>
          <p:cNvSpPr txBox="1"/>
          <p:nvPr/>
        </p:nvSpPr>
        <p:spPr>
          <a:xfrm>
            <a:off x="4572228" y="1447454"/>
            <a:ext cx="43054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ролежень III ст., </a:t>
            </a:r>
          </a:p>
          <a:p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фазе грануляции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10 х 11 см, глубина до 0,5 см, с положительной динамикой в виде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очищения раневого дна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дно раны выполнено мышечной тканью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высокий уровень экссудации</a:t>
            </a:r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FE2224-73C2-4EFA-9841-BD41136161AE}"/>
              </a:ext>
            </a:extLst>
          </p:cNvPr>
          <p:cNvSpPr txBox="1"/>
          <p:nvPr/>
        </p:nvSpPr>
        <p:spPr>
          <a:xfrm>
            <a:off x="12854884" y="1603057"/>
            <a:ext cx="455859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ролежень III ст.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фазе грануляции и краевой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эпителизации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9 см х 3,5 см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с положительной динамикой в виде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изменения уровня раневого дна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поверхностная рана, 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умеренная экссудация. 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0F8949-E746-45D1-9A39-2AD390259241}"/>
              </a:ext>
            </a:extLst>
          </p:cNvPr>
          <p:cNvSpPr txBox="1"/>
          <p:nvPr/>
        </p:nvSpPr>
        <p:spPr>
          <a:xfrm>
            <a:off x="20960240" y="1768901"/>
            <a:ext cx="34237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ролежень III ст. в фазе </a:t>
            </a:r>
            <a:r>
              <a:rPr lang="ru-R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полной эпителизации с образованием рубца</a:t>
            </a:r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размером 8 х 5 см. </a:t>
            </a:r>
            <a:r>
              <a:rPr lang="ru-R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FF4AB7-CE1C-4B26-8310-CA85EA2B1DB3}"/>
              </a:ext>
            </a:extLst>
          </p:cNvPr>
          <p:cNvSpPr txBox="1"/>
          <p:nvPr/>
        </p:nvSpPr>
        <p:spPr>
          <a:xfrm>
            <a:off x="504047" y="860533"/>
            <a:ext cx="430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Через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4000" b="1" dirty="0">
                <a:solidFill>
                  <a:schemeClr val="tx1"/>
                </a:solidFill>
              </a:rPr>
              <a:t>дней</a:t>
            </a:r>
            <a:r>
              <a:rPr lang="ru-RU" sz="40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16FAF3-E8EA-456E-BBF9-E9F1310BABE2}"/>
              </a:ext>
            </a:extLst>
          </p:cNvPr>
          <p:cNvSpPr txBox="1"/>
          <p:nvPr/>
        </p:nvSpPr>
        <p:spPr>
          <a:xfrm>
            <a:off x="8646361" y="860533"/>
            <a:ext cx="430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Через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месяца</a:t>
            </a:r>
            <a:r>
              <a:rPr lang="ru-RU" sz="40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C6C44F-948A-42CC-930C-A33D9725D67A}"/>
              </a:ext>
            </a:extLst>
          </p:cNvPr>
          <p:cNvSpPr txBox="1"/>
          <p:nvPr/>
        </p:nvSpPr>
        <p:spPr>
          <a:xfrm>
            <a:off x="17357266" y="836664"/>
            <a:ext cx="430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Через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месяца</a:t>
            </a:r>
            <a:r>
              <a:rPr lang="ru-RU" sz="40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2EB702-C955-478D-8EE2-D2E0B52CBD4B}"/>
              </a:ext>
            </a:extLst>
          </p:cNvPr>
          <p:cNvSpPr txBox="1"/>
          <p:nvPr/>
        </p:nvSpPr>
        <p:spPr>
          <a:xfrm>
            <a:off x="504047" y="11789"/>
            <a:ext cx="121879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Poppins" panose="00000500000000000000" pitchFamily="2" charset="0"/>
              </a:rPr>
              <a:t>Пациентка, 74 года, маломобильная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36D05B-4D6B-478F-B257-B27A844BB363}"/>
              </a:ext>
            </a:extLst>
          </p:cNvPr>
          <p:cNvSpPr txBox="1"/>
          <p:nvPr/>
        </p:nvSpPr>
        <p:spPr>
          <a:xfrm>
            <a:off x="374847" y="7728733"/>
            <a:ext cx="8431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Обработка: </a:t>
            </a:r>
            <a:endParaRPr lang="ru-RU" sz="4000" b="0" i="0" u="sng" strike="noStrike" baseline="0" dirty="0">
              <a:latin typeface="Times New Roman" panose="02020603050405020304" pitchFamily="18" charset="0"/>
            </a:endParaRP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Хлоргексидина </a:t>
            </a:r>
            <a:r>
              <a:rPr lang="ru-RU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биглюконата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0.05 % </a:t>
            </a: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Натрия хлорид 0.9 % </a:t>
            </a:r>
          </a:p>
          <a:p>
            <a:r>
              <a:rPr lang="ru-RU" sz="40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Повязка: </a:t>
            </a: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Мазь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Бетадин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+ стерильная марлевая салфетка</a:t>
            </a:r>
          </a:p>
          <a:p>
            <a:r>
              <a:rPr lang="ru-RU" sz="40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Фиксация повязки:</a:t>
            </a:r>
            <a:endParaRPr lang="en-US" sz="4000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пластырь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Omnifix</a:t>
            </a:r>
            <a:endParaRPr lang="ru-RU" sz="36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A96543-8988-45FF-8BD8-67CB4EF6F732}"/>
              </a:ext>
            </a:extLst>
          </p:cNvPr>
          <p:cNvSpPr txBox="1"/>
          <p:nvPr/>
        </p:nvSpPr>
        <p:spPr>
          <a:xfrm>
            <a:off x="8720267" y="7938394"/>
            <a:ext cx="79435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Обработка: </a:t>
            </a:r>
            <a:endParaRPr lang="ru-RU" sz="4000" b="0" i="0" u="sng" strike="noStrike" baseline="0" dirty="0">
              <a:latin typeface="Times New Roman" panose="02020603050405020304" pitchFamily="18" charset="0"/>
            </a:endParaRP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Хлоргексидина </a:t>
            </a:r>
            <a:r>
              <a:rPr lang="ru-RU" sz="3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биглюконата</a:t>
            </a:r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0.05 % </a:t>
            </a:r>
          </a:p>
          <a:p>
            <a:r>
              <a:rPr lang="ru-R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р-р Натрия хлорид 0.9 % </a:t>
            </a:r>
          </a:p>
          <a:p>
            <a:r>
              <a:rPr lang="ru-RU" sz="40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Повязка: </a:t>
            </a:r>
            <a:endParaRPr lang="ru-RU" sz="36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en-US" sz="3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HydroTac</a:t>
            </a:r>
            <a:r>
              <a:rPr lang="en-US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Comfort </a:t>
            </a:r>
            <a:endParaRPr lang="en-US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A76B7-BD67-4C8F-98E6-521EA4FFFB90}"/>
              </a:ext>
            </a:extLst>
          </p:cNvPr>
          <p:cNvSpPr txBox="1"/>
          <p:nvPr/>
        </p:nvSpPr>
        <p:spPr>
          <a:xfrm>
            <a:off x="374847" y="12149940"/>
            <a:ext cx="7856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cs typeface="Poppins" panose="00000500000000000000" pitchFamily="2" charset="0"/>
              </a:rPr>
              <a:t>Цель: стимуляция регенерационных процессов 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CD1A19-2106-475E-BA04-9A4878FA0852}"/>
              </a:ext>
            </a:extLst>
          </p:cNvPr>
          <p:cNvSpPr txBox="1"/>
          <p:nvPr/>
        </p:nvSpPr>
        <p:spPr>
          <a:xfrm>
            <a:off x="8646361" y="10941990"/>
            <a:ext cx="9016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cs typeface="Poppins" panose="00000500000000000000" pitchFamily="2" charset="0"/>
              </a:rPr>
              <a:t>Цель: сохранение грануляционной ткани, профилактика вторичного повреждения, амортизация 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9" grpId="0"/>
      <p:bldP spid="40" grpId="0"/>
      <p:bldP spid="41" grpId="0"/>
      <p:bldP spid="44" grpId="0"/>
      <p:bldP spid="45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48368" y="9844934"/>
            <a:ext cx="15228008" cy="3349770"/>
          </a:xfrm>
          <a:prstGeom prst="roundRect">
            <a:avLst/>
          </a:prstGeom>
          <a:solidFill>
            <a:srgbClr val="D5EDEF"/>
          </a:solidFill>
          <a:ln>
            <a:solidFill>
              <a:srgbClr val="D5E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498EA-9E5C-4503-B123-BEE7A6C519CE}"/>
              </a:ext>
            </a:extLst>
          </p:cNvPr>
          <p:cNvSpPr txBox="1"/>
          <p:nvPr/>
        </p:nvSpPr>
        <p:spPr>
          <a:xfrm>
            <a:off x="526004" y="225235"/>
            <a:ext cx="15235234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Особенности: Пациент маломобильный, мочеиспускание в </a:t>
            </a:r>
            <a:r>
              <a:rPr lang="ru-RU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Poppins" panose="00000500000000000000" pitchFamily="2" charset="0"/>
              </a:rPr>
              <a:t>абсорбирующее белье,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гипергидроз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. 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Poppins" panose="00000500000000000000" pitchFamily="2" charset="0"/>
              <a:sym typeface="Poppins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Местный статус 26.07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пролежень области правого вертела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2 стадии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в фазе воспаления, с нечетким краем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, 4,5 см х 2,5 см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, участок ишемии,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окружающие ткани гиперемированы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Poppins" panose="00000500000000000000" pitchFamily="2" charset="0"/>
              <a:sym typeface="Poppins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Проведено местное лечение: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</a:br>
            <a:r>
              <a:rPr kumimoji="0" lang="ru-RU" sz="32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Обработка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– Хлоргексидина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биглюконат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0,05%,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NaCl 0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,9%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Poppins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Повязка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– губчатая с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гидрогелевым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покрытием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HydroTac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10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х10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Фиксация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– пленочная повязка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Medisorb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F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Poppins" panose="00000500000000000000" pitchFamily="2" charset="0"/>
              <a:sym typeface="Poppins"/>
            </a:endParaRPr>
          </a:p>
          <a:p>
            <a:pPr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Местный статус 29.07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пролежень области правого вертела 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неклассифицируемой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стадии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в фазе воспаления,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влажный некроз с участками сухого некроза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,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6 см х 7 см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,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нарастание признаков воспаления в виде появления отека, увеличения площади гиперемии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CC9E-277C-4F4E-B659-31DC726093D0}"/>
              </a:ext>
            </a:extLst>
          </p:cNvPr>
          <p:cNvSpPr txBox="1"/>
          <p:nvPr/>
        </p:nvSpPr>
        <p:spPr>
          <a:xfrm>
            <a:off x="16405236" y="660581"/>
            <a:ext cx="640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На 26</a:t>
            </a:r>
            <a:r>
              <a:rPr kumimoji="0" lang="ru-RU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июля, +32</a:t>
            </a:r>
            <a:r>
              <a:rPr kumimoji="0" lang="ru-RU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°С</a:t>
            </a:r>
            <a:r>
              <a:rPr kumimoji="0" lang="ru-RU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39CBF2-A249-4E02-8A62-1BFBADEB8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42" r="10103"/>
          <a:stretch/>
        </p:blipFill>
        <p:spPr>
          <a:xfrm>
            <a:off x="16240380" y="7352733"/>
            <a:ext cx="6336703" cy="4473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80D007-0338-403F-A0BE-2D7CD7134DD3}"/>
              </a:ext>
            </a:extLst>
          </p:cNvPr>
          <p:cNvSpPr txBox="1"/>
          <p:nvPr/>
        </p:nvSpPr>
        <p:spPr>
          <a:xfrm>
            <a:off x="17466969" y="650511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Через 3 суток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7BA0AB-BC89-4C33-8D85-09989B81D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51" b="19551"/>
          <a:stretch/>
        </p:blipFill>
        <p:spPr>
          <a:xfrm>
            <a:off x="16240380" y="1472370"/>
            <a:ext cx="6398198" cy="50161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E93BF2-29B2-43FA-AA4A-88B360850C3D}"/>
              </a:ext>
            </a:extLst>
          </p:cNvPr>
          <p:cNvSpPr txBox="1"/>
          <p:nvPr/>
        </p:nvSpPr>
        <p:spPr>
          <a:xfrm>
            <a:off x="454696" y="8442176"/>
            <a:ext cx="14368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>
                <a:solidFill>
                  <a:prstClr val="black"/>
                </a:solidFill>
                <a:latin typeface="Times New Roman" panose="02020603050405020304" pitchFamily="18" charset="0"/>
                <a:cs typeface="Poppins" panose="00000500000000000000" pitchFamily="2" charset="0"/>
              </a:rPr>
              <a:t>К</a:t>
            </a:r>
            <a:r>
              <a:rPr kumimoji="0" lang="ru-RU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акие</a:t>
            </a: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ошибки были допущены?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A1BE75-E740-457D-AFD4-25E0D6297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6936" y="12224107"/>
            <a:ext cx="2880320" cy="831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004" y="9996325"/>
            <a:ext cx="148343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Ответ: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1. Выбор перевязочных средств соответствовал стадии и фазе раневого процесса. Однако, </a:t>
            </a:r>
            <a:r>
              <a:rPr lang="ru-RU" sz="2400" b="1" dirty="0">
                <a:solidFill>
                  <a:schemeClr val="tx1"/>
                </a:solidFill>
              </a:rPr>
              <a:t>не была учтена температура окружающей среды в данный момент и </a:t>
            </a:r>
            <a:r>
              <a:rPr lang="ru-RU" sz="2400" b="1" dirty="0" err="1">
                <a:solidFill>
                  <a:schemeClr val="tx1"/>
                </a:solidFill>
              </a:rPr>
              <a:t>гипергидроз</a:t>
            </a:r>
            <a:r>
              <a:rPr lang="ru-RU" sz="2400" b="1" dirty="0">
                <a:solidFill>
                  <a:schemeClr val="tx1"/>
                </a:solidFill>
              </a:rPr>
              <a:t> пациента</a:t>
            </a:r>
            <a:r>
              <a:rPr lang="ru-RU" sz="2400" dirty="0">
                <a:solidFill>
                  <a:schemeClr val="tx1"/>
                </a:solidFill>
              </a:rPr>
              <a:t>. Эти условия повышают риск возникновения мацерации и ухудшения локального статуса.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2. В данном случае лучше использовать дышащие марлевые повязки с ранозаживляющим лекарственным средством, например, </a:t>
            </a:r>
            <a:r>
              <a:rPr lang="ru-RU" sz="2400" dirty="0" err="1">
                <a:solidFill>
                  <a:schemeClr val="tx1"/>
                </a:solidFill>
              </a:rPr>
              <a:t>Бетадин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</a:p>
          <a:p>
            <a:r>
              <a:rPr lang="ru-RU" sz="2400" dirty="0">
                <a:solidFill>
                  <a:schemeClr val="tx1"/>
                </a:solidFill>
              </a:rPr>
              <a:t>3. В жаркое время года и при начальных стадиях пролежня необходим </a:t>
            </a:r>
            <a:r>
              <a:rPr lang="ru-RU" sz="2400" b="1" dirty="0">
                <a:solidFill>
                  <a:schemeClr val="tx1"/>
                </a:solidFill>
              </a:rPr>
              <a:t>более частый мониторинг локального статуса. </a:t>
            </a:r>
          </a:p>
        </p:txBody>
      </p:sp>
    </p:spTree>
    <p:extLst>
      <p:ext uri="{BB962C8B-B14F-4D97-AF65-F5344CB8AC3E}">
        <p14:creationId xmlns:p14="http://schemas.microsoft.com/office/powerpoint/2010/main" val="17426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7" grpId="0"/>
      <p:bldP spid="12" grpId="0"/>
      <p:bldP spid="1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81374B-9080-4775-B089-57BBEE189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872" y="2645532"/>
            <a:ext cx="21031200" cy="5364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dirty="0">
                <a:latin typeface="Roboto" panose="02000000000000000000" pitchFamily="2" charset="0"/>
                <a:ea typeface="Roboto" panose="02000000000000000000" pitchFamily="2" charset="0"/>
              </a:rPr>
              <a:t>Повышенное потоотделение</a:t>
            </a:r>
          </a:p>
          <a:p>
            <a:pPr marL="0" indent="0">
              <a:buNone/>
            </a:pPr>
            <a:r>
              <a:rPr lang="ru-RU" sz="6000" dirty="0">
                <a:latin typeface="Roboto" panose="02000000000000000000" pitchFamily="2" charset="0"/>
                <a:ea typeface="Roboto" panose="02000000000000000000" pitchFamily="2" charset="0"/>
              </a:rPr>
              <a:t>Локализация раны</a:t>
            </a:r>
          </a:p>
          <a:p>
            <a:pPr marL="0" indent="0">
              <a:buNone/>
            </a:pPr>
            <a:r>
              <a:rPr lang="ru-RU" sz="6000" dirty="0">
                <a:latin typeface="Roboto" panose="02000000000000000000" pitchFamily="2" charset="0"/>
                <a:ea typeface="Roboto" panose="02000000000000000000" pitchFamily="2" charset="0"/>
              </a:rPr>
              <a:t>Вынужденное положение пациента</a:t>
            </a:r>
          </a:p>
          <a:p>
            <a:pPr marL="0" indent="0">
              <a:buNone/>
            </a:pPr>
            <a:r>
              <a:rPr lang="ru-RU" sz="6000" dirty="0">
                <a:latin typeface="Roboto" panose="02000000000000000000" pitchFamily="2" charset="0"/>
                <a:ea typeface="Roboto" panose="02000000000000000000" pitchFamily="2" charset="0"/>
              </a:rPr>
              <a:t>Состояние окружающих тканей</a:t>
            </a:r>
          </a:p>
          <a:p>
            <a:pPr marL="0" indent="0">
              <a:buNone/>
            </a:pPr>
            <a:r>
              <a:rPr lang="ru-RU" sz="6000" dirty="0">
                <a:latin typeface="Roboto" panose="02000000000000000000" pitchFamily="2" charset="0"/>
                <a:ea typeface="Roboto" panose="02000000000000000000" pitchFamily="2" charset="0"/>
              </a:rPr>
              <a:t>Степень физической активности пациента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F65126-4DB0-4827-9182-D1E74949EE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5038" y="511369"/>
            <a:ext cx="21031200" cy="15649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еще необходимо учесть при выборе повязки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D0C47-13F9-46E3-A50B-8A06E67E7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9359" y="12075628"/>
            <a:ext cx="2880320" cy="831312"/>
          </a:xfrm>
          <a:prstGeom prst="rect">
            <a:avLst/>
          </a:prstGeom>
        </p:spPr>
      </p:pic>
      <p:sp>
        <p:nvSpPr>
          <p:cNvPr id="6" name="Freeform 24"/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927088" y="2753544"/>
            <a:ext cx="755899" cy="648073"/>
          </a:xfrm>
          <a:custGeom>
            <a:avLst/>
            <a:gdLst>
              <a:gd name="T0" fmla="*/ 67 w 194"/>
              <a:gd name="T1" fmla="*/ 137 h 137"/>
              <a:gd name="T2" fmla="*/ 59 w 194"/>
              <a:gd name="T3" fmla="*/ 134 h 137"/>
              <a:gd name="T4" fmla="*/ 4 w 194"/>
              <a:gd name="T5" fmla="*/ 80 h 137"/>
              <a:gd name="T6" fmla="*/ 4 w 194"/>
              <a:gd name="T7" fmla="*/ 64 h 137"/>
              <a:gd name="T8" fmla="*/ 21 w 194"/>
              <a:gd name="T9" fmla="*/ 64 h 137"/>
              <a:gd name="T10" fmla="*/ 67 w 194"/>
              <a:gd name="T11" fmla="*/ 109 h 137"/>
              <a:gd name="T12" fmla="*/ 173 w 194"/>
              <a:gd name="T13" fmla="*/ 4 h 137"/>
              <a:gd name="T14" fmla="*/ 189 w 194"/>
              <a:gd name="T15" fmla="*/ 4 h 137"/>
              <a:gd name="T16" fmla="*/ 189 w 194"/>
              <a:gd name="T17" fmla="*/ 21 h 137"/>
              <a:gd name="T18" fmla="*/ 75 w 194"/>
              <a:gd name="T19" fmla="*/ 134 h 137"/>
              <a:gd name="T20" fmla="*/ 67 w 194"/>
              <a:gd name="T2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4" h="137">
                <a:moveTo>
                  <a:pt x="67" y="137"/>
                </a:moveTo>
                <a:cubicBezTo>
                  <a:pt x="64" y="137"/>
                  <a:pt x="61" y="136"/>
                  <a:pt x="59" y="134"/>
                </a:cubicBezTo>
                <a:cubicBezTo>
                  <a:pt x="4" y="80"/>
                  <a:pt x="4" y="80"/>
                  <a:pt x="4" y="80"/>
                </a:cubicBezTo>
                <a:cubicBezTo>
                  <a:pt x="0" y="76"/>
                  <a:pt x="0" y="68"/>
                  <a:pt x="4" y="64"/>
                </a:cubicBezTo>
                <a:cubicBezTo>
                  <a:pt x="9" y="59"/>
                  <a:pt x="17" y="59"/>
                  <a:pt x="21" y="64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173" y="4"/>
                  <a:pt x="173" y="4"/>
                  <a:pt x="173" y="4"/>
                </a:cubicBezTo>
                <a:cubicBezTo>
                  <a:pt x="177" y="0"/>
                  <a:pt x="185" y="0"/>
                  <a:pt x="189" y="4"/>
                </a:cubicBezTo>
                <a:cubicBezTo>
                  <a:pt x="194" y="9"/>
                  <a:pt x="194" y="17"/>
                  <a:pt x="189" y="21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3" y="136"/>
                  <a:pt x="70" y="137"/>
                  <a:pt x="67" y="137"/>
                </a:cubicBezTo>
                <a:close/>
              </a:path>
            </a:pathLst>
          </a:custGeom>
          <a:gradFill rotWithShape="1">
            <a:gsLst>
              <a:gs pos="0">
                <a:srgbClr val="EDCD7E">
                  <a:satMod val="103000"/>
                  <a:lumMod val="102000"/>
                  <a:tint val="94000"/>
                </a:srgbClr>
              </a:gs>
              <a:gs pos="50000">
                <a:srgbClr val="EDCD7E">
                  <a:satMod val="110000"/>
                  <a:lumMod val="100000"/>
                  <a:shade val="100000"/>
                </a:srgbClr>
              </a:gs>
              <a:gs pos="100000">
                <a:srgbClr val="EDCD7E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24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927088" y="4870796"/>
            <a:ext cx="755899" cy="648073"/>
          </a:xfrm>
          <a:custGeom>
            <a:avLst/>
            <a:gdLst>
              <a:gd name="T0" fmla="*/ 67 w 194"/>
              <a:gd name="T1" fmla="*/ 137 h 137"/>
              <a:gd name="T2" fmla="*/ 59 w 194"/>
              <a:gd name="T3" fmla="*/ 134 h 137"/>
              <a:gd name="T4" fmla="*/ 4 w 194"/>
              <a:gd name="T5" fmla="*/ 80 h 137"/>
              <a:gd name="T6" fmla="*/ 4 w 194"/>
              <a:gd name="T7" fmla="*/ 64 h 137"/>
              <a:gd name="T8" fmla="*/ 21 w 194"/>
              <a:gd name="T9" fmla="*/ 64 h 137"/>
              <a:gd name="T10" fmla="*/ 67 w 194"/>
              <a:gd name="T11" fmla="*/ 109 h 137"/>
              <a:gd name="T12" fmla="*/ 173 w 194"/>
              <a:gd name="T13" fmla="*/ 4 h 137"/>
              <a:gd name="T14" fmla="*/ 189 w 194"/>
              <a:gd name="T15" fmla="*/ 4 h 137"/>
              <a:gd name="T16" fmla="*/ 189 w 194"/>
              <a:gd name="T17" fmla="*/ 21 h 137"/>
              <a:gd name="T18" fmla="*/ 75 w 194"/>
              <a:gd name="T19" fmla="*/ 134 h 137"/>
              <a:gd name="T20" fmla="*/ 67 w 194"/>
              <a:gd name="T2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4" h="137">
                <a:moveTo>
                  <a:pt x="67" y="137"/>
                </a:moveTo>
                <a:cubicBezTo>
                  <a:pt x="64" y="137"/>
                  <a:pt x="61" y="136"/>
                  <a:pt x="59" y="134"/>
                </a:cubicBezTo>
                <a:cubicBezTo>
                  <a:pt x="4" y="80"/>
                  <a:pt x="4" y="80"/>
                  <a:pt x="4" y="80"/>
                </a:cubicBezTo>
                <a:cubicBezTo>
                  <a:pt x="0" y="76"/>
                  <a:pt x="0" y="68"/>
                  <a:pt x="4" y="64"/>
                </a:cubicBezTo>
                <a:cubicBezTo>
                  <a:pt x="9" y="59"/>
                  <a:pt x="17" y="59"/>
                  <a:pt x="21" y="64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173" y="4"/>
                  <a:pt x="173" y="4"/>
                  <a:pt x="173" y="4"/>
                </a:cubicBezTo>
                <a:cubicBezTo>
                  <a:pt x="177" y="0"/>
                  <a:pt x="185" y="0"/>
                  <a:pt x="189" y="4"/>
                </a:cubicBezTo>
                <a:cubicBezTo>
                  <a:pt x="194" y="9"/>
                  <a:pt x="194" y="17"/>
                  <a:pt x="189" y="21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3" y="136"/>
                  <a:pt x="70" y="137"/>
                  <a:pt x="67" y="137"/>
                </a:cubicBezTo>
                <a:close/>
              </a:path>
            </a:pathLst>
          </a:custGeom>
          <a:gradFill rotWithShape="1">
            <a:gsLst>
              <a:gs pos="0">
                <a:srgbClr val="EDCD7E">
                  <a:satMod val="103000"/>
                  <a:lumMod val="102000"/>
                  <a:tint val="94000"/>
                </a:srgbClr>
              </a:gs>
              <a:gs pos="50000">
                <a:srgbClr val="EDCD7E">
                  <a:satMod val="110000"/>
                  <a:lumMod val="100000"/>
                  <a:shade val="100000"/>
                </a:srgbClr>
              </a:gs>
              <a:gs pos="100000">
                <a:srgbClr val="EDCD7E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reeform 24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927088" y="3794354"/>
            <a:ext cx="755899" cy="648073"/>
          </a:xfrm>
          <a:custGeom>
            <a:avLst/>
            <a:gdLst>
              <a:gd name="T0" fmla="*/ 67 w 194"/>
              <a:gd name="T1" fmla="*/ 137 h 137"/>
              <a:gd name="T2" fmla="*/ 59 w 194"/>
              <a:gd name="T3" fmla="*/ 134 h 137"/>
              <a:gd name="T4" fmla="*/ 4 w 194"/>
              <a:gd name="T5" fmla="*/ 80 h 137"/>
              <a:gd name="T6" fmla="*/ 4 w 194"/>
              <a:gd name="T7" fmla="*/ 64 h 137"/>
              <a:gd name="T8" fmla="*/ 21 w 194"/>
              <a:gd name="T9" fmla="*/ 64 h 137"/>
              <a:gd name="T10" fmla="*/ 67 w 194"/>
              <a:gd name="T11" fmla="*/ 109 h 137"/>
              <a:gd name="T12" fmla="*/ 173 w 194"/>
              <a:gd name="T13" fmla="*/ 4 h 137"/>
              <a:gd name="T14" fmla="*/ 189 w 194"/>
              <a:gd name="T15" fmla="*/ 4 h 137"/>
              <a:gd name="T16" fmla="*/ 189 w 194"/>
              <a:gd name="T17" fmla="*/ 21 h 137"/>
              <a:gd name="T18" fmla="*/ 75 w 194"/>
              <a:gd name="T19" fmla="*/ 134 h 137"/>
              <a:gd name="T20" fmla="*/ 67 w 194"/>
              <a:gd name="T2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4" h="137">
                <a:moveTo>
                  <a:pt x="67" y="137"/>
                </a:moveTo>
                <a:cubicBezTo>
                  <a:pt x="64" y="137"/>
                  <a:pt x="61" y="136"/>
                  <a:pt x="59" y="134"/>
                </a:cubicBezTo>
                <a:cubicBezTo>
                  <a:pt x="4" y="80"/>
                  <a:pt x="4" y="80"/>
                  <a:pt x="4" y="80"/>
                </a:cubicBezTo>
                <a:cubicBezTo>
                  <a:pt x="0" y="76"/>
                  <a:pt x="0" y="68"/>
                  <a:pt x="4" y="64"/>
                </a:cubicBezTo>
                <a:cubicBezTo>
                  <a:pt x="9" y="59"/>
                  <a:pt x="17" y="59"/>
                  <a:pt x="21" y="64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173" y="4"/>
                  <a:pt x="173" y="4"/>
                  <a:pt x="173" y="4"/>
                </a:cubicBezTo>
                <a:cubicBezTo>
                  <a:pt x="177" y="0"/>
                  <a:pt x="185" y="0"/>
                  <a:pt x="189" y="4"/>
                </a:cubicBezTo>
                <a:cubicBezTo>
                  <a:pt x="194" y="9"/>
                  <a:pt x="194" y="17"/>
                  <a:pt x="189" y="21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3" y="136"/>
                  <a:pt x="70" y="137"/>
                  <a:pt x="67" y="137"/>
                </a:cubicBezTo>
                <a:close/>
              </a:path>
            </a:pathLst>
          </a:custGeom>
          <a:gradFill rotWithShape="1">
            <a:gsLst>
              <a:gs pos="0">
                <a:srgbClr val="EDCD7E">
                  <a:satMod val="103000"/>
                  <a:lumMod val="102000"/>
                  <a:tint val="94000"/>
                </a:srgbClr>
              </a:gs>
              <a:gs pos="50000">
                <a:srgbClr val="EDCD7E">
                  <a:satMod val="110000"/>
                  <a:lumMod val="100000"/>
                  <a:shade val="100000"/>
                </a:srgbClr>
              </a:gs>
              <a:gs pos="100000">
                <a:srgbClr val="EDCD7E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reeform 24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823416" y="5947238"/>
            <a:ext cx="755899" cy="648073"/>
          </a:xfrm>
          <a:custGeom>
            <a:avLst/>
            <a:gdLst>
              <a:gd name="T0" fmla="*/ 67 w 194"/>
              <a:gd name="T1" fmla="*/ 137 h 137"/>
              <a:gd name="T2" fmla="*/ 59 w 194"/>
              <a:gd name="T3" fmla="*/ 134 h 137"/>
              <a:gd name="T4" fmla="*/ 4 w 194"/>
              <a:gd name="T5" fmla="*/ 80 h 137"/>
              <a:gd name="T6" fmla="*/ 4 w 194"/>
              <a:gd name="T7" fmla="*/ 64 h 137"/>
              <a:gd name="T8" fmla="*/ 21 w 194"/>
              <a:gd name="T9" fmla="*/ 64 h 137"/>
              <a:gd name="T10" fmla="*/ 67 w 194"/>
              <a:gd name="T11" fmla="*/ 109 h 137"/>
              <a:gd name="T12" fmla="*/ 173 w 194"/>
              <a:gd name="T13" fmla="*/ 4 h 137"/>
              <a:gd name="T14" fmla="*/ 189 w 194"/>
              <a:gd name="T15" fmla="*/ 4 h 137"/>
              <a:gd name="T16" fmla="*/ 189 w 194"/>
              <a:gd name="T17" fmla="*/ 21 h 137"/>
              <a:gd name="T18" fmla="*/ 75 w 194"/>
              <a:gd name="T19" fmla="*/ 134 h 137"/>
              <a:gd name="T20" fmla="*/ 67 w 194"/>
              <a:gd name="T2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4" h="137">
                <a:moveTo>
                  <a:pt x="67" y="137"/>
                </a:moveTo>
                <a:cubicBezTo>
                  <a:pt x="64" y="137"/>
                  <a:pt x="61" y="136"/>
                  <a:pt x="59" y="134"/>
                </a:cubicBezTo>
                <a:cubicBezTo>
                  <a:pt x="4" y="80"/>
                  <a:pt x="4" y="80"/>
                  <a:pt x="4" y="80"/>
                </a:cubicBezTo>
                <a:cubicBezTo>
                  <a:pt x="0" y="76"/>
                  <a:pt x="0" y="68"/>
                  <a:pt x="4" y="64"/>
                </a:cubicBezTo>
                <a:cubicBezTo>
                  <a:pt x="9" y="59"/>
                  <a:pt x="17" y="59"/>
                  <a:pt x="21" y="64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173" y="4"/>
                  <a:pt x="173" y="4"/>
                  <a:pt x="173" y="4"/>
                </a:cubicBezTo>
                <a:cubicBezTo>
                  <a:pt x="177" y="0"/>
                  <a:pt x="185" y="0"/>
                  <a:pt x="189" y="4"/>
                </a:cubicBezTo>
                <a:cubicBezTo>
                  <a:pt x="194" y="9"/>
                  <a:pt x="194" y="17"/>
                  <a:pt x="189" y="21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3" y="136"/>
                  <a:pt x="70" y="137"/>
                  <a:pt x="67" y="137"/>
                </a:cubicBezTo>
                <a:close/>
              </a:path>
            </a:pathLst>
          </a:custGeom>
          <a:gradFill rotWithShape="1">
            <a:gsLst>
              <a:gs pos="0">
                <a:srgbClr val="EDCD7E">
                  <a:satMod val="103000"/>
                  <a:lumMod val="102000"/>
                  <a:tint val="94000"/>
                </a:srgbClr>
              </a:gs>
              <a:gs pos="50000">
                <a:srgbClr val="EDCD7E">
                  <a:satMod val="110000"/>
                  <a:lumMod val="100000"/>
                  <a:shade val="100000"/>
                </a:srgbClr>
              </a:gs>
              <a:gs pos="100000">
                <a:srgbClr val="EDCD7E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A0D4F33B-651D-44CF-9D83-20CAAC01B9CF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>
            <a:off x="927087" y="7030322"/>
            <a:ext cx="755899" cy="648073"/>
          </a:xfrm>
          <a:custGeom>
            <a:avLst/>
            <a:gdLst>
              <a:gd name="T0" fmla="*/ 67 w 194"/>
              <a:gd name="T1" fmla="*/ 137 h 137"/>
              <a:gd name="T2" fmla="*/ 59 w 194"/>
              <a:gd name="T3" fmla="*/ 134 h 137"/>
              <a:gd name="T4" fmla="*/ 4 w 194"/>
              <a:gd name="T5" fmla="*/ 80 h 137"/>
              <a:gd name="T6" fmla="*/ 4 w 194"/>
              <a:gd name="T7" fmla="*/ 64 h 137"/>
              <a:gd name="T8" fmla="*/ 21 w 194"/>
              <a:gd name="T9" fmla="*/ 64 h 137"/>
              <a:gd name="T10" fmla="*/ 67 w 194"/>
              <a:gd name="T11" fmla="*/ 109 h 137"/>
              <a:gd name="T12" fmla="*/ 173 w 194"/>
              <a:gd name="T13" fmla="*/ 4 h 137"/>
              <a:gd name="T14" fmla="*/ 189 w 194"/>
              <a:gd name="T15" fmla="*/ 4 h 137"/>
              <a:gd name="T16" fmla="*/ 189 w 194"/>
              <a:gd name="T17" fmla="*/ 21 h 137"/>
              <a:gd name="T18" fmla="*/ 75 w 194"/>
              <a:gd name="T19" fmla="*/ 134 h 137"/>
              <a:gd name="T20" fmla="*/ 67 w 194"/>
              <a:gd name="T2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4" h="137">
                <a:moveTo>
                  <a:pt x="67" y="137"/>
                </a:moveTo>
                <a:cubicBezTo>
                  <a:pt x="64" y="137"/>
                  <a:pt x="61" y="136"/>
                  <a:pt x="59" y="134"/>
                </a:cubicBezTo>
                <a:cubicBezTo>
                  <a:pt x="4" y="80"/>
                  <a:pt x="4" y="80"/>
                  <a:pt x="4" y="80"/>
                </a:cubicBezTo>
                <a:cubicBezTo>
                  <a:pt x="0" y="76"/>
                  <a:pt x="0" y="68"/>
                  <a:pt x="4" y="64"/>
                </a:cubicBezTo>
                <a:cubicBezTo>
                  <a:pt x="9" y="59"/>
                  <a:pt x="17" y="59"/>
                  <a:pt x="21" y="64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173" y="4"/>
                  <a:pt x="173" y="4"/>
                  <a:pt x="173" y="4"/>
                </a:cubicBezTo>
                <a:cubicBezTo>
                  <a:pt x="177" y="0"/>
                  <a:pt x="185" y="0"/>
                  <a:pt x="189" y="4"/>
                </a:cubicBezTo>
                <a:cubicBezTo>
                  <a:pt x="194" y="9"/>
                  <a:pt x="194" y="17"/>
                  <a:pt x="189" y="21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73" y="136"/>
                  <a:pt x="70" y="137"/>
                  <a:pt x="67" y="137"/>
                </a:cubicBezTo>
                <a:close/>
              </a:path>
            </a:pathLst>
          </a:custGeom>
          <a:gradFill rotWithShape="1">
            <a:gsLst>
              <a:gs pos="0">
                <a:srgbClr val="EDCD7E">
                  <a:satMod val="103000"/>
                  <a:lumMod val="102000"/>
                  <a:tint val="94000"/>
                </a:srgbClr>
              </a:gs>
              <a:gs pos="50000">
                <a:srgbClr val="EDCD7E">
                  <a:satMod val="110000"/>
                  <a:lumMod val="100000"/>
                  <a:shade val="100000"/>
                </a:srgbClr>
              </a:gs>
              <a:gs pos="100000">
                <a:srgbClr val="EDCD7E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61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C2887-37D3-4B3F-AB7E-A30A430D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61899"/>
            <a:ext cx="21031200" cy="1566902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 так?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841FFB-EF0F-4840-8193-BEAB55C12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4" y="1828801"/>
            <a:ext cx="7329694" cy="5943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3B37B2-B4E5-4059-B3B3-D4A47EBDA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528" y="1457400"/>
            <a:ext cx="5747078" cy="71813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372F0F-54D5-401F-B1E3-A7C4D14B2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32" y="6353944"/>
            <a:ext cx="7329695" cy="5943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E52227-1C81-4A20-82DE-A83659627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9359" y="12075628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95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33121-2EAE-4AA5-A4E2-90611D72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2601" y="578327"/>
            <a:ext cx="8575375" cy="1470114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использовать категорически!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8D2AAF-F8B9-4433-B9C6-C600D40E0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19643" r="48632" b="21939"/>
          <a:stretch/>
        </p:blipFill>
        <p:spPr bwMode="auto">
          <a:xfrm>
            <a:off x="6219066" y="1313384"/>
            <a:ext cx="9331289" cy="9462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85808-6931-4788-8EE4-1F82C14076D7}"/>
              </a:ext>
            </a:extLst>
          </p:cNvPr>
          <p:cNvSpPr txBox="1"/>
          <p:nvPr/>
        </p:nvSpPr>
        <p:spPr>
          <a:xfrm>
            <a:off x="15592601" y="1881969"/>
            <a:ext cx="8791399" cy="110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Калия перманганата раствор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Гексахлорофен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раствор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Спирт камфорный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Спирт этиловый 95%-96%, 90%, 70%, 40%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Капустный лист, луковый отвар и </a:t>
            </a:r>
            <a:r>
              <a:rPr lang="ru-RU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др.средства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народной медицины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Одеколон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Соляно-коньячный раствор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Салициловая кислота раствор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Линимент бальзамический по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А.В.Вишневскому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Разведенный раствор спирта (водки) в сочетании с шампунем</a:t>
            </a:r>
          </a:p>
          <a:p>
            <a:pPr marL="342900" marR="0" lvl="0" indent="-3429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редства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имеющие дубильный (вяжущий) эффект (спиртовой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раствор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йода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)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4808C"/>
              </a:solidFill>
              <a:effectLst/>
              <a:uLnTx/>
              <a:uFillTx/>
              <a:sym typeface="Poppi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E10F79-2967-4C47-B99E-9C2F4EB5A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359" y="12075628"/>
            <a:ext cx="2880320" cy="831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3D0CA-E969-44B1-9245-D59EFDA9EBF7}"/>
              </a:ext>
            </a:extLst>
          </p:cNvPr>
          <p:cNvSpPr txBox="1"/>
          <p:nvPr/>
        </p:nvSpPr>
        <p:spPr>
          <a:xfrm>
            <a:off x="670721" y="3257600"/>
            <a:ext cx="52934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Бриллиантовый зеленый 1%-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2%-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спиртовой или водный раствор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Фукорцин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раствор и другие красящие растворы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6AEE9E6-7846-72BC-E486-811E15E46BB2}"/>
              </a:ext>
            </a:extLst>
          </p:cNvPr>
          <p:cNvSpPr txBox="1">
            <a:spLocks/>
          </p:cNvSpPr>
          <p:nvPr/>
        </p:nvSpPr>
        <p:spPr>
          <a:xfrm>
            <a:off x="670720" y="1169368"/>
            <a:ext cx="8575375" cy="147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рекомендуем</a:t>
            </a:r>
          </a:p>
          <a:p>
            <a:pPr fontAlgn="auto">
              <a:spcAft>
                <a:spcPts val="0"/>
              </a:spcAft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использовать! </a:t>
            </a:r>
          </a:p>
        </p:txBody>
      </p:sp>
    </p:spTree>
    <p:extLst>
      <p:ext uri="{BB962C8B-B14F-4D97-AF65-F5344CB8AC3E}">
        <p14:creationId xmlns:p14="http://schemas.microsoft.com/office/powerpoint/2010/main" val="3433220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3C807BA-F7AB-82B4-E893-792D6F9917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400" y="199620"/>
            <a:ext cx="21031200" cy="15649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7200" b="1" dirty="0">
                <a:solidFill>
                  <a:srgbClr val="1973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 или миф?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63FB0-71FE-FDF0-7877-ED8E486488DC}"/>
              </a:ext>
            </a:extLst>
          </p:cNvPr>
          <p:cNvSpPr txBox="1"/>
          <p:nvPr/>
        </p:nvSpPr>
        <p:spPr>
          <a:xfrm>
            <a:off x="1176555" y="2068245"/>
            <a:ext cx="15927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</a:t>
            </a:r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Повидон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-йода обжигает кожу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7809B-CEB0-2AB8-1409-4CF5E454A8C0}"/>
              </a:ext>
            </a:extLst>
          </p:cNvPr>
          <p:cNvSpPr txBox="1"/>
          <p:nvPr/>
        </p:nvSpPr>
        <p:spPr>
          <a:xfrm>
            <a:off x="1305038" y="5861239"/>
            <a:ext cx="16647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</a:t>
            </a:r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Повидон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-йода используется только для промывания ран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D20DD-001D-A157-7322-D2E3BFA6D7C3}"/>
              </a:ext>
            </a:extLst>
          </p:cNvPr>
          <p:cNvSpPr txBox="1"/>
          <p:nvPr/>
        </p:nvSpPr>
        <p:spPr>
          <a:xfrm>
            <a:off x="1305038" y="2967534"/>
            <a:ext cx="16647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повязки нельзя смешивать с лекарственными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1ADFA-7960-8B31-B7AD-D008DDFE7A68}"/>
              </a:ext>
            </a:extLst>
          </p:cNvPr>
          <p:cNvSpPr txBox="1"/>
          <p:nvPr/>
        </p:nvSpPr>
        <p:spPr>
          <a:xfrm>
            <a:off x="1288198" y="4780397"/>
            <a:ext cx="11189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Карман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надо тампонировать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03F493-D50C-BCC7-77C3-7B47A6309B17}"/>
              </a:ext>
            </a:extLst>
          </p:cNvPr>
          <p:cNvSpPr txBox="1"/>
          <p:nvPr/>
        </p:nvSpPr>
        <p:spPr>
          <a:xfrm>
            <a:off x="1300610" y="7441723"/>
            <a:ext cx="18272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Промывать пролежневую рану лучше с использованием  физиологического раствора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ED889-914D-DD66-1FBF-560505023123}"/>
              </a:ext>
            </a:extLst>
          </p:cNvPr>
          <p:cNvSpPr txBox="1"/>
          <p:nvPr/>
        </p:nvSpPr>
        <p:spPr>
          <a:xfrm>
            <a:off x="1329172" y="9123347"/>
            <a:ext cx="16623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Пленочные повязки лечат пролежни 1 стадии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ECFB7-ABB1-01D1-37F0-E448554CC980}"/>
              </a:ext>
            </a:extLst>
          </p:cNvPr>
          <p:cNvSpPr txBox="1"/>
          <p:nvPr/>
        </p:nvSpPr>
        <p:spPr>
          <a:xfrm>
            <a:off x="1329172" y="10414369"/>
            <a:ext cx="17199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свищевого хода говорит об отрицательной динамике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DFA82D-1274-F9CB-FC46-3F6EC1572F0F}"/>
              </a:ext>
            </a:extLst>
          </p:cNvPr>
          <p:cNvSpPr txBox="1"/>
          <p:nvPr/>
        </p:nvSpPr>
        <p:spPr>
          <a:xfrm>
            <a:off x="1228359" y="11538520"/>
            <a:ext cx="17199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Повязка с трипсином не должна находиться на ране более 8 часов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DDECDE-859D-35B8-B8EF-A2FD6EC34D50}"/>
              </a:ext>
            </a:extLst>
          </p:cNvPr>
          <p:cNvSpPr/>
          <p:nvPr/>
        </p:nvSpPr>
        <p:spPr>
          <a:xfrm>
            <a:off x="958752" y="1812741"/>
            <a:ext cx="22466496" cy="11263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E269C1E-52B4-C139-F9FD-4CCCB62CCDBC}"/>
              </a:ext>
            </a:extLst>
          </p:cNvPr>
          <p:cNvSpPr/>
          <p:nvPr/>
        </p:nvSpPr>
        <p:spPr>
          <a:xfrm>
            <a:off x="931386" y="3065419"/>
            <a:ext cx="22466496" cy="15672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1D5163-FD4C-7048-BA31-6501BBFE8ED9}"/>
              </a:ext>
            </a:extLst>
          </p:cNvPr>
          <p:cNvSpPr/>
          <p:nvPr/>
        </p:nvSpPr>
        <p:spPr>
          <a:xfrm>
            <a:off x="931386" y="4724038"/>
            <a:ext cx="22466496" cy="11263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5B7D2AE-936C-9FF7-04C1-3988A6BE9FDD}"/>
              </a:ext>
            </a:extLst>
          </p:cNvPr>
          <p:cNvSpPr/>
          <p:nvPr/>
        </p:nvSpPr>
        <p:spPr>
          <a:xfrm>
            <a:off x="958752" y="5999524"/>
            <a:ext cx="22466496" cy="1431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3A0F0C4-9A55-D517-E507-4D95213CBDF7}"/>
              </a:ext>
            </a:extLst>
          </p:cNvPr>
          <p:cNvSpPr/>
          <p:nvPr/>
        </p:nvSpPr>
        <p:spPr>
          <a:xfrm>
            <a:off x="954034" y="7521904"/>
            <a:ext cx="22466496" cy="146072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9C4FD6D-2E69-D972-ABC5-B9AC17D129BC}"/>
              </a:ext>
            </a:extLst>
          </p:cNvPr>
          <p:cNvSpPr/>
          <p:nvPr/>
        </p:nvSpPr>
        <p:spPr>
          <a:xfrm>
            <a:off x="954034" y="9050888"/>
            <a:ext cx="22466496" cy="11263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6B2629-37C6-6AD9-F2C3-CCEE3B641D60}"/>
              </a:ext>
            </a:extLst>
          </p:cNvPr>
          <p:cNvSpPr/>
          <p:nvPr/>
        </p:nvSpPr>
        <p:spPr>
          <a:xfrm>
            <a:off x="954034" y="10265566"/>
            <a:ext cx="22466496" cy="11263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21765F-5CBC-2F9D-0D67-175A5FAC0A18}"/>
              </a:ext>
            </a:extLst>
          </p:cNvPr>
          <p:cNvSpPr/>
          <p:nvPr/>
        </p:nvSpPr>
        <p:spPr>
          <a:xfrm>
            <a:off x="917231" y="11538520"/>
            <a:ext cx="22466496" cy="146072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6201B2-126E-41D7-BC6C-B6FC1A3C5AD6}"/>
              </a:ext>
            </a:extLst>
          </p:cNvPr>
          <p:cNvSpPr txBox="1"/>
          <p:nvPr/>
        </p:nvSpPr>
        <p:spPr>
          <a:xfrm>
            <a:off x="18770533" y="1792941"/>
            <a:ext cx="242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МИФ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0214FE-FE32-DA43-F314-EEE5B04CC561}"/>
              </a:ext>
            </a:extLst>
          </p:cNvPr>
          <p:cNvSpPr txBox="1"/>
          <p:nvPr/>
        </p:nvSpPr>
        <p:spPr>
          <a:xfrm>
            <a:off x="18816736" y="3164857"/>
            <a:ext cx="242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МИФ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E30A56-3118-8CCA-18B6-90229C087C09}"/>
              </a:ext>
            </a:extLst>
          </p:cNvPr>
          <p:cNvSpPr txBox="1"/>
          <p:nvPr/>
        </p:nvSpPr>
        <p:spPr>
          <a:xfrm>
            <a:off x="18888744" y="4635677"/>
            <a:ext cx="242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МИФ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98246-898E-ADA3-3B5E-F391AEEB730F}"/>
              </a:ext>
            </a:extLst>
          </p:cNvPr>
          <p:cNvSpPr txBox="1"/>
          <p:nvPr/>
        </p:nvSpPr>
        <p:spPr>
          <a:xfrm>
            <a:off x="18888581" y="5960019"/>
            <a:ext cx="242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МИФ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D7C5EE-F92F-CF70-B271-9C5BAB5EB0E7}"/>
              </a:ext>
            </a:extLst>
          </p:cNvPr>
          <p:cNvSpPr txBox="1"/>
          <p:nvPr/>
        </p:nvSpPr>
        <p:spPr>
          <a:xfrm>
            <a:off x="18888581" y="8910821"/>
            <a:ext cx="242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МИФ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96A23-7A1F-71E6-E7E6-839C89F78605}"/>
              </a:ext>
            </a:extLst>
          </p:cNvPr>
          <p:cNvSpPr txBox="1"/>
          <p:nvPr/>
        </p:nvSpPr>
        <p:spPr>
          <a:xfrm>
            <a:off x="18939538" y="10188911"/>
            <a:ext cx="242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МИФ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98AC85-BB4B-8C60-3DCA-CE3866EB4092}"/>
              </a:ext>
            </a:extLst>
          </p:cNvPr>
          <p:cNvSpPr txBox="1"/>
          <p:nvPr/>
        </p:nvSpPr>
        <p:spPr>
          <a:xfrm>
            <a:off x="18888581" y="7539998"/>
            <a:ext cx="4495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00B050"/>
                </a:solidFill>
              </a:rPr>
              <a:t>ПРАВДА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313C23-787F-7B96-0427-22F2BEBDF685}"/>
              </a:ext>
            </a:extLst>
          </p:cNvPr>
          <p:cNvSpPr txBox="1"/>
          <p:nvPr/>
        </p:nvSpPr>
        <p:spPr>
          <a:xfrm>
            <a:off x="18991630" y="11524111"/>
            <a:ext cx="4495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00B050"/>
                </a:solidFill>
              </a:rPr>
              <a:t>ПРАВДА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740FFB3-6736-44ED-BCED-5DB9D1AFA694}"/>
              </a:ext>
            </a:extLst>
          </p:cNvPr>
          <p:cNvSpPr txBox="1">
            <a:spLocks/>
          </p:cNvSpPr>
          <p:nvPr/>
        </p:nvSpPr>
        <p:spPr>
          <a:xfrm>
            <a:off x="1534816" y="161256"/>
            <a:ext cx="21098344" cy="809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8000" b="1" dirty="0">
                <a:solidFill>
                  <a:srgbClr val="197397"/>
                </a:solidFill>
                <a:latin typeface="Poppins"/>
                <a:cs typeface="Times New Roman" panose="02020603050405020304" pitchFamily="18" charset="0"/>
              </a:rPr>
              <a:t>Выводы</a:t>
            </a:r>
            <a:endParaRPr lang="ru-RU" sz="7200" b="1" dirty="0">
              <a:solidFill>
                <a:srgbClr val="197397"/>
              </a:solidFill>
              <a:latin typeface="Poppins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FB949-B63E-4096-B014-D2AF6EB84FF1}"/>
              </a:ext>
            </a:extLst>
          </p:cNvPr>
          <p:cNvSpPr txBox="1"/>
          <p:nvPr/>
        </p:nvSpPr>
        <p:spPr>
          <a:xfrm>
            <a:off x="1102768" y="1889448"/>
            <a:ext cx="2073830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</a:rPr>
              <a:t>Предпочтителен консервативный метод лечения</a:t>
            </a:r>
          </a:p>
          <a:p>
            <a:endParaRPr lang="ru-RU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</a:rPr>
              <a:t>При лечении пролежней недостаточно подобрать местное лечение, важно придерживаться принципа комплексного подхода в мультидисциплинарной команде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</a:rPr>
              <a:t>При выборе перевязочного средства учитывайте не только местный статус раны, но и физические свойства повязки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</a:rPr>
              <a:t>Лечение любой раны начинайте с выявления и устранения осложнений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tx1"/>
                </a:solidFill>
              </a:rPr>
              <a:t>При проведении местного лечения нельзя забывать про дополнительные факторы риска: повышенное потоотделение, локализация раны, вынужденное положение пациента, состояние окружающих тканей, степень двигательной активности пациента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4B0DB0-2118-4840-B71A-01B1B6310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984" y="12042576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57B08-0712-41A4-B7FC-09A8B74AED2B}"/>
              </a:ext>
            </a:extLst>
          </p:cNvPr>
          <p:cNvSpPr txBox="1">
            <a:spLocks/>
          </p:cNvSpPr>
          <p:nvPr/>
        </p:nvSpPr>
        <p:spPr>
          <a:xfrm>
            <a:off x="2872360" y="346249"/>
            <a:ext cx="18362040" cy="681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96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Идеальные условия для раны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DE71BA-783C-48BF-9771-34AE8D6A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00" y="12562618"/>
            <a:ext cx="2880320" cy="83131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EEEBC8-ECD8-4C2C-8AB9-A6AE6B89F882}"/>
              </a:ext>
            </a:extLst>
          </p:cNvPr>
          <p:cNvSpPr/>
          <p:nvPr/>
        </p:nvSpPr>
        <p:spPr>
          <a:xfrm>
            <a:off x="1302060" y="2382603"/>
            <a:ext cx="6368248" cy="44753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solidFill>
                  <a:schemeClr val="tx1"/>
                </a:solidFill>
                <a:latin typeface="Arial Black" panose="020B0A04020102020204" pitchFamily="34" charset="0"/>
              </a:rPr>
              <a:t>Чистота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5EF676C-06FF-4A4C-B500-234246DF1C1F}"/>
              </a:ext>
            </a:extLst>
          </p:cNvPr>
          <p:cNvSpPr/>
          <p:nvPr/>
        </p:nvSpPr>
        <p:spPr>
          <a:xfrm>
            <a:off x="7940580" y="2382602"/>
            <a:ext cx="6181820" cy="44753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600" dirty="0">
                <a:solidFill>
                  <a:schemeClr val="tx1"/>
                </a:solidFill>
                <a:latin typeface="Arial Black" panose="020B0A04020102020204" pitchFamily="34" charset="0"/>
              </a:rPr>
              <a:t>Отсутствие</a:t>
            </a:r>
            <a:r>
              <a:rPr lang="ru-RU" sz="5600" dirty="0">
                <a:latin typeface="Arial Black" panose="020B0A04020102020204" pitchFamily="34" charset="0"/>
              </a:rPr>
              <a:t> </a:t>
            </a:r>
            <a:r>
              <a:rPr lang="ru-RU" sz="5600" dirty="0">
                <a:solidFill>
                  <a:schemeClr val="tx1"/>
                </a:solidFill>
                <a:latin typeface="Arial Black" panose="020B0A04020102020204" pitchFamily="34" charset="0"/>
              </a:rPr>
              <a:t>осложнений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D20DF05-0800-4315-8623-F676B618A172}"/>
              </a:ext>
            </a:extLst>
          </p:cNvPr>
          <p:cNvSpPr/>
          <p:nvPr/>
        </p:nvSpPr>
        <p:spPr>
          <a:xfrm>
            <a:off x="14405500" y="2382602"/>
            <a:ext cx="6828900" cy="44753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400" b="1" dirty="0">
                <a:solidFill>
                  <a:schemeClr val="tx1"/>
                </a:solidFill>
                <a:latin typeface="Arial Black" panose="020B0A04020102020204" pitchFamily="34" charset="0"/>
              </a:rPr>
              <a:t>Оптимальный уровень влажности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2A990BF-5F7A-45B9-B4F6-F2FAB658B761}"/>
              </a:ext>
            </a:extLst>
          </p:cNvPr>
          <p:cNvSpPr/>
          <p:nvPr/>
        </p:nvSpPr>
        <p:spPr>
          <a:xfrm>
            <a:off x="1302058" y="7332230"/>
            <a:ext cx="6368248" cy="56460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Отсутствие фактора дополнительного повреждения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3D4707F-DB20-47EA-BB36-BA284EA13492}"/>
              </a:ext>
            </a:extLst>
          </p:cNvPr>
          <p:cNvSpPr/>
          <p:nvPr/>
        </p:nvSpPr>
        <p:spPr>
          <a:xfrm>
            <a:off x="7940580" y="7332230"/>
            <a:ext cx="6181820" cy="5610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600" dirty="0">
                <a:solidFill>
                  <a:schemeClr val="tx1"/>
                </a:solidFill>
                <a:latin typeface="Arial Black" panose="020B0A04020102020204" pitchFamily="34" charset="0"/>
              </a:rPr>
              <a:t>Отсутствие влияния тягостных синдромов</a:t>
            </a:r>
          </a:p>
          <a:p>
            <a:pPr algn="ctr"/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F0E3FB-3DE3-4C23-A3F6-05F89407514A}"/>
              </a:ext>
            </a:extLst>
          </p:cNvPr>
          <p:cNvSpPr/>
          <p:nvPr/>
        </p:nvSpPr>
        <p:spPr>
          <a:xfrm>
            <a:off x="14405500" y="7332230"/>
            <a:ext cx="6828900" cy="56968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600" b="1" dirty="0">
                <a:solidFill>
                  <a:schemeClr val="tx1"/>
                </a:solidFill>
                <a:latin typeface="Arial Black" panose="020B0A04020102020204" pitchFamily="34" charset="0"/>
              </a:rPr>
              <a:t>Снижение влияния основных и сопутствующих заболеваний</a:t>
            </a:r>
          </a:p>
        </p:txBody>
      </p:sp>
    </p:spTree>
    <p:extLst>
      <p:ext uri="{BB962C8B-B14F-4D97-AF65-F5344CB8AC3E}">
        <p14:creationId xmlns:p14="http://schemas.microsoft.com/office/powerpoint/2010/main" val="9006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57B08-0712-41A4-B7FC-09A8B74AED2B}"/>
              </a:ext>
            </a:extLst>
          </p:cNvPr>
          <p:cNvSpPr txBox="1">
            <a:spLocks/>
          </p:cNvSpPr>
          <p:nvPr/>
        </p:nvSpPr>
        <p:spPr>
          <a:xfrm>
            <a:off x="3479032" y="302123"/>
            <a:ext cx="18362040" cy="681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19739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Этапы местного лечения пролежней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C4F1D15B-E758-4109-ADA6-2B5B62D62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537593"/>
              </p:ext>
            </p:extLst>
          </p:nvPr>
        </p:nvGraphicFramePr>
        <p:xfrm>
          <a:off x="-4513856" y="4007608"/>
          <a:ext cx="33987776" cy="6582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C3A83BE-317E-4035-9863-550B760DC389}"/>
              </a:ext>
            </a:extLst>
          </p:cNvPr>
          <p:cNvSpPr txBox="1"/>
          <p:nvPr/>
        </p:nvSpPr>
        <p:spPr>
          <a:xfrm>
            <a:off x="1542667" y="9378280"/>
            <a:ext cx="5968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Физический способ</a:t>
            </a:r>
          </a:p>
          <a:p>
            <a:pPr marL="571500" marR="0" lvl="0" indent="-5715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Механический способ</a:t>
            </a:r>
          </a:p>
          <a:p>
            <a:pPr marL="571500" marR="0" lvl="0" indent="-5715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Химический способ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73AE8-CC14-4B12-B119-739AD8F40D4D}"/>
              </a:ext>
            </a:extLst>
          </p:cNvPr>
          <p:cNvSpPr txBox="1"/>
          <p:nvPr/>
        </p:nvSpPr>
        <p:spPr>
          <a:xfrm>
            <a:off x="9185370" y="8039279"/>
            <a:ext cx="723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Защита грануляций от повреждения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Poppins" panose="00000500000000000000" pitchFamily="2" charset="0"/>
              <a:sym typeface="Poppins"/>
            </a:endParaRPr>
          </a:p>
          <a:p>
            <a:pPr marL="571500" marR="0" lvl="0" indent="-5715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Стимуляция эпителизации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Poppins" panose="00000500000000000000" pitchFamily="2" charset="0"/>
              <a:sym typeface="Poppi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41F4C-3072-43EB-B838-EE80B4E9507A}"/>
              </a:ext>
            </a:extLst>
          </p:cNvPr>
          <p:cNvSpPr txBox="1"/>
          <p:nvPr/>
        </p:nvSpPr>
        <p:spPr>
          <a:xfrm>
            <a:off x="16944528" y="6838950"/>
            <a:ext cx="7232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Защита эпителиальной ткани от повреждения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Poppins" panose="00000500000000000000" pitchFamily="2" charset="0"/>
              <a:sym typeface="Poppi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34CFE-A782-4330-858C-663BF3D90426}"/>
              </a:ext>
            </a:extLst>
          </p:cNvPr>
          <p:cNvSpPr txBox="1"/>
          <p:nvPr/>
        </p:nvSpPr>
        <p:spPr>
          <a:xfrm>
            <a:off x="958752" y="3867104"/>
            <a:ext cx="655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Фаза</a:t>
            </a: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74808C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ВОСПАЛЕНИЯ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2D0E6-4EF8-440A-BD31-4FB195B0FEE7}"/>
              </a:ext>
            </a:extLst>
          </p:cNvPr>
          <p:cNvSpPr txBox="1"/>
          <p:nvPr/>
        </p:nvSpPr>
        <p:spPr>
          <a:xfrm>
            <a:off x="8303568" y="2041604"/>
            <a:ext cx="6552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Фаза 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ГРАНУЛЯЦИИ</a:t>
            </a: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(пролиферации)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3D260-02BF-43C8-AB4B-5BD02920BDD9}"/>
              </a:ext>
            </a:extLst>
          </p:cNvPr>
          <p:cNvSpPr txBox="1"/>
          <p:nvPr/>
        </p:nvSpPr>
        <p:spPr>
          <a:xfrm>
            <a:off x="16417536" y="1295708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Фаза 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ЭПИТЕЛИЗАЦИИ</a:t>
            </a: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Poppins" panose="00000500000000000000" pitchFamily="2" charset="0"/>
                <a:sym typeface="Poppins"/>
              </a:rPr>
              <a:t> и рубцевания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DE71BA-783C-48BF-9771-34AE8D6AE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8016" y="12197762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/>
      <p:bldP spid="14" grpId="0"/>
      <p:bldP spid="7" grpId="0"/>
      <p:bldP spid="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E25884-3208-4507-B5E4-611B6CB1BF47}"/>
              </a:ext>
            </a:extLst>
          </p:cNvPr>
          <p:cNvSpPr/>
          <p:nvPr/>
        </p:nvSpPr>
        <p:spPr>
          <a:xfrm>
            <a:off x="5717222" y="1686761"/>
            <a:ext cx="11949344" cy="1349406"/>
          </a:xfrm>
          <a:prstGeom prst="rect">
            <a:avLst/>
          </a:prstGeom>
          <a:solidFill>
            <a:srgbClr val="197397">
              <a:alpha val="56078"/>
            </a:srgbClr>
          </a:solidFill>
          <a:ln>
            <a:solidFill>
              <a:srgbClr val="C5E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7200" b="1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Повязки для лечения ран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057740-F535-4153-BD82-07D0614F6467}"/>
              </a:ext>
            </a:extLst>
          </p:cNvPr>
          <p:cNvSpPr/>
          <p:nvPr/>
        </p:nvSpPr>
        <p:spPr>
          <a:xfrm>
            <a:off x="8427277" y="3708943"/>
            <a:ext cx="6143350" cy="1187326"/>
          </a:xfrm>
          <a:prstGeom prst="rect">
            <a:avLst/>
          </a:prstGeom>
          <a:solidFill>
            <a:srgbClr val="C6E1F0"/>
          </a:solidFill>
          <a:ln>
            <a:solidFill>
              <a:srgbClr val="C5E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6400" b="1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Интерактивные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72A385-BE04-4A00-AF04-3ECCDBB6FF62}"/>
              </a:ext>
            </a:extLst>
          </p:cNvPr>
          <p:cNvSpPr/>
          <p:nvPr/>
        </p:nvSpPr>
        <p:spPr>
          <a:xfrm>
            <a:off x="855528" y="3763995"/>
            <a:ext cx="6301652" cy="1187326"/>
          </a:xfrm>
          <a:prstGeom prst="rect">
            <a:avLst/>
          </a:prstGeom>
          <a:solidFill>
            <a:srgbClr val="C6E1F0"/>
          </a:solidFill>
          <a:ln>
            <a:solidFill>
              <a:srgbClr val="C5E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6400" b="1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Лекарственные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6AB9E83-AAF6-4C46-A6B7-89A7149F11B2}"/>
              </a:ext>
            </a:extLst>
          </p:cNvPr>
          <p:cNvSpPr/>
          <p:nvPr/>
        </p:nvSpPr>
        <p:spPr>
          <a:xfrm>
            <a:off x="15840709" y="3708943"/>
            <a:ext cx="6143350" cy="1187326"/>
          </a:xfrm>
          <a:prstGeom prst="rect">
            <a:avLst/>
          </a:prstGeom>
          <a:solidFill>
            <a:srgbClr val="C6E1F0"/>
          </a:solidFill>
          <a:ln>
            <a:solidFill>
              <a:srgbClr val="C5E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6400" b="1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Инактивные</a:t>
            </a:r>
          </a:p>
        </p:txBody>
      </p: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id="{BCC1300F-EE6A-4E09-B264-11248771634A}"/>
              </a:ext>
            </a:extLst>
          </p:cNvPr>
          <p:cNvCxnSpPr>
            <a:cxnSpLocks/>
            <a:stCxn id="6" idx="3"/>
            <a:endCxn id="9" idx="0"/>
          </p:cNvCxnSpPr>
          <p:nvPr/>
        </p:nvCxnSpPr>
        <p:spPr>
          <a:xfrm>
            <a:off x="17666566" y="2361465"/>
            <a:ext cx="1245816" cy="13474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91563C9-F34B-45D5-A54F-4AF8DCBDDBC6}"/>
              </a:ext>
            </a:extLst>
          </p:cNvPr>
          <p:cNvSpPr/>
          <p:nvPr/>
        </p:nvSpPr>
        <p:spPr>
          <a:xfrm>
            <a:off x="8427277" y="5073892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Гидрогелевые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F999A56-A6B6-40FA-8D69-595F2716AD8D}"/>
              </a:ext>
            </a:extLst>
          </p:cNvPr>
          <p:cNvSpPr/>
          <p:nvPr/>
        </p:nvSpPr>
        <p:spPr>
          <a:xfrm>
            <a:off x="8427277" y="6054804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Пленочные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99819E6-9999-44E5-897E-CAF52512133A}"/>
              </a:ext>
            </a:extLst>
          </p:cNvPr>
          <p:cNvSpPr/>
          <p:nvPr/>
        </p:nvSpPr>
        <p:spPr>
          <a:xfrm>
            <a:off x="8427277" y="7035716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Гидроколлоидные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F1522D95-B737-479B-A4E1-164FEA4E64C5}"/>
              </a:ext>
            </a:extLst>
          </p:cNvPr>
          <p:cNvSpPr/>
          <p:nvPr/>
        </p:nvSpPr>
        <p:spPr>
          <a:xfrm>
            <a:off x="8427277" y="8016628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Альгинатные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6DAF970-6136-48B7-B845-8574870017CA}"/>
              </a:ext>
            </a:extLst>
          </p:cNvPr>
          <p:cNvSpPr/>
          <p:nvPr/>
        </p:nvSpPr>
        <p:spPr>
          <a:xfrm>
            <a:off x="8427277" y="8997540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 err="1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Гидроактивные</a:t>
            </a:r>
            <a:endParaRPr lang="ru-RU" sz="4000" dirty="0">
              <a:solidFill>
                <a:prstClr val="black"/>
              </a:solidFill>
              <a:latin typeface="Calibri" panose="020F0502020204030204"/>
              <a:cs typeface="Poppins" panose="00000500000000000000" pitchFamily="2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646E2A5-5C94-4153-84D5-8AF4AD81CD8B}"/>
              </a:ext>
            </a:extLst>
          </p:cNvPr>
          <p:cNvSpPr/>
          <p:nvPr/>
        </p:nvSpPr>
        <p:spPr>
          <a:xfrm>
            <a:off x="8427275" y="9978452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Губчатые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47C61D5D-6AEE-44AB-91BC-0E2414A90CF1}"/>
              </a:ext>
            </a:extLst>
          </p:cNvPr>
          <p:cNvSpPr/>
          <p:nvPr/>
        </p:nvSpPr>
        <p:spPr>
          <a:xfrm>
            <a:off x="8427275" y="10936760"/>
            <a:ext cx="6143350" cy="1003516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Абсорбенты и </a:t>
            </a:r>
            <a:r>
              <a:rPr lang="ru-RU" sz="4000" dirty="0" err="1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суперпоглотители</a:t>
            </a:r>
            <a:endParaRPr lang="ru-RU" sz="4000" dirty="0">
              <a:solidFill>
                <a:prstClr val="black"/>
              </a:solidFill>
              <a:latin typeface="Calibri" panose="020F0502020204030204"/>
              <a:cs typeface="Poppins" panose="00000500000000000000" pitchFamily="2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DA0EB45-9830-4360-8833-2452BB28C5F4}"/>
              </a:ext>
            </a:extLst>
          </p:cNvPr>
          <p:cNvSpPr/>
          <p:nvPr/>
        </p:nvSpPr>
        <p:spPr>
          <a:xfrm>
            <a:off x="855516" y="5128950"/>
            <a:ext cx="6301664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Антибактериальные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59585D7-2C39-494A-8382-64F5F33D3317}"/>
              </a:ext>
            </a:extLst>
          </p:cNvPr>
          <p:cNvSpPr/>
          <p:nvPr/>
        </p:nvSpPr>
        <p:spPr>
          <a:xfrm>
            <a:off x="855510" y="6112424"/>
            <a:ext cx="6301664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Ранозаживляющие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33DA09B-007D-4481-8063-69CEC69C03D8}"/>
              </a:ext>
            </a:extLst>
          </p:cNvPr>
          <p:cNvSpPr/>
          <p:nvPr/>
        </p:nvSpPr>
        <p:spPr>
          <a:xfrm>
            <a:off x="855508" y="8016628"/>
            <a:ext cx="6301664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Атравматические сетчатые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6A1572C-CC36-48CC-85DE-AA44474B7FDC}"/>
              </a:ext>
            </a:extLst>
          </p:cNvPr>
          <p:cNvSpPr/>
          <p:nvPr/>
        </p:nvSpPr>
        <p:spPr>
          <a:xfrm>
            <a:off x="855508" y="8937120"/>
            <a:ext cx="6301664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Местные анестетики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CBEED436-928C-49A1-B398-12C394257B89}"/>
              </a:ext>
            </a:extLst>
          </p:cNvPr>
          <p:cNvSpPr/>
          <p:nvPr/>
        </p:nvSpPr>
        <p:spPr>
          <a:xfrm>
            <a:off x="855508" y="9816568"/>
            <a:ext cx="6301664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Кровоостанавливающие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125618A4-0ACB-4908-938E-ED7EFE3D128B}"/>
              </a:ext>
            </a:extLst>
          </p:cNvPr>
          <p:cNvSpPr/>
          <p:nvPr/>
        </p:nvSpPr>
        <p:spPr>
          <a:xfrm>
            <a:off x="855508" y="7090774"/>
            <a:ext cx="6301664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Протеолитические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51E2195-8B59-4816-8081-283384D6F3F2}"/>
              </a:ext>
            </a:extLst>
          </p:cNvPr>
          <p:cNvSpPr/>
          <p:nvPr/>
        </p:nvSpPr>
        <p:spPr>
          <a:xfrm>
            <a:off x="15840721" y="5093482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С антисептиками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1CD4A732-8C69-4CFA-98CD-01ECE659F86F}"/>
              </a:ext>
            </a:extLst>
          </p:cNvPr>
          <p:cNvSpPr/>
          <p:nvPr/>
        </p:nvSpPr>
        <p:spPr>
          <a:xfrm>
            <a:off x="15840709" y="6111106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Стерильные марлевые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EA59810F-E961-42C5-BE71-51ED09FE2875}"/>
              </a:ext>
            </a:extLst>
          </p:cNvPr>
          <p:cNvSpPr/>
          <p:nvPr/>
        </p:nvSpPr>
        <p:spPr>
          <a:xfrm>
            <a:off x="15840721" y="7137146"/>
            <a:ext cx="6143350" cy="819028"/>
          </a:xfrm>
          <a:prstGeom prst="roundRect">
            <a:avLst/>
          </a:prstGeom>
          <a:ln w="19050">
            <a:solidFill>
              <a:srgbClr val="1973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dirty="0">
                <a:solidFill>
                  <a:prstClr val="black"/>
                </a:solidFill>
                <a:latin typeface="Calibri" panose="020F0502020204030204"/>
                <a:cs typeface="Poppins" panose="00000500000000000000" pitchFamily="2" charset="0"/>
              </a:rPr>
              <a:t>Стерильные нетканые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607509B-EDB4-40EF-932E-224657C7B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9918" y="12037200"/>
            <a:ext cx="2880320" cy="831312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B7249893-01BC-40BD-8DEF-1BDE88CC14A3}"/>
              </a:ext>
            </a:extLst>
          </p:cNvPr>
          <p:cNvSpPr txBox="1">
            <a:spLocks/>
          </p:cNvSpPr>
          <p:nvPr/>
        </p:nvSpPr>
        <p:spPr>
          <a:xfrm>
            <a:off x="7698814" y="277579"/>
            <a:ext cx="18362040" cy="681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8000" b="1" dirty="0">
                <a:solidFill>
                  <a:srgbClr val="19739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Группы повязок</a:t>
            </a:r>
          </a:p>
        </p:txBody>
      </p:sp>
      <p:cxnSp>
        <p:nvCxnSpPr>
          <p:cNvPr id="43" name="Соединитель: уступ 42">
            <a:extLst>
              <a:ext uri="{FF2B5EF4-FFF2-40B4-BE49-F238E27FC236}">
                <a16:creationId xmlns:a16="http://schemas.microsoft.com/office/drawing/2014/main" id="{8A15FE97-CB69-4729-AFE0-D9B86676E254}"/>
              </a:ext>
            </a:extLst>
          </p:cNvPr>
          <p:cNvCxnSpPr>
            <a:cxnSpLocks/>
            <a:endCxn id="7" idx="0"/>
          </p:cNvCxnSpPr>
          <p:nvPr/>
        </p:nvCxnSpPr>
        <p:spPr>
          <a:xfrm rot="16200000" flipH="1">
            <a:off x="11162080" y="3372070"/>
            <a:ext cx="673740" cy="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Соединитель: уступ 43">
            <a:extLst>
              <a:ext uri="{FF2B5EF4-FFF2-40B4-BE49-F238E27FC236}">
                <a16:creationId xmlns:a16="http://schemas.microsoft.com/office/drawing/2014/main" id="{F1E3344C-18CC-48CB-AA9A-44F36E3CE078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4006354" y="2287515"/>
            <a:ext cx="1710868" cy="14764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73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5565D8A0-0012-4B2A-95BC-8BEE8464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70504"/>
              </p:ext>
            </p:extLst>
          </p:nvPr>
        </p:nvGraphicFramePr>
        <p:xfrm>
          <a:off x="824054" y="1137866"/>
          <a:ext cx="23066235" cy="117547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6364">
                  <a:extLst>
                    <a:ext uri="{9D8B030D-6E8A-4147-A177-3AD203B41FA5}">
                      <a16:colId xmlns:a16="http://schemas.microsoft.com/office/drawing/2014/main" val="1170408331"/>
                    </a:ext>
                  </a:extLst>
                </a:gridCol>
                <a:gridCol w="6838451">
                  <a:extLst>
                    <a:ext uri="{9D8B030D-6E8A-4147-A177-3AD203B41FA5}">
                      <a16:colId xmlns:a16="http://schemas.microsoft.com/office/drawing/2014/main" val="2567263901"/>
                    </a:ext>
                  </a:extLst>
                </a:gridCol>
                <a:gridCol w="6267005">
                  <a:extLst>
                    <a:ext uri="{9D8B030D-6E8A-4147-A177-3AD203B41FA5}">
                      <a16:colId xmlns:a16="http://schemas.microsoft.com/office/drawing/2014/main" val="2194321026"/>
                    </a:ext>
                  </a:extLst>
                </a:gridCol>
                <a:gridCol w="6684415">
                  <a:extLst>
                    <a:ext uri="{9D8B030D-6E8A-4147-A177-3AD203B41FA5}">
                      <a16:colId xmlns:a16="http://schemas.microsoft.com/office/drawing/2014/main" val="2192401201"/>
                    </a:ext>
                  </a:extLst>
                </a:gridCol>
              </a:tblGrid>
              <a:tr h="1003700"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АНТИБАКТЕРИАЛЬНЫЕ</a:t>
                      </a:r>
                      <a:endParaRPr lang="ru-RU" sz="40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ct val="35000"/>
                        </a:spcAft>
                      </a:pPr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РАНОЗАЖИВЛЯЮЩИЕ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ct val="35000"/>
                        </a:spcAft>
                      </a:pPr>
                      <a:r>
                        <a:rPr lang="ru-RU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ПРОТЕОЛИТИЧЕСКИЕ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237182"/>
                  </a:ext>
                </a:extLst>
              </a:tr>
              <a:tr h="4437245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</a:t>
                      </a:r>
                    </a:p>
                    <a:p>
                      <a:endParaRPr lang="ru-RU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182789"/>
                  </a:ext>
                </a:extLst>
              </a:tr>
              <a:tr h="4159064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Лечение инфекции</a:t>
                      </a:r>
                    </a:p>
                    <a:p>
                      <a:pPr marL="457200" lvl="0" indent="-4572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влажной среды</a:t>
                      </a:r>
                    </a:p>
                    <a:p>
                      <a:pPr marL="457200" lvl="0" indent="-4572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присоединения вторичной инфекции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Стимуляция грануляции и эпителизации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влажной среды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Катализирует расщепление белков, </a:t>
                      </a:r>
                      <a:r>
                        <a:rPr lang="ru-RU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некротизированных</a:t>
                      </a:r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тканей, разжижает вязкие экссудаты, гнойные массы и отложения фибрина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55377"/>
                  </a:ext>
                </a:extLst>
              </a:tr>
              <a:tr h="1532287">
                <a:tc>
                  <a:txBody>
                    <a:bodyPr/>
                    <a:lstStyle/>
                    <a:p>
                      <a:r>
                        <a:rPr lang="ru-RU" sz="4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Интервалы замены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 суток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суток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285864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F81A1E-D8C0-4C4F-8D78-39FE0C572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1" t="25325" r="26407" b="19417"/>
          <a:stretch/>
        </p:blipFill>
        <p:spPr>
          <a:xfrm>
            <a:off x="10958817" y="2361798"/>
            <a:ext cx="5978180" cy="4505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F04B54-4D8F-4061-83A9-1996B3A38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16528" r="19688" b="15254"/>
          <a:stretch/>
        </p:blipFill>
        <p:spPr>
          <a:xfrm>
            <a:off x="17449346" y="3545951"/>
            <a:ext cx="3319899" cy="2952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EF446B-5454-49D0-9A69-4E90149AF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99" t="20698" r="20357" b="20381"/>
          <a:stretch/>
        </p:blipFill>
        <p:spPr>
          <a:xfrm>
            <a:off x="4148135" y="2868458"/>
            <a:ext cx="4227441" cy="399859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5CDE9B4-9DF8-4D78-9DB9-C2ACCE698A14}"/>
              </a:ext>
            </a:extLst>
          </p:cNvPr>
          <p:cNvSpPr txBox="1">
            <a:spLocks/>
          </p:cNvSpPr>
          <p:nvPr/>
        </p:nvSpPr>
        <p:spPr>
          <a:xfrm>
            <a:off x="7470241" y="-1"/>
            <a:ext cx="13658224" cy="1366507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6000" b="1" dirty="0">
                <a:solidFill>
                  <a:srgbClr val="3B607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Лекарственные повязки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0D794F1D-0A76-4F50-8F80-136421F1E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" r="-1"/>
          <a:stretch/>
        </p:blipFill>
        <p:spPr bwMode="auto">
          <a:xfrm>
            <a:off x="7561922" y="2177480"/>
            <a:ext cx="3333934" cy="31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884FB560-3AA2-4CD6-93F0-441050101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9" b="13431"/>
          <a:stretch/>
        </p:blipFill>
        <p:spPr bwMode="auto">
          <a:xfrm>
            <a:off x="20825429" y="2249488"/>
            <a:ext cx="3319899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933549-6448-470B-AD61-E4719D778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7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BA88253C-B79E-4820-9443-83349E5E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878" y="1189959"/>
            <a:ext cx="7389407" cy="57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72D33-FCF3-40C6-A492-FBEAB9D43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1" t="21870" r="42368" b="14524"/>
          <a:stretch/>
        </p:blipFill>
        <p:spPr>
          <a:xfrm>
            <a:off x="1318792" y="2321496"/>
            <a:ext cx="9644953" cy="928903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93E079D-7FBA-4A61-9478-FBB5D5AD10CC}"/>
              </a:ext>
            </a:extLst>
          </p:cNvPr>
          <p:cNvSpPr txBox="1">
            <a:spLocks/>
          </p:cNvSpPr>
          <p:nvPr/>
        </p:nvSpPr>
        <p:spPr>
          <a:xfrm>
            <a:off x="2254896" y="35750"/>
            <a:ext cx="19490872" cy="170223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6000" b="1" dirty="0">
                <a:solidFill>
                  <a:srgbClr val="3B607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Лекарственные повязки. Гемостаз и обезболивание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1A54E1-626F-4403-9767-EB8B30CCC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C43E86-9985-4D85-9BFB-46937F30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791" y="6099146"/>
            <a:ext cx="8839580" cy="55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30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61CF08-4A83-4142-BDCC-4E4ABAAE0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5456" y="-184142"/>
            <a:ext cx="13658224" cy="1702232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rgbClr val="3B6077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Интерактивные повязки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5565D8A0-0012-4B2A-95BC-8BEE8464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743263"/>
              </p:ext>
            </p:extLst>
          </p:nvPr>
        </p:nvGraphicFramePr>
        <p:xfrm>
          <a:off x="1102768" y="1530612"/>
          <a:ext cx="21696051" cy="11500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8353">
                  <a:extLst>
                    <a:ext uri="{9D8B030D-6E8A-4147-A177-3AD203B41FA5}">
                      <a16:colId xmlns:a16="http://schemas.microsoft.com/office/drawing/2014/main" val="1170408331"/>
                    </a:ext>
                  </a:extLst>
                </a:gridCol>
                <a:gridCol w="9577063">
                  <a:extLst>
                    <a:ext uri="{9D8B030D-6E8A-4147-A177-3AD203B41FA5}">
                      <a16:colId xmlns:a16="http://schemas.microsoft.com/office/drawing/2014/main" val="2567263901"/>
                    </a:ext>
                  </a:extLst>
                </a:gridCol>
                <a:gridCol w="8950635">
                  <a:extLst>
                    <a:ext uri="{9D8B030D-6E8A-4147-A177-3AD203B41FA5}">
                      <a16:colId xmlns:a16="http://schemas.microsoft.com/office/drawing/2014/main" val="2194321026"/>
                    </a:ext>
                  </a:extLst>
                </a:gridCol>
              </a:tblGrid>
              <a:tr h="806595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Группа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ГИДРОГЕЛЕВЫЕ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ПЛЕНОЧНЫЕ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0237182"/>
                  </a:ext>
                </a:extLst>
              </a:tr>
              <a:tr h="4882037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Фото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000" dirty="0">
                        <a:latin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1182789"/>
                  </a:ext>
                </a:extLst>
              </a:tr>
              <a:tr h="4409826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Функция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 Размягчение некротического струпа</a:t>
                      </a: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 Увлажнение раны</a:t>
                      </a: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 Сохранение влажной среды</a:t>
                      </a: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 Сохранение целостности ткани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Сохранение влажной среды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Сохранение целостности ткани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Защита от вторичной инфекции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400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Фиксация для гелеобразных повязок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55377"/>
                  </a:ext>
                </a:extLst>
              </a:tr>
              <a:tr h="1270628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Интервалы замены</a:t>
                      </a:r>
                    </a:p>
                  </a:txBody>
                  <a:tcPr marL="182880" marR="18288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1-3 суток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dirty="0">
                          <a:latin typeface="Times New Roman" panose="02020603050405020304" pitchFamily="18" charset="0"/>
                          <a:cs typeface="Poppins" panose="00000500000000000000" pitchFamily="2" charset="0"/>
                        </a:rPr>
                        <a:t>До 7 суток</a:t>
                      </a:r>
                      <a:endParaRPr lang="ru-RU" sz="4000" dirty="0">
                        <a:latin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  <a:p>
                      <a:endParaRPr lang="ru-RU" sz="4000" dirty="0">
                        <a:latin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285864"/>
                  </a:ext>
                </a:extLst>
              </a:tr>
            </a:tbl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FFD8C6D-61E7-481D-B3FD-1F466AB58A02}"/>
              </a:ext>
            </a:extLst>
          </p:cNvPr>
          <p:cNvSpPr/>
          <p:nvPr/>
        </p:nvSpPr>
        <p:spPr>
          <a:xfrm>
            <a:off x="14339909" y="3039263"/>
            <a:ext cx="3816424" cy="3402093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  <a:ln>
            <a:noFill/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90E160-718B-44B6-AB85-949BBD0E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700" y="2521691"/>
            <a:ext cx="4523774" cy="4589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B4312C-12CB-41D2-8A3C-79CB39356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3" t="9309" r="12113" b="9069"/>
          <a:stretch/>
        </p:blipFill>
        <p:spPr>
          <a:xfrm>
            <a:off x="18380870" y="2844733"/>
            <a:ext cx="4900362" cy="39739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EB965-E9E9-4C50-A9E4-E5D0106F3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9918" y="12037199"/>
            <a:ext cx="2880320" cy="831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F7C1BC-8530-4181-A363-7C2B43CE3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7474" y="2534212"/>
            <a:ext cx="4017425" cy="43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980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30Z1FfwOA768il3cy6P-A&quot;,&quot;gi&quot;:&quot;FGqgo8LJlWW1vXT3-lNxyg&quot;,&quot;ti&quot;:&quot;ui_elements&quot;,&quot;vs&quot;:{&quot;f&quot;:[1],&quot;i&quot;:{&quot;d&quot;:&quot;n30Z1FfwOA768il3cy6P-A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30Z1FfwOA768il3cy6P-A&quot;,&quot;gi&quot;:&quot;FGqgo8LJlWW1vXT3-lNxyg&quot;,&quot;ti&quot;:&quot;ui_elements&quot;,&quot;vs&quot;:{&quot;f&quot;:[1],&quot;i&quot;:{&quot;d&quot;:&quot;n30Z1FfwOA768il3cy6P-A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30Z1FfwOA768il3cy6P-A&quot;,&quot;gi&quot;:&quot;FGqgo8LJlWW1vXT3-lNxyg&quot;,&quot;ti&quot;:&quot;ui_elements&quot;,&quot;vs&quot;:{&quot;f&quot;:[1],&quot;i&quot;:{&quot;d&quot;:&quot;n30Z1FfwOA768il3cy6P-A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30Z1FfwOA768il3cy6P-A&quot;,&quot;gi&quot;:&quot;FGqgo8LJlWW1vXT3-lNxyg&quot;,&quot;ti&quot;:&quot;ui_elements&quot;,&quot;vs&quot;:{&quot;f&quot;:[1],&quot;i&quot;:{&quot;d&quot;:&quot;n30Z1FfwOA768il3cy6P-A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30Z1FfwOA768il3cy6P-A&quot;,&quot;gi&quot;:&quot;FGqgo8LJlWW1vXT3-lNxyg&quot;,&quot;ti&quot;:&quot;ui_elements&quot;,&quot;vs&quot;:{&quot;f&quot;:[1],&quot;i&quot;:{&quot;d&quot;:&quot;n30Z1FfwOA768il3cy6P-A&quot;,&quot;p&quot;:true}}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Пользовательские 5">
      <a:dk1>
        <a:srgbClr val="000000"/>
      </a:dk1>
      <a:lt1>
        <a:srgbClr val="EBEBEB"/>
      </a:lt1>
      <a:dk2>
        <a:srgbClr val="197397"/>
      </a:dk2>
      <a:lt2>
        <a:srgbClr val="FFFCFF"/>
      </a:lt2>
      <a:accent1>
        <a:srgbClr val="C5E0F0"/>
      </a:accent1>
      <a:accent2>
        <a:srgbClr val="D5EDEF"/>
      </a:accent2>
      <a:accent3>
        <a:srgbClr val="EDCD7E"/>
      </a:accent3>
      <a:accent4>
        <a:srgbClr val="ECE9D9"/>
      </a:accent4>
      <a:accent5>
        <a:srgbClr val="1D4761"/>
      </a:accent5>
      <a:accent6>
        <a:srgbClr val="FFFFFF"/>
      </a:accent6>
      <a:hlink>
        <a:srgbClr val="C5E0F0"/>
      </a:hlink>
      <a:folHlink>
        <a:srgbClr val="1D476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шаблон презентации 23.06.21" id="{BFDEB204-E752-B64E-8D42-5553BF0B9B09}" vid="{B8861AEB-8600-9B44-B9E0-3F38B639E70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7F3CC3-9269-469F-AAC4-5BC6220C5E66}">
  <we:reference id="wa104051163" version="1.2.0.3" store="ru-RU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23.06.21</Template>
  <TotalTime>4961</TotalTime>
  <Words>1773</Words>
  <Application>Microsoft Office PowerPoint</Application>
  <PresentationFormat>Произвольный</PresentationFormat>
  <Paragraphs>412</Paragraphs>
  <Slides>36</Slides>
  <Notes>7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Dosis</vt:lpstr>
      <vt:lpstr>Helvetica Neue</vt:lpstr>
      <vt:lpstr>Open Sans</vt:lpstr>
      <vt:lpstr>Open Sans Semibold</vt:lpstr>
      <vt:lpstr>Poppins</vt:lpstr>
      <vt:lpstr>Poppins Medium</vt:lpstr>
      <vt:lpstr>Roboto</vt:lpstr>
      <vt:lpstr>Roboto Black</vt:lpstr>
      <vt:lpstr>Symbol</vt:lpstr>
      <vt:lpstr>Times New Roman</vt:lpstr>
      <vt:lpstr>Verdana</vt:lpstr>
      <vt:lpstr>Тема Office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Интерактивные повязки</vt:lpstr>
      <vt:lpstr>Интерактивные повязки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еще необходимо учесть при выборе повязки </vt:lpstr>
      <vt:lpstr>Что не так?</vt:lpstr>
      <vt:lpstr>Не использовать категорически! </vt:lpstr>
      <vt:lpstr>Правда или миф?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Кайибханова Эсмина Вердиева</dc:creator>
  <cp:lastModifiedBy>Уланова Валерия Юрьевна</cp:lastModifiedBy>
  <cp:revision>244</cp:revision>
  <dcterms:created xsi:type="dcterms:W3CDTF">2021-10-15T12:22:27Z</dcterms:created>
  <dcterms:modified xsi:type="dcterms:W3CDTF">2022-05-11T21:41:18Z</dcterms:modified>
</cp:coreProperties>
</file>