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58C50-E18E-44B2-BBB0-142C8761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2A6F65-C301-4277-ABBE-C395063B9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814908-821F-4A2F-848B-1F6E7221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7F431-F97E-41FF-88D2-5C919C20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260A7D-45D0-4DB0-B94B-AF7275F9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1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508BD-8628-4CDD-8CDB-B0DC922E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016F71-ADB1-4E33-B7EB-023297B73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0AA46-CB1E-4FB5-A017-D89B6C9C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292E9-ECEB-47FD-8064-5C5D9A56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4FE434-D2FA-4536-A705-DD06CC84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2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3B6A13-97E2-473D-AEB1-3DC5DE2FA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4E418D-8CA4-4216-957B-E3A7BC032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D9C41-E269-464C-A77C-A5876AD9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A29EDD-367C-49AE-9F80-8961EB27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B062C1-AD33-4C20-9A57-DB0AAB7A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6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9799E-F078-4ACE-9213-EB0B3EBB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8594D-5C55-40D5-B841-5BDF2632D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11601-3E8D-4DAD-A6D5-ED309814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0B98B9-89D1-48C3-8D5D-B5F39E42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492569-2D88-408A-B15C-0EFEC84A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44A65-14A7-4371-AA25-2C1723F7B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F3FBE0-BE65-477F-9609-50A922065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19A72-54A8-4F65-821B-E9CEE7A2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247709-81EA-4B1A-AEDC-787ADFEA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C08A42-5AEC-49CF-A8B6-F1B9FB6C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60781-2184-4288-BD5C-D3624885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E7CDE-14A1-4387-9099-F032198F2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7DBA8E-B649-4DB4-838C-638B5064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AC8F09-0068-43F5-80DD-DF6A18C7B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D76C35-FE8C-409E-AA2D-5BBBEC16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832BEA-7018-4208-BBC3-3F179954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1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52715-1CBA-457B-8B53-02EBB3BC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DE343-AEF1-4625-9D6C-A0A4D5AFE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B5C9BF-A7C3-40A2-BEEF-C19657AD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B8C464-5BCE-40F2-A9B5-AB14DF399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53D59C-20EC-407E-946D-01C7240F4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D958C0-CEF7-4C58-AD70-86984B23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224443-588A-4AEE-86CF-F27F19F7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B99CCB-5937-4C6F-BEE8-560B260E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8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B6805-70BD-48D0-BEF8-C4B6543F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C19CFF-3EF0-4BEC-8914-36B359D5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CFA245-AAB9-4762-89BF-8EC1792D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0B39C5-500E-4BFB-8D53-9E3ECE78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2DEC74-6797-4FC3-8254-3B4CE225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4ABA31-441A-4239-8E9D-B260EA17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AAE196-CD66-475E-8BF1-75A5C581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0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1D30C-46F7-4C81-8599-77DB4DDC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30478F-5142-4375-B7C1-6F29EABFF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D49C1C-D078-4B93-A1A8-BA8FC2070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02D78F-366B-4DF4-A77D-E0C8508D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4FBB13-669A-4356-B8C0-4163C953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A03556-AB9B-4F7D-8364-23D318BA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4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E9345-E1B9-485A-A09B-ED1BA549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51088C-7F33-44C2-9FC1-22FFCF4D4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A0D55E-F589-4266-9EE7-514DDC3F2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D33A62-1396-49CE-9AE3-5045D987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9C9524-DA88-4DE8-B1BE-289FF9EA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A71DCC-DD05-42F6-843C-6A6330A7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1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92000">
              <a:schemeClr val="accent3">
                <a:lumMod val="60000"/>
                <a:lumOff val="40000"/>
              </a:schemeClr>
            </a:gs>
            <a:gs pos="86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EAF22-2801-44C2-98C0-799657B1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D28F72-C47F-4D63-AB13-25D52B0E9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25E60-0706-477E-9BBF-61DC54814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B905-20EB-4570-869D-E87B9F6577A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A042BC-6380-49D1-9876-A1EB48A3B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C64AD6-946E-4C75-B723-DEEB2FBBB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7F9E-0A49-49FF-971F-AE17AC595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4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44000">
              <a:schemeClr val="accent3">
                <a:lumMod val="60000"/>
                <a:lumOff val="4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4461C-D27B-47FB-9CD0-08168F5D5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Выбор пути, когда останавливаться, коммуникация с родителями.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B328B-E5E8-4B6B-A763-4757DD51E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7257"/>
            <a:ext cx="9144000" cy="2670629"/>
          </a:xfrm>
        </p:spPr>
        <p:txBody>
          <a:bodyPr>
            <a:normAutofit/>
          </a:bodyPr>
          <a:lstStyle/>
          <a:p>
            <a:pPr algn="r"/>
            <a:endParaRPr lang="en-US" dirty="0">
              <a:latin typeface="Bahnschrift Light" panose="020B0502040204020203" pitchFamily="34" charset="0"/>
            </a:endParaRPr>
          </a:p>
          <a:p>
            <a:pPr algn="r"/>
            <a:r>
              <a:rPr lang="ru-RU" dirty="0">
                <a:latin typeface="Bahnschrift Light" panose="020B0502040204020203" pitchFamily="34" charset="0"/>
              </a:rPr>
              <a:t> </a:t>
            </a:r>
          </a:p>
          <a:p>
            <a:pPr algn="r"/>
            <a:r>
              <a:rPr lang="ru-RU" dirty="0">
                <a:latin typeface="Bahnschrift Light" panose="020B0502040204020203" pitchFamily="34" charset="0"/>
              </a:rPr>
              <a:t>  </a:t>
            </a:r>
            <a:r>
              <a:rPr lang="ru-RU" b="1" dirty="0">
                <a:latin typeface="Bahnschrift Light" panose="020B0502040204020203" pitchFamily="34" charset="0"/>
              </a:rPr>
              <a:t>Климов Г.В.</a:t>
            </a:r>
          </a:p>
          <a:p>
            <a:pPr algn="r"/>
            <a:r>
              <a:rPr lang="ru-RU" dirty="0">
                <a:latin typeface="Bahnschrift Light" panose="020B0502040204020203" pitchFamily="34" charset="0"/>
              </a:rPr>
              <a:t>Гл. врач детского хосписа «Дом с маяком»,</a:t>
            </a:r>
          </a:p>
          <a:p>
            <a:pPr algn="r"/>
            <a:r>
              <a:rPr lang="ru-RU" dirty="0">
                <a:latin typeface="Bahnschrift Light" panose="020B0502040204020203" pitchFamily="34" charset="0"/>
              </a:rPr>
              <a:t>к.м.н.</a:t>
            </a:r>
          </a:p>
        </p:txBody>
      </p:sp>
    </p:spTree>
    <p:extLst>
      <p:ext uri="{BB962C8B-B14F-4D97-AF65-F5344CB8AC3E}">
        <p14:creationId xmlns:p14="http://schemas.microsoft.com/office/powerpoint/2010/main" val="230765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72000">
              <a:schemeClr val="accent3">
                <a:lumMod val="60000"/>
                <a:lumOff val="40000"/>
              </a:schemeClr>
            </a:gs>
            <a:gs pos="5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26411-6538-4625-940D-7F0FDAF2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8. </a:t>
            </a:r>
            <a:r>
              <a:rPr lang="ru-RU" dirty="0">
                <a:latin typeface="Bahnschrift Light" panose="020B0502040204020203" pitchFamily="34" charset="0"/>
              </a:rPr>
              <a:t>Протокол комфорта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02A15-3391-43C5-AB5C-D2E6BDAFC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убираем боль, одышку, чувство нехватки воздуха (морфин),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снимаем галлюцинации, повышенное возбуждение, тошноту, рвоту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галоперидол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снимаем судороги, успокаиваем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диазпам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даем кислород,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ухаживаем, читаем, разговариваем,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97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26149-D010-408A-864B-5319CC40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9. </a:t>
            </a:r>
            <a:r>
              <a:rPr lang="ru-RU" dirty="0">
                <a:latin typeface="Bahnschrift Light" panose="020B0502040204020203" pitchFamily="34" charset="0"/>
              </a:rPr>
              <a:t>Выбор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EF78B-79B3-474E-BF6E-09D9CAE4B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252025"/>
            <a:ext cx="11612880" cy="524085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врачи, а именно родители могут наилучшим для ребенка и их семьи образом определить степень медицинских вмешательств, допустимых для них. Можно согласиться или отказаться: ИВЛ\НИВЛ, госпитализации, вызов скорой, мешок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Амбу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кормление через зонд\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гастростому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использование кислорода, лечение инфекций.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Выяснить, что такое «сделать все» для ребенка с позиции родителей.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ИВЛ и «борьба до конца» не всегда равно понятию «сделать все» для ребенка при неизлечимом заболевании.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естественном пути течения болезни и смерти тоже можно «сделать все» для своего ребенка, обеспечив спокойный и достойный уход из жизни в домашней обстановке, среди родных, без мучений, с использованием «протокола комфорта».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наша общая задача – найти решение и совершать действия в интересах ребенка и его хорошего качества жизни.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49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42E40-3F3A-4BEC-813D-5C36D978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10. </a:t>
            </a:r>
            <a:r>
              <a:rPr lang="ru-RU" sz="4000" dirty="0">
                <a:latin typeface="Bahnschrift Light" panose="020B0502040204020203" pitchFamily="34" charset="0"/>
              </a:rPr>
              <a:t>Юридические аспекты</a:t>
            </a:r>
            <a:endParaRPr lang="ru-RU" dirty="0">
              <a:latin typeface="Bahnschrift Light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9BCE7-D11E-452E-BE3B-2C93BE8BA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Что можно в России для ребенка, признанного нуждающимся в паллиативной помощи: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подключить к ИВЛ (с согласия родителей)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отказаться от ИВЛ перед подключением (нужно заранее написать отказ от мед. вмешательства)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 вызывать скорую,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вызвать скорую, но отказаться от госпитализации в больницу,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 реанимировать (ФЗ 323, ст.6 – при достоверно установленном неизлечимом заболевании).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Что нельзя в России: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экстубировать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остановить ИВЛ как в Европе и США, где можно отключить ИВЛ в любой момент по желанию родителей.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4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E01A4-F1B2-44D2-AE8E-5FEB3DA7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11. </a:t>
            </a:r>
            <a:r>
              <a:rPr lang="ru-RU" dirty="0">
                <a:latin typeface="Bahnschrift Light" panose="020B0502040204020203" pitchFamily="34" charset="0"/>
              </a:rPr>
              <a:t>Пакет документов, необходимый при смерти ребенка на дому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96A49-3D36-4C18-8B53-058AC135A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Выписка из Протокола Врачебной комиссии медицинской организации общей лечебной сети о том, что ребенку показано оказание паллиативной помощи;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онкопациентов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выписка из стационарной карты с заключением консилиума/ врачебной комиссии онкологов, что дальнейшая противоопухолевая терапия не показана.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из амбулаторной карты организации оказывающей паллиативную медицинскую помощь с заключением врачебной комиссии/консилиума об том, что реанимационные мероприятия не проводятся, т.к. у ребенка достоверно установленное прогрессирующее заболевание, прогноз в отношении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выздоровеления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/жизни – неблагоприятный, летальный.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31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2949B-A84C-401D-8458-88A82DF5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12. </a:t>
            </a:r>
            <a:r>
              <a:rPr lang="ru-RU" dirty="0">
                <a:latin typeface="Bahnschrift Light" panose="020B0502040204020203" pitchFamily="34" charset="0"/>
              </a:rPr>
              <a:t>Смерть дома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9B3CB-ED71-4B59-9794-E037BA4D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Рассказать, что происходит после смерти ребенка: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констатирует смерть,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службы приезжают,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документы и кому нужно отдать,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от вскрытия,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уголовное дело по факту смерти несовершеннолетнего на дому (открытие дела, быстрое прекращение разбирательства и дела на основании пакета документов о признании ребенка паллиативным),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справки о смерти, </a:t>
            </a:r>
          </a:p>
        </p:txBody>
      </p:sp>
    </p:spTree>
    <p:extLst>
      <p:ext uri="{BB962C8B-B14F-4D97-AF65-F5344CB8AC3E}">
        <p14:creationId xmlns:p14="http://schemas.microsoft.com/office/powerpoint/2010/main" val="137780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7B940-7732-4758-AC4C-7504A5CF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13. </a:t>
            </a:r>
            <a:r>
              <a:rPr lang="ru-RU" dirty="0">
                <a:latin typeface="Bahnschrift Light" panose="020B0502040204020203" pitchFamily="34" charset="0"/>
              </a:rPr>
              <a:t>Узнать мнение родителей и их окружения.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9E9CC-F441-4C86-A7EB-DFBB2624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 мнение родителей, что они считают будет лучше для их ребенка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что думают другие родственники? Чье еще мнение важно для родителей?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если случится что состояние ухудшится и ребенок будет умирать, где лучше чтобы это было – дома, в паллиативном отделении, в реанимации?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помощь в обсуждении с другими членами семьи.</a:t>
            </a:r>
          </a:p>
        </p:txBody>
      </p:sp>
    </p:spTree>
    <p:extLst>
      <p:ext uri="{BB962C8B-B14F-4D97-AF65-F5344CB8AC3E}">
        <p14:creationId xmlns:p14="http://schemas.microsoft.com/office/powerpoint/2010/main" val="167715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59119-3153-42DD-8392-52142F9B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14. </a:t>
            </a:r>
            <a:r>
              <a:rPr lang="ru-RU" dirty="0">
                <a:latin typeface="Bahnschrift Light" panose="020B0502040204020203" pitchFamily="34" charset="0"/>
              </a:rPr>
              <a:t>Предложить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63069-BB3A-423D-9589-ECAC67E3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общение с другими семьями, которые выбрали тот и другой путь, если семья заинтересована. 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ознакомиться с интервью с родителями других детей в аналогичной ситуации - если семья заинтересована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пообщаться на эту тему со священником и психологом хосписа.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200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49000">
              <a:schemeClr val="accent3">
                <a:lumMod val="60000"/>
                <a:lumOff val="40000"/>
              </a:schemeClr>
            </a:gs>
            <a:gs pos="3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08041-4679-4A11-92DC-498F8B60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15. </a:t>
            </a:r>
            <a:r>
              <a:rPr lang="ru-RU" dirty="0">
                <a:latin typeface="Bahnschrift Light" panose="020B0502040204020203" pitchFamily="34" charset="0"/>
              </a:rPr>
              <a:t>Вопросы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4AAD13-CB44-4A35-9E02-6071E1CAE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какие вопросы у родителей остались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Спросить у каждого из участников разговора – каждого родителя/пациента.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97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FB9CF-2C59-40C5-ACE3-4C79952C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16. </a:t>
            </a:r>
            <a:r>
              <a:rPr lang="ru-RU" dirty="0">
                <a:latin typeface="Bahnschrift Light" panose="020B0502040204020203" pitchFamily="34" charset="0"/>
              </a:rPr>
              <a:t>Резюме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B5866E-154B-4175-B2A2-85D2797B9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9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есть ли у родителей уже понимание как будет лучше для их ребенка?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Узнать, сколько семье нужно времени, чтобы обдумать и повторно встретиться обсудить их решение.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Договориться через какой срок встречаемся повторно.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Резюмировать договоренности по пунктам, получить от родителей согласие по каждому пункту.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Передать на прощание привет ребенку. Похвалить родителей за все, что они делают для своего ребенка.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03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72000">
              <a:schemeClr val="accent3">
                <a:lumMod val="60000"/>
                <a:lumOff val="40000"/>
              </a:schemeClr>
            </a:gs>
            <a:gs pos="58000">
              <a:schemeClr val="accent1">
                <a:lumMod val="20000"/>
                <a:lumOff val="80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791E5-4E16-4FE1-8195-852866AE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D7E82-5517-4460-A639-0204687B5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4000" dirty="0">
                <a:latin typeface="Bahnschrift Light" panose="020B0502040204020203" pitchFamily="34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341351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07052-7C40-4D63-B126-E1A25864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>
                <a:latin typeface="Bahnschrift Light" panose="020B0502040204020203" pitchFamily="34" charset="0"/>
              </a:rPr>
              <a:t>Общие правила </a:t>
            </a:r>
            <a:r>
              <a:rPr lang="ru-RU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3D6C62-F0F1-41C7-AA52-5799A2CE7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90" y="1520190"/>
            <a:ext cx="10748010" cy="465677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Информировать тактично.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Выдерживать паузы, чтобы дать родителям/пациенту подумать.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использовать медицинские термины или если термины необходимы – сразу расшифровывать их.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что они поняли, а что повторить еще раз.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Уметь слушать и стараться услышать, что говорят или хотят сказать родители/пациент.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высказаться обоим родителям/пациенту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родители плачут – выдерживать паузу, не успокаивать, дать успокоиться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давать семье советов, но задавать им вопросы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Проинформировать про возможность выбора.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Постараться сделать так, чтобы разговор был основой доверительного взаимодействия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Проявлять эмпатию и позитивно оценивать действия семьи </a:t>
            </a:r>
          </a:p>
        </p:txBody>
      </p:sp>
    </p:spTree>
    <p:extLst>
      <p:ext uri="{BB962C8B-B14F-4D97-AF65-F5344CB8AC3E}">
        <p14:creationId xmlns:p14="http://schemas.microsoft.com/office/powerpoint/2010/main" val="27047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67000">
              <a:schemeClr val="accent3">
                <a:lumMod val="60000"/>
                <a:lumOff val="40000"/>
              </a:schemeClr>
            </a:gs>
            <a:gs pos="6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F7708-9863-4496-BCB0-BC884EC6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>
                <a:latin typeface="Bahnschrift Light" panose="020B0502040204020203" pitchFamily="34" charset="0"/>
              </a:rPr>
              <a:t>Начало разговора 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7CD9E6-F4C3-414B-BB47-203C53C8D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дружелюбную атмосферу,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сесть кругом (а не напротив родителей/пациента),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воду/чай,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бумажные салфетки.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поздороваться, представить всех 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4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BCF05-5420-4D5F-B1E1-139D4235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>
                <a:latin typeface="Bahnschrift Light" panose="020B0502040204020203" pitchFamily="34" charset="0"/>
              </a:rPr>
              <a:t>Динамика состояния ребенка/молодого взрослого 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3A342-2269-4D06-B9E0-CD977BD4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 у родителей, что они знают о заболевании.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они видят состояние ребенка сейчас, какие есть проблемы. Как изменилось состояние за последние 2 года, год, 3 месяца. Как родители оценивают эти изменения, какие у них есть беспокойства и вопросы относительно будущего ребенка.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доставляет ребенку страдания? Как родители оценивают – сколько % времени ребенок испытывает страдания, а сколько % времени получает радость от жизни?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62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78000">
              <a:schemeClr val="accent3">
                <a:lumMod val="60000"/>
                <a:lumOff val="40000"/>
              </a:schemeClr>
            </a:gs>
            <a:gs pos="68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F4F2E-EA5B-4A9E-AA36-4E4CE552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</a:t>
            </a:r>
            <a:r>
              <a:rPr lang="ru-RU" dirty="0">
                <a:latin typeface="Bahnschrift Light" panose="020B0502040204020203" pitchFamily="34" charset="0"/>
              </a:rPr>
              <a:t>Рассказать про паллиативные группы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282DB-DB74-4915-8833-39A857E5F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1 – в терминальном состоянии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2 – прогрессирующее неизлечимое заболевание, но болезнь еще не дошла до терминальной стадии 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3 – прогноз пока не ясен (может быть снят с паллиативного учета, но может и перейти в группы 2 и 1) </a:t>
            </a:r>
          </a:p>
        </p:txBody>
      </p:sp>
    </p:spTree>
    <p:extLst>
      <p:ext uri="{BB962C8B-B14F-4D97-AF65-F5344CB8AC3E}">
        <p14:creationId xmlns:p14="http://schemas.microsoft.com/office/powerpoint/2010/main" val="27614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84285-2F70-4437-9302-50528367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>
                <a:latin typeface="Bahnschrift Light" panose="020B0502040204020203" pitchFamily="34" charset="0"/>
              </a:rPr>
              <a:t>Кризисные ситуации.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9147F-FA7B-4CDB-BA8B-3451DD076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Спросить, что родители/подопечный знают, о кризисных ситуациях и реанимации..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Проговорить кризисные ситуации, которые могут быть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Проговорить, какие еще могут быть причины, из-за которых подопечный может умереть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Рассказать, когда может быть вызвана скорая помощь, в чем плюсы и минусы.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любой кризисной ситуации ребенок/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м.взрослый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может попасть на ИВЛ и остаться на нем. Поэтому необходимо каждый раз заранее и в момент принятия решения по ведению каждой кризисной ситуации четко проговорить – что хотят родители/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м.взрослый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567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F0"/>
            </a:gs>
            <a:gs pos="73000">
              <a:schemeClr val="accent3">
                <a:lumMod val="60000"/>
                <a:lumOff val="40000"/>
              </a:schemeClr>
            </a:gs>
            <a:gs pos="6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87089-675F-48EB-8471-AA8324A7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6. </a:t>
            </a:r>
            <a:r>
              <a:rPr lang="ru-RU" dirty="0">
                <a:latin typeface="Bahnschrift Light" panose="020B0502040204020203" pitchFamily="34" charset="0"/>
              </a:rPr>
              <a:t>Рассказать о возможности выбора пути.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2E938-6EC5-4945-8E02-72A3D64B4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Естественный путь смерти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Путь искусственного продления жизни с помощью ИВЛ (инвазивной/неинвазивной).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Наша задача – проинформировать подробно о каждом из путей и поддержать родителей/пациента в любом их решении.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60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7ED49-0220-43E0-9F79-704A0CD3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 </a:t>
            </a:r>
            <a:r>
              <a:rPr lang="ru-RU" dirty="0">
                <a:latin typeface="Bahnschrift Light" panose="020B0502040204020203" pitchFamily="34" charset="0"/>
              </a:rPr>
              <a:t>Рассказать о возможных местах смерти ребенка </a:t>
            </a:r>
            <a:br>
              <a:rPr lang="ru-RU" dirty="0"/>
            </a:br>
            <a:r>
              <a:rPr lang="ru-RU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A904F-9D2D-4646-88C0-653E3671F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больнице – паллиативное отделение, специализированное стационарное отделение, отделение реанимации.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дома и больницы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 – кризисная ситуация, терминальная стадия, во сне, др.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сердечно-легочная реанимация, интубация, вентиляция на аппарате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нахождения в отделении реанимации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Минусы нахождения ребенка с прогрессирующим заболеванием на аппарате ИВЛ</a:t>
            </a:r>
          </a:p>
        </p:txBody>
      </p:sp>
    </p:spTree>
    <p:extLst>
      <p:ext uri="{BB962C8B-B14F-4D97-AF65-F5344CB8AC3E}">
        <p14:creationId xmlns:p14="http://schemas.microsoft.com/office/powerpoint/2010/main" val="151002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B2F823-6CC7-4211-93D0-EE604CA0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1041009"/>
            <a:ext cx="10999470" cy="51359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dirty="0">
                <a:solidFill>
                  <a:srgbClr val="002060"/>
                </a:solidFill>
              </a:rPr>
              <a:t>Если кризисные состояния начинают происходить часто или болезнь прогрессирует, симптомы тяжело купировать, то родители могут принять любое из решений: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проводить реанимационные мероприятия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вызывать скорую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госпитализироваться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</a:t>
            </a:r>
            <a:r>
              <a:rPr lang="ru-RU" sz="3600" dirty="0" err="1">
                <a:solidFill>
                  <a:srgbClr val="002060"/>
                </a:solidFill>
              </a:rPr>
              <a:t>интубировать</a:t>
            </a:r>
            <a:endParaRPr lang="ru-RU" sz="3600" dirty="0">
              <a:solidFill>
                <a:srgbClr val="002060"/>
              </a:solidFill>
            </a:endParaRP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ставить трахеостому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</a:rPr>
              <a:t> НЕ начинать ИВЛ (инвазивную/неинвазивную)</a:t>
            </a:r>
          </a:p>
          <a:p>
            <a:pPr algn="just"/>
            <a:endParaRPr lang="ru-RU" sz="36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3600" u="sng" dirty="0">
                <a:solidFill>
                  <a:srgbClr val="002060"/>
                </a:solidFill>
              </a:rPr>
              <a:t>выбрать естественный путь смерти без продления мучений искусственными методами.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4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1261</Words>
  <Application>Microsoft Office PowerPoint</Application>
  <PresentationFormat>Широкоэкранный</PresentationFormat>
  <Paragraphs>125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Bahnschrift Light</vt:lpstr>
      <vt:lpstr>Calibri</vt:lpstr>
      <vt:lpstr>Calibri Light</vt:lpstr>
      <vt:lpstr>Тема Office</vt:lpstr>
      <vt:lpstr>Выбор пути, когда останавливаться, коммуникация с родителями.</vt:lpstr>
      <vt:lpstr>1. Общие правила  </vt:lpstr>
      <vt:lpstr>2. Начало разговора  </vt:lpstr>
      <vt:lpstr>3. Динамика состояния ребенка/молодого взрослого  </vt:lpstr>
      <vt:lpstr>4. Рассказать про паллиативные группы </vt:lpstr>
      <vt:lpstr>5. Кризисные ситуации.  </vt:lpstr>
      <vt:lpstr>6. Рассказать о возможности выбора пути. </vt:lpstr>
      <vt:lpstr>7. Рассказать о возможных местах смерти ребенка   </vt:lpstr>
      <vt:lpstr>Презентация PowerPoint</vt:lpstr>
      <vt:lpstr>8. Протокол комфорта </vt:lpstr>
      <vt:lpstr>9. Выбор </vt:lpstr>
      <vt:lpstr>10. Юридические аспекты</vt:lpstr>
      <vt:lpstr>11. Пакет документов, необходимый при смерти ребенка на дому  </vt:lpstr>
      <vt:lpstr>12. Смерть дома </vt:lpstr>
      <vt:lpstr>13. Узнать мнение родителей и их окружения.  </vt:lpstr>
      <vt:lpstr>14. Предложить </vt:lpstr>
      <vt:lpstr>15. Вопросы </vt:lpstr>
      <vt:lpstr>16. Резюме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Коммуникация с семьями: разговоры по выбору пути, сообщение плохих новостей, как справляться с сильными эмоциями</dc:title>
  <dc:creator>Андрей Давыдов</dc:creator>
  <cp:lastModifiedBy>Григорий Климов</cp:lastModifiedBy>
  <cp:revision>18</cp:revision>
  <dcterms:created xsi:type="dcterms:W3CDTF">2023-06-15T14:05:31Z</dcterms:created>
  <dcterms:modified xsi:type="dcterms:W3CDTF">2023-11-22T06:20:18Z</dcterms:modified>
</cp:coreProperties>
</file>